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3.svg" ContentType="image/svg+xml"/>
  <Override PartName="/ppt/media/image14.svg" ContentType="image/svg+xml"/>
  <Override PartName="/ppt/media/image16.svg" ContentType="image/svg+xml"/>
  <Override PartName="/ppt/media/image18.svg" ContentType="image/svg+xml"/>
  <Override PartName="/ppt/media/image3.svg" ContentType="image/svg+xml"/>
  <Override PartName="/ppt/media/image47.svg" ContentType="image/svg+xml"/>
  <Override PartName="/ppt/media/image5.svg" ContentType="image/svg+xml"/>
  <Override PartName="/ppt/media/image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6" r:id="rId3"/>
    <p:sldId id="261" r:id="rId4"/>
    <p:sldId id="257" r:id="rId6"/>
    <p:sldId id="262" r:id="rId7"/>
    <p:sldId id="263" r:id="rId8"/>
    <p:sldId id="274" r:id="rId9"/>
    <p:sldId id="264" r:id="rId10"/>
    <p:sldId id="269" r:id="rId11"/>
    <p:sldId id="265" r:id="rId12"/>
    <p:sldId id="270" r:id="rId13"/>
    <p:sldId id="289" r:id="rId14"/>
    <p:sldId id="291" r:id="rId15"/>
    <p:sldId id="301" r:id="rId16"/>
    <p:sldId id="272" r:id="rId17"/>
    <p:sldId id="273" r:id="rId18"/>
    <p:sldId id="275" r:id="rId19"/>
    <p:sldId id="276" r:id="rId20"/>
    <p:sldId id="277" r:id="rId21"/>
    <p:sldId id="278" r:id="rId22"/>
    <p:sldId id="292" r:id="rId23"/>
    <p:sldId id="279" r:id="rId24"/>
    <p:sldId id="280" r:id="rId25"/>
    <p:sldId id="281" r:id="rId26"/>
    <p:sldId id="283" r:id="rId27"/>
    <p:sldId id="267" r:id="rId28"/>
    <p:sldId id="285" r:id="rId29"/>
    <p:sldId id="297" r:id="rId30"/>
    <p:sldId id="268" r:id="rId31"/>
    <p:sldId id="286" r:id="rId32"/>
    <p:sldId id="293" r:id="rId33"/>
    <p:sldId id="282"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9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FCDB5"/>
    <a:srgbClr val="C8DDCA"/>
    <a:srgbClr val="C7D8BB"/>
    <a:srgbClr val="283B19"/>
    <a:srgbClr val="89A78F"/>
    <a:srgbClr val="249087"/>
    <a:srgbClr val="6B8B6F"/>
    <a:srgbClr val="4A6552"/>
    <a:srgbClr val="7B9880"/>
    <a:srgbClr val="5773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p:scale>
          <a:sx n="50" d="100"/>
          <a:sy n="50" d="100"/>
        </p:scale>
        <p:origin x="1328" y="704"/>
      </p:cViewPr>
      <p:guideLst>
        <p:guide orient="horz" pos="2298"/>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svg"/><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3" Type="http://schemas.openxmlformats.org/officeDocument/2006/relationships/image" Target="../media/image3.svg"/><Relationship Id="rId2" Type="http://schemas.openxmlformats.org/officeDocument/2006/relationships/image" Target="../media/image2.png"/><Relationship Id="rId11" Type="http://schemas.openxmlformats.org/officeDocument/2006/relationships/slideLayout" Target="../slideLayouts/slideLayout1.xml"/><Relationship Id="rId10" Type="http://schemas.openxmlformats.org/officeDocument/2006/relationships/tags" Target="../tags/tag63.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71.xml"/><Relationship Id="rId8" Type="http://schemas.openxmlformats.org/officeDocument/2006/relationships/tags" Target="../tags/tag70.xml"/><Relationship Id="rId7" Type="http://schemas.openxmlformats.org/officeDocument/2006/relationships/tags" Target="../tags/tag69.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4" Type="http://schemas.openxmlformats.org/officeDocument/2006/relationships/notesSlide" Target="../notesSlides/notesSlide1.xml"/><Relationship Id="rId13" Type="http://schemas.openxmlformats.org/officeDocument/2006/relationships/slideLayout" Target="../slideLayouts/slideLayout2.xml"/><Relationship Id="rId12" Type="http://schemas.openxmlformats.org/officeDocument/2006/relationships/tags" Target="../tags/tag73.xml"/><Relationship Id="rId11" Type="http://schemas.openxmlformats.org/officeDocument/2006/relationships/tags" Target="../tags/tag72.xml"/><Relationship Id="rId10" Type="http://schemas.openxmlformats.org/officeDocument/2006/relationships/image" Target="../media/image8.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9" Type="http://schemas.openxmlformats.org/officeDocument/2006/relationships/tags" Target="../tags/tag78.xml"/><Relationship Id="rId8" Type="http://schemas.openxmlformats.org/officeDocument/2006/relationships/tags" Target="../tags/tag77.xml"/><Relationship Id="rId7" Type="http://schemas.openxmlformats.org/officeDocument/2006/relationships/tags" Target="../tags/tag76.xml"/><Relationship Id="rId6" Type="http://schemas.openxmlformats.org/officeDocument/2006/relationships/tags" Target="../tags/tag75.xml"/><Relationship Id="rId5" Type="http://schemas.openxmlformats.org/officeDocument/2006/relationships/image" Target="../media/image11.png"/><Relationship Id="rId4" Type="http://schemas.openxmlformats.org/officeDocument/2006/relationships/tags" Target="../tags/tag74.xml"/><Relationship Id="rId3" Type="http://schemas.openxmlformats.org/officeDocument/2006/relationships/image" Target="../media/image1.jpeg"/><Relationship Id="rId2" Type="http://schemas.openxmlformats.org/officeDocument/2006/relationships/image" Target="../media/image10.png"/><Relationship Id="rId11" Type="http://schemas.openxmlformats.org/officeDocument/2006/relationships/slideLayout" Target="../slideLayouts/slideLayout2.xml"/><Relationship Id="rId10" Type="http://schemas.openxmlformats.org/officeDocument/2006/relationships/tags" Target="../tags/tag79.xml"/><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9" Type="http://schemas.openxmlformats.org/officeDocument/2006/relationships/tags" Target="../tags/tag84.xml"/><Relationship Id="rId8" Type="http://schemas.openxmlformats.org/officeDocument/2006/relationships/tags" Target="../tags/tag83.xml"/><Relationship Id="rId7" Type="http://schemas.openxmlformats.org/officeDocument/2006/relationships/tags" Target="../tags/tag8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tags" Target="../tags/tag81.xml"/><Relationship Id="rId3" Type="http://schemas.openxmlformats.org/officeDocument/2006/relationships/image" Target="../media/image8.png"/><Relationship Id="rId25" Type="http://schemas.openxmlformats.org/officeDocument/2006/relationships/slideLayout" Target="../slideLayouts/slideLayout2.xml"/><Relationship Id="rId24" Type="http://schemas.openxmlformats.org/officeDocument/2006/relationships/tags" Target="../tags/tag96.xml"/><Relationship Id="rId23" Type="http://schemas.openxmlformats.org/officeDocument/2006/relationships/tags" Target="../tags/tag95.xml"/><Relationship Id="rId22" Type="http://schemas.openxmlformats.org/officeDocument/2006/relationships/image" Target="../media/image16.svg"/><Relationship Id="rId21" Type="http://schemas.openxmlformats.org/officeDocument/2006/relationships/image" Target="../media/image15.png"/><Relationship Id="rId20" Type="http://schemas.openxmlformats.org/officeDocument/2006/relationships/tags" Target="../tags/tag94.xml"/><Relationship Id="rId2" Type="http://schemas.openxmlformats.org/officeDocument/2006/relationships/tags" Target="../tags/tag80.xml"/><Relationship Id="rId19" Type="http://schemas.openxmlformats.org/officeDocument/2006/relationships/tags" Target="../tags/tag93.xml"/><Relationship Id="rId18" Type="http://schemas.openxmlformats.org/officeDocument/2006/relationships/tags" Target="../tags/tag92.xml"/><Relationship Id="rId17" Type="http://schemas.openxmlformats.org/officeDocument/2006/relationships/tags" Target="../tags/tag91.xml"/><Relationship Id="rId16" Type="http://schemas.openxmlformats.org/officeDocument/2006/relationships/tags" Target="../tags/tag90.xml"/><Relationship Id="rId15" Type="http://schemas.openxmlformats.org/officeDocument/2006/relationships/tags" Target="../tags/tag89.xml"/><Relationship Id="rId14" Type="http://schemas.openxmlformats.org/officeDocument/2006/relationships/tags" Target="../tags/tag88.xml"/><Relationship Id="rId13" Type="http://schemas.openxmlformats.org/officeDocument/2006/relationships/tags" Target="../tags/tag87.xml"/><Relationship Id="rId12" Type="http://schemas.openxmlformats.org/officeDocument/2006/relationships/image" Target="../media/image14.svg"/><Relationship Id="rId11" Type="http://schemas.openxmlformats.org/officeDocument/2006/relationships/tags" Target="../tags/tag86.xml"/><Relationship Id="rId10" Type="http://schemas.openxmlformats.org/officeDocument/2006/relationships/tags" Target="../tags/tag85.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97.xml"/><Relationship Id="rId5" Type="http://schemas.openxmlformats.org/officeDocument/2006/relationships/image" Target="../media/image19.png"/><Relationship Id="rId4" Type="http://schemas.openxmlformats.org/officeDocument/2006/relationships/image" Target="../media/image18.svg"/><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98.xml"/><Relationship Id="rId4" Type="http://schemas.openxmlformats.org/officeDocument/2006/relationships/image" Target="../media/image18.svg"/><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9" Type="http://schemas.openxmlformats.org/officeDocument/2006/relationships/image" Target="../media/image24.png"/><Relationship Id="rId8" Type="http://schemas.openxmlformats.org/officeDocument/2006/relationships/image" Target="../media/image23.png"/><Relationship Id="rId7" Type="http://schemas.openxmlformats.org/officeDocument/2006/relationships/image" Target="../media/image22.png"/><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3.svg"/><Relationship Id="rId3" Type="http://schemas.openxmlformats.org/officeDocument/2006/relationships/image" Target="../media/image12.png"/><Relationship Id="rId2" Type="http://schemas.openxmlformats.org/officeDocument/2006/relationships/tags" Target="../tags/tag99.xml"/><Relationship Id="rId11" Type="http://schemas.openxmlformats.org/officeDocument/2006/relationships/slideLayout" Target="../slideLayouts/slideLayout2.xml"/><Relationship Id="rId10" Type="http://schemas.openxmlformats.org/officeDocument/2006/relationships/tags" Target="../tags/tag100.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03.xml"/><Relationship Id="rId7" Type="http://schemas.openxmlformats.org/officeDocument/2006/relationships/image" Target="../media/image25.png"/><Relationship Id="rId6" Type="http://schemas.openxmlformats.org/officeDocument/2006/relationships/tags" Target="../tags/tag102.xml"/><Relationship Id="rId5" Type="http://schemas.openxmlformats.org/officeDocument/2006/relationships/image" Target="../media/image8.png"/><Relationship Id="rId4" Type="http://schemas.openxmlformats.org/officeDocument/2006/relationships/image" Target="../media/image13.svg"/><Relationship Id="rId3" Type="http://schemas.openxmlformats.org/officeDocument/2006/relationships/image" Target="../media/image12.png"/><Relationship Id="rId2" Type="http://schemas.openxmlformats.org/officeDocument/2006/relationships/tags" Target="../tags/tag101.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9" Type="http://schemas.openxmlformats.org/officeDocument/2006/relationships/tags" Target="../tags/tag108.xml"/><Relationship Id="rId8" Type="http://schemas.openxmlformats.org/officeDocument/2006/relationships/tags" Target="../tags/tag107.xml"/><Relationship Id="rId7" Type="http://schemas.openxmlformats.org/officeDocument/2006/relationships/tags" Target="../tags/tag106.xml"/><Relationship Id="rId6" Type="http://schemas.openxmlformats.org/officeDocument/2006/relationships/tags" Target="../tags/tag105.xml"/><Relationship Id="rId5" Type="http://schemas.openxmlformats.org/officeDocument/2006/relationships/image" Target="../media/image13.svg"/><Relationship Id="rId4" Type="http://schemas.openxmlformats.org/officeDocument/2006/relationships/image" Target="../media/image12.png"/><Relationship Id="rId3" Type="http://schemas.openxmlformats.org/officeDocument/2006/relationships/tags" Target="../tags/tag104.xml"/><Relationship Id="rId25" Type="http://schemas.openxmlformats.org/officeDocument/2006/relationships/slideLayout" Target="../slideLayouts/slideLayout2.xml"/><Relationship Id="rId24" Type="http://schemas.openxmlformats.org/officeDocument/2006/relationships/tags" Target="../tags/tag120.xml"/><Relationship Id="rId23" Type="http://schemas.openxmlformats.org/officeDocument/2006/relationships/tags" Target="../tags/tag119.xml"/><Relationship Id="rId22" Type="http://schemas.openxmlformats.org/officeDocument/2006/relationships/image" Target="../media/image28.png"/><Relationship Id="rId21" Type="http://schemas.openxmlformats.org/officeDocument/2006/relationships/tags" Target="../tags/tag118.xml"/><Relationship Id="rId20" Type="http://schemas.openxmlformats.org/officeDocument/2006/relationships/tags" Target="../tags/tag117.xml"/><Relationship Id="rId2" Type="http://schemas.openxmlformats.org/officeDocument/2006/relationships/image" Target="../media/image8.png"/><Relationship Id="rId19" Type="http://schemas.openxmlformats.org/officeDocument/2006/relationships/tags" Target="../tags/tag116.xml"/><Relationship Id="rId18" Type="http://schemas.openxmlformats.org/officeDocument/2006/relationships/tags" Target="../tags/tag115.xml"/><Relationship Id="rId17" Type="http://schemas.openxmlformats.org/officeDocument/2006/relationships/tags" Target="../tags/tag114.xml"/><Relationship Id="rId16" Type="http://schemas.openxmlformats.org/officeDocument/2006/relationships/image" Target="../media/image27.png"/><Relationship Id="rId15" Type="http://schemas.openxmlformats.org/officeDocument/2006/relationships/tags" Target="../tags/tag113.xml"/><Relationship Id="rId14" Type="http://schemas.openxmlformats.org/officeDocument/2006/relationships/tags" Target="../tags/tag112.xml"/><Relationship Id="rId13" Type="http://schemas.openxmlformats.org/officeDocument/2006/relationships/tags" Target="../tags/tag111.xml"/><Relationship Id="rId12" Type="http://schemas.openxmlformats.org/officeDocument/2006/relationships/tags" Target="../tags/tag110.xml"/><Relationship Id="rId11" Type="http://schemas.openxmlformats.org/officeDocument/2006/relationships/tags" Target="../tags/tag109.xml"/><Relationship Id="rId10" Type="http://schemas.openxmlformats.org/officeDocument/2006/relationships/image" Target="../media/image26.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21.xml"/><Relationship Id="rId4" Type="http://schemas.openxmlformats.org/officeDocument/2006/relationships/image" Target="../media/image18.svg"/><Relationship Id="rId3" Type="http://schemas.openxmlformats.org/officeDocument/2006/relationships/image" Target="../media/image29.png"/><Relationship Id="rId2" Type="http://schemas.openxmlformats.org/officeDocument/2006/relationships/image" Target="../media/image8.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9" Type="http://schemas.openxmlformats.org/officeDocument/2006/relationships/tags" Target="../tags/tag126.xml"/><Relationship Id="rId8" Type="http://schemas.openxmlformats.org/officeDocument/2006/relationships/tags" Target="../tags/tag125.xml"/><Relationship Id="rId7" Type="http://schemas.openxmlformats.org/officeDocument/2006/relationships/image" Target="../media/image11.png"/><Relationship Id="rId6" Type="http://schemas.openxmlformats.org/officeDocument/2006/relationships/tags" Target="../tags/tag124.xml"/><Relationship Id="rId5" Type="http://schemas.openxmlformats.org/officeDocument/2006/relationships/tags" Target="../tags/tag123.xml"/><Relationship Id="rId4" Type="http://schemas.openxmlformats.org/officeDocument/2006/relationships/tags" Target="../tags/tag122.xml"/><Relationship Id="rId3" Type="http://schemas.openxmlformats.org/officeDocument/2006/relationships/image" Target="../media/image1.jpeg"/><Relationship Id="rId2" Type="http://schemas.openxmlformats.org/officeDocument/2006/relationships/image" Target="../media/image10.png"/><Relationship Id="rId11" Type="http://schemas.openxmlformats.org/officeDocument/2006/relationships/slideLayout" Target="../slideLayouts/slideLayout2.xml"/><Relationship Id="rId10" Type="http://schemas.openxmlformats.org/officeDocument/2006/relationships/tags" Target="../tags/tag127.xml"/><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9" Type="http://schemas.openxmlformats.org/officeDocument/2006/relationships/tags" Target="../tags/tag132.xml"/><Relationship Id="rId8" Type="http://schemas.openxmlformats.org/officeDocument/2006/relationships/image" Target="../media/image13.svg"/><Relationship Id="rId7" Type="http://schemas.openxmlformats.org/officeDocument/2006/relationships/image" Target="../media/image30.png"/><Relationship Id="rId6" Type="http://schemas.openxmlformats.org/officeDocument/2006/relationships/tags" Target="../tags/tag131.xml"/><Relationship Id="rId5" Type="http://schemas.openxmlformats.org/officeDocument/2006/relationships/tags" Target="../tags/tag130.xml"/><Relationship Id="rId4" Type="http://schemas.openxmlformats.org/officeDocument/2006/relationships/tags" Target="../tags/tag129.xml"/><Relationship Id="rId3" Type="http://schemas.openxmlformats.org/officeDocument/2006/relationships/tags" Target="../tags/tag128.xml"/><Relationship Id="rId2" Type="http://schemas.openxmlformats.org/officeDocument/2006/relationships/image" Target="../media/image8.png"/><Relationship Id="rId10" Type="http://schemas.openxmlformats.org/officeDocument/2006/relationships/slideLayout" Target="../slideLayouts/slideLayout2.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34.xml"/><Relationship Id="rId6" Type="http://schemas.openxmlformats.org/officeDocument/2006/relationships/image" Target="../media/image31.png"/><Relationship Id="rId5" Type="http://schemas.openxmlformats.org/officeDocument/2006/relationships/image" Target="../media/image13.svg"/><Relationship Id="rId4" Type="http://schemas.openxmlformats.org/officeDocument/2006/relationships/image" Target="../media/image30.png"/><Relationship Id="rId3" Type="http://schemas.openxmlformats.org/officeDocument/2006/relationships/tags" Target="../tags/tag133.xml"/><Relationship Id="rId2" Type="http://schemas.openxmlformats.org/officeDocument/2006/relationships/image" Target="../media/image8.pn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9" Type="http://schemas.openxmlformats.org/officeDocument/2006/relationships/tags" Target="../tags/tag138.xml"/><Relationship Id="rId8" Type="http://schemas.openxmlformats.org/officeDocument/2006/relationships/image" Target="../media/image13.svg"/><Relationship Id="rId7" Type="http://schemas.openxmlformats.org/officeDocument/2006/relationships/image" Target="../media/image30.png"/><Relationship Id="rId6" Type="http://schemas.openxmlformats.org/officeDocument/2006/relationships/tags" Target="../tags/tag137.xml"/><Relationship Id="rId5" Type="http://schemas.openxmlformats.org/officeDocument/2006/relationships/image" Target="../media/image8.png"/><Relationship Id="rId4" Type="http://schemas.openxmlformats.org/officeDocument/2006/relationships/tags" Target="../tags/tag136.xml"/><Relationship Id="rId3" Type="http://schemas.openxmlformats.org/officeDocument/2006/relationships/tags" Target="../tags/tag135.xml"/><Relationship Id="rId2" Type="http://schemas.openxmlformats.org/officeDocument/2006/relationships/image" Target="../media/image10.png"/><Relationship Id="rId11" Type="http://schemas.openxmlformats.org/officeDocument/2006/relationships/slideLayout" Target="../slideLayouts/slideLayout2.xml"/><Relationship Id="rId10" Type="http://schemas.openxmlformats.org/officeDocument/2006/relationships/tags" Target="../tags/tag139.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9" Type="http://schemas.openxmlformats.org/officeDocument/2006/relationships/image" Target="../media/image35.png"/><Relationship Id="rId8" Type="http://schemas.openxmlformats.org/officeDocument/2006/relationships/image" Target="../media/image34.emf"/><Relationship Id="rId7" Type="http://schemas.openxmlformats.org/officeDocument/2006/relationships/image" Target="../media/image33.emf"/><Relationship Id="rId6" Type="http://schemas.openxmlformats.org/officeDocument/2006/relationships/image" Target="../media/image32.emf"/><Relationship Id="rId5" Type="http://schemas.openxmlformats.org/officeDocument/2006/relationships/image" Target="../media/image8.png"/><Relationship Id="rId4" Type="http://schemas.openxmlformats.org/officeDocument/2006/relationships/image" Target="../media/image13.svg"/><Relationship Id="rId3" Type="http://schemas.openxmlformats.org/officeDocument/2006/relationships/image" Target="../media/image30.png"/><Relationship Id="rId2" Type="http://schemas.openxmlformats.org/officeDocument/2006/relationships/tags" Target="../tags/tag140.xml"/><Relationship Id="rId13" Type="http://schemas.openxmlformats.org/officeDocument/2006/relationships/slideLayout" Target="../slideLayouts/slideLayout2.xml"/><Relationship Id="rId12" Type="http://schemas.openxmlformats.org/officeDocument/2006/relationships/tags" Target="../tags/tag141.xml"/><Relationship Id="rId11" Type="http://schemas.openxmlformats.org/officeDocument/2006/relationships/image" Target="../media/image37.png"/><Relationship Id="rId10" Type="http://schemas.openxmlformats.org/officeDocument/2006/relationships/image" Target="../media/image36.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9" Type="http://schemas.openxmlformats.org/officeDocument/2006/relationships/image" Target="../media/image41.emf"/><Relationship Id="rId8" Type="http://schemas.openxmlformats.org/officeDocument/2006/relationships/image" Target="../media/image40.emf"/><Relationship Id="rId7" Type="http://schemas.openxmlformats.org/officeDocument/2006/relationships/image" Target="../media/image39.emf"/><Relationship Id="rId6" Type="http://schemas.openxmlformats.org/officeDocument/2006/relationships/image" Target="../media/image38.emf"/><Relationship Id="rId5" Type="http://schemas.openxmlformats.org/officeDocument/2006/relationships/image" Target="../media/image8.png"/><Relationship Id="rId4" Type="http://schemas.openxmlformats.org/officeDocument/2006/relationships/image" Target="../media/image13.svg"/><Relationship Id="rId3" Type="http://schemas.openxmlformats.org/officeDocument/2006/relationships/image" Target="../media/image30.png"/><Relationship Id="rId2" Type="http://schemas.openxmlformats.org/officeDocument/2006/relationships/tags" Target="../tags/tag142.xml"/><Relationship Id="rId14" Type="http://schemas.openxmlformats.org/officeDocument/2006/relationships/slideLayout" Target="../slideLayouts/slideLayout2.xml"/><Relationship Id="rId13" Type="http://schemas.openxmlformats.org/officeDocument/2006/relationships/tags" Target="../tags/tag143.xml"/><Relationship Id="rId12" Type="http://schemas.openxmlformats.org/officeDocument/2006/relationships/image" Target="../media/image37.png"/><Relationship Id="rId11" Type="http://schemas.openxmlformats.org/officeDocument/2006/relationships/image" Target="../media/image36.png"/><Relationship Id="rId10" Type="http://schemas.openxmlformats.org/officeDocument/2006/relationships/image" Target="../media/image35.pn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9" Type="http://schemas.openxmlformats.org/officeDocument/2006/relationships/image" Target="../media/image36.png"/><Relationship Id="rId8" Type="http://schemas.openxmlformats.org/officeDocument/2006/relationships/image" Target="../media/image37.png"/><Relationship Id="rId7" Type="http://schemas.openxmlformats.org/officeDocument/2006/relationships/image" Target="../media/image35.png"/><Relationship Id="rId6" Type="http://schemas.openxmlformats.org/officeDocument/2006/relationships/image" Target="../media/image42.emf"/><Relationship Id="rId5" Type="http://schemas.openxmlformats.org/officeDocument/2006/relationships/image" Target="../media/image13.svg"/><Relationship Id="rId4" Type="http://schemas.openxmlformats.org/officeDocument/2006/relationships/image" Target="../media/image30.png"/><Relationship Id="rId3" Type="http://schemas.openxmlformats.org/officeDocument/2006/relationships/tags" Target="../tags/tag144.xml"/><Relationship Id="rId2" Type="http://schemas.openxmlformats.org/officeDocument/2006/relationships/image" Target="../media/image8.png"/><Relationship Id="rId12" Type="http://schemas.openxmlformats.org/officeDocument/2006/relationships/slideLayout" Target="../slideLayouts/slideLayout2.xml"/><Relationship Id="rId11" Type="http://schemas.openxmlformats.org/officeDocument/2006/relationships/tags" Target="../tags/tag145.xml"/><Relationship Id="rId10" Type="http://schemas.openxmlformats.org/officeDocument/2006/relationships/image" Target="../media/image43.png"/><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9" Type="http://schemas.openxmlformats.org/officeDocument/2006/relationships/image" Target="../media/image37.png"/><Relationship Id="rId8" Type="http://schemas.openxmlformats.org/officeDocument/2006/relationships/image" Target="../media/image35.png"/><Relationship Id="rId7" Type="http://schemas.openxmlformats.org/officeDocument/2006/relationships/image" Target="../media/image25.png"/><Relationship Id="rId6" Type="http://schemas.openxmlformats.org/officeDocument/2006/relationships/image" Target="../media/image44.emf"/><Relationship Id="rId5" Type="http://schemas.openxmlformats.org/officeDocument/2006/relationships/image" Target="../media/image13.svg"/><Relationship Id="rId4" Type="http://schemas.openxmlformats.org/officeDocument/2006/relationships/image" Target="../media/image30.png"/><Relationship Id="rId3" Type="http://schemas.openxmlformats.org/officeDocument/2006/relationships/tags" Target="../tags/tag146.xml"/><Relationship Id="rId2" Type="http://schemas.openxmlformats.org/officeDocument/2006/relationships/image" Target="../media/image8.png"/><Relationship Id="rId12" Type="http://schemas.openxmlformats.org/officeDocument/2006/relationships/slideLayout" Target="../slideLayouts/slideLayout2.xml"/><Relationship Id="rId11" Type="http://schemas.openxmlformats.org/officeDocument/2006/relationships/tags" Target="../tags/tag147.xml"/><Relationship Id="rId10" Type="http://schemas.openxmlformats.org/officeDocument/2006/relationships/image" Target="../media/image36.pn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9" Type="http://schemas.openxmlformats.org/officeDocument/2006/relationships/tags" Target="../tags/tag149.xml"/><Relationship Id="rId8" Type="http://schemas.openxmlformats.org/officeDocument/2006/relationships/image" Target="../media/image35.png"/><Relationship Id="rId7" Type="http://schemas.openxmlformats.org/officeDocument/2006/relationships/image" Target="../media/image43.png"/><Relationship Id="rId6" Type="http://schemas.openxmlformats.org/officeDocument/2006/relationships/image" Target="../media/image45.jpeg"/><Relationship Id="rId5" Type="http://schemas.openxmlformats.org/officeDocument/2006/relationships/image" Target="../media/image13.svg"/><Relationship Id="rId4" Type="http://schemas.openxmlformats.org/officeDocument/2006/relationships/image" Target="../media/image30.png"/><Relationship Id="rId3" Type="http://schemas.openxmlformats.org/officeDocument/2006/relationships/tags" Target="../tags/tag148.xml"/><Relationship Id="rId2" Type="http://schemas.openxmlformats.org/officeDocument/2006/relationships/image" Target="../media/image8.png"/><Relationship Id="rId10" Type="http://schemas.openxmlformats.org/officeDocument/2006/relationships/slideLayout" Target="../slideLayouts/slideLayout2.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52.xml"/><Relationship Id="rId6" Type="http://schemas.openxmlformats.org/officeDocument/2006/relationships/image" Target="../media/image13.svg"/><Relationship Id="rId5" Type="http://schemas.openxmlformats.org/officeDocument/2006/relationships/image" Target="../media/image30.png"/><Relationship Id="rId4" Type="http://schemas.openxmlformats.org/officeDocument/2006/relationships/tags" Target="../tags/tag151.xml"/><Relationship Id="rId3" Type="http://schemas.openxmlformats.org/officeDocument/2006/relationships/tags" Target="../tags/tag150.xml"/><Relationship Id="rId2" Type="http://schemas.openxmlformats.org/officeDocument/2006/relationships/image" Target="../media/image8.png"/><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9" Type="http://schemas.openxmlformats.org/officeDocument/2006/relationships/image" Target="../media/image50.emf"/><Relationship Id="rId8" Type="http://schemas.openxmlformats.org/officeDocument/2006/relationships/image" Target="../media/image49.emf"/><Relationship Id="rId7" Type="http://schemas.openxmlformats.org/officeDocument/2006/relationships/image" Target="../media/image48.emf"/><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tags" Target="../tags/tag153.xml"/><Relationship Id="rId3" Type="http://schemas.openxmlformats.org/officeDocument/2006/relationships/image" Target="../media/image8.png"/><Relationship Id="rId2" Type="http://schemas.openxmlformats.org/officeDocument/2006/relationships/image" Target="../media/image1.jpeg"/><Relationship Id="rId13" Type="http://schemas.openxmlformats.org/officeDocument/2006/relationships/slideLayout" Target="../slideLayouts/slideLayout2.xml"/><Relationship Id="rId12" Type="http://schemas.openxmlformats.org/officeDocument/2006/relationships/tags" Target="../tags/tag154.xml"/><Relationship Id="rId11" Type="http://schemas.openxmlformats.org/officeDocument/2006/relationships/image" Target="../media/image51.png"/><Relationship Id="rId10" Type="http://schemas.openxmlformats.org/officeDocument/2006/relationships/image" Target="../media/image35.png"/><Relationship Id="rId1" Type="http://schemas.openxmlformats.org/officeDocument/2006/relationships/image" Target="../media/image10.png"/></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56.xml"/><Relationship Id="rId6" Type="http://schemas.openxmlformats.org/officeDocument/2006/relationships/image" Target="../media/image13.svg"/><Relationship Id="rId5" Type="http://schemas.openxmlformats.org/officeDocument/2006/relationships/image" Target="../media/image30.png"/><Relationship Id="rId4" Type="http://schemas.openxmlformats.org/officeDocument/2006/relationships/tags" Target="../tags/tag155.xml"/><Relationship Id="rId3" Type="http://schemas.openxmlformats.org/officeDocument/2006/relationships/image" Target="../media/image52.emf"/><Relationship Id="rId2" Type="http://schemas.openxmlformats.org/officeDocument/2006/relationships/image" Target="../media/image8.png"/><Relationship Id="rId1" Type="http://schemas.openxmlformats.org/officeDocument/2006/relationships/image" Target="../media/image1.jpeg"/></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58.xml"/><Relationship Id="rId7" Type="http://schemas.openxmlformats.org/officeDocument/2006/relationships/image" Target="../media/image35.png"/><Relationship Id="rId6" Type="http://schemas.openxmlformats.org/officeDocument/2006/relationships/image" Target="../media/image53.emf"/><Relationship Id="rId5" Type="http://schemas.openxmlformats.org/officeDocument/2006/relationships/image" Target="../media/image13.svg"/><Relationship Id="rId4" Type="http://schemas.openxmlformats.org/officeDocument/2006/relationships/image" Target="../media/image30.png"/><Relationship Id="rId3" Type="http://schemas.openxmlformats.org/officeDocument/2006/relationships/tags" Target="../tags/tag157.xml"/><Relationship Id="rId2" Type="http://schemas.openxmlformats.org/officeDocument/2006/relationships/image" Target="../media/image8.png"/><Relationship Id="rId1" Type="http://schemas.openxmlformats.org/officeDocument/2006/relationships/image" Target="../media/image1.jpeg"/></Relationships>
</file>

<file path=ppt/slides/_rels/slide24.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60.xml"/><Relationship Id="rId7" Type="http://schemas.openxmlformats.org/officeDocument/2006/relationships/image" Target="../media/image55.emf"/><Relationship Id="rId6" Type="http://schemas.openxmlformats.org/officeDocument/2006/relationships/image" Target="../media/image54.emf"/><Relationship Id="rId5" Type="http://schemas.openxmlformats.org/officeDocument/2006/relationships/image" Target="../media/image13.svg"/><Relationship Id="rId4" Type="http://schemas.openxmlformats.org/officeDocument/2006/relationships/image" Target="../media/image30.png"/><Relationship Id="rId3" Type="http://schemas.openxmlformats.org/officeDocument/2006/relationships/tags" Target="../tags/tag159.xml"/><Relationship Id="rId2" Type="http://schemas.openxmlformats.org/officeDocument/2006/relationships/image" Target="../media/image8.png"/><Relationship Id="rId1" Type="http://schemas.openxmlformats.org/officeDocument/2006/relationships/image" Target="../media/image1.jpeg"/></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64.xml"/><Relationship Id="rId7" Type="http://schemas.openxmlformats.org/officeDocument/2006/relationships/tags" Target="../tags/tag163.xml"/><Relationship Id="rId6" Type="http://schemas.openxmlformats.org/officeDocument/2006/relationships/tags" Target="../tags/tag162.xml"/><Relationship Id="rId5" Type="http://schemas.openxmlformats.org/officeDocument/2006/relationships/image" Target="../media/image11.png"/><Relationship Id="rId4" Type="http://schemas.openxmlformats.org/officeDocument/2006/relationships/tags" Target="../tags/tag161.xml"/><Relationship Id="rId3" Type="http://schemas.openxmlformats.org/officeDocument/2006/relationships/image" Target="../media/image1.jpeg"/><Relationship Id="rId2" Type="http://schemas.openxmlformats.org/officeDocument/2006/relationships/image" Target="../media/image8.png"/><Relationship Id="rId1" Type="http://schemas.openxmlformats.org/officeDocument/2006/relationships/image" Target="../media/image10.png"/></Relationships>
</file>

<file path=ppt/slides/_rels/slide26.xml.rels><?xml version="1.0" encoding="UTF-8" standalone="yes"?>
<Relationships xmlns="http://schemas.openxmlformats.org/package/2006/relationships"><Relationship Id="rId9" Type="http://schemas.openxmlformats.org/officeDocument/2006/relationships/image" Target="../media/image58.emf"/><Relationship Id="rId8" Type="http://schemas.openxmlformats.org/officeDocument/2006/relationships/image" Target="../media/image57.emf"/><Relationship Id="rId7" Type="http://schemas.openxmlformats.org/officeDocument/2006/relationships/image" Target="../media/image56.png"/><Relationship Id="rId6" Type="http://schemas.openxmlformats.org/officeDocument/2006/relationships/tags" Target="../tags/tag166.xml"/><Relationship Id="rId5" Type="http://schemas.openxmlformats.org/officeDocument/2006/relationships/image" Target="../media/image13.svg"/><Relationship Id="rId4" Type="http://schemas.openxmlformats.org/officeDocument/2006/relationships/image" Target="../media/image30.png"/><Relationship Id="rId3" Type="http://schemas.openxmlformats.org/officeDocument/2006/relationships/tags" Target="../tags/tag165.xml"/><Relationship Id="rId2" Type="http://schemas.openxmlformats.org/officeDocument/2006/relationships/image" Target="../media/image8.png"/><Relationship Id="rId13" Type="http://schemas.openxmlformats.org/officeDocument/2006/relationships/slideLayout" Target="../slideLayouts/slideLayout2.xml"/><Relationship Id="rId12" Type="http://schemas.openxmlformats.org/officeDocument/2006/relationships/tags" Target="../tags/tag167.xml"/><Relationship Id="rId11" Type="http://schemas.openxmlformats.org/officeDocument/2006/relationships/image" Target="../media/image60.emf"/><Relationship Id="rId10" Type="http://schemas.openxmlformats.org/officeDocument/2006/relationships/image" Target="../media/image59.emf"/><Relationship Id="rId1" Type="http://schemas.openxmlformats.org/officeDocument/2006/relationships/image" Target="../media/image1.jpeg"/></Relationships>
</file>

<file path=ppt/slides/_rels/slide27.xml.rels><?xml version="1.0" encoding="UTF-8" standalone="yes"?>
<Relationships xmlns="http://schemas.openxmlformats.org/package/2006/relationships"><Relationship Id="rId9" Type="http://schemas.openxmlformats.org/officeDocument/2006/relationships/image" Target="../media/image64.png"/><Relationship Id="rId8" Type="http://schemas.openxmlformats.org/officeDocument/2006/relationships/image" Target="../media/image63.png"/><Relationship Id="rId7" Type="http://schemas.openxmlformats.org/officeDocument/2006/relationships/image" Target="../media/image62.png"/><Relationship Id="rId6" Type="http://schemas.openxmlformats.org/officeDocument/2006/relationships/image" Target="../media/image61.jpeg"/><Relationship Id="rId5" Type="http://schemas.openxmlformats.org/officeDocument/2006/relationships/image" Target="../media/image13.svg"/><Relationship Id="rId4" Type="http://schemas.openxmlformats.org/officeDocument/2006/relationships/image" Target="../media/image30.png"/><Relationship Id="rId3" Type="http://schemas.openxmlformats.org/officeDocument/2006/relationships/tags" Target="../tags/tag168.xml"/><Relationship Id="rId2" Type="http://schemas.openxmlformats.org/officeDocument/2006/relationships/image" Target="../media/image8.png"/><Relationship Id="rId13" Type="http://schemas.openxmlformats.org/officeDocument/2006/relationships/slideLayout" Target="../slideLayouts/slideLayout2.xml"/><Relationship Id="rId12" Type="http://schemas.openxmlformats.org/officeDocument/2006/relationships/tags" Target="../tags/tag169.xml"/><Relationship Id="rId11" Type="http://schemas.openxmlformats.org/officeDocument/2006/relationships/image" Target="../media/image66.png"/><Relationship Id="rId10" Type="http://schemas.openxmlformats.org/officeDocument/2006/relationships/image" Target="../media/image65.png"/><Relationship Id="rId1" Type="http://schemas.openxmlformats.org/officeDocument/2006/relationships/image" Target="../media/image1.jpeg"/></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70.xml"/><Relationship Id="rId3" Type="http://schemas.openxmlformats.org/officeDocument/2006/relationships/image" Target="../media/image1.jpeg"/><Relationship Id="rId2" Type="http://schemas.openxmlformats.org/officeDocument/2006/relationships/image" Target="../media/image10.png"/><Relationship Id="rId1" Type="http://schemas.openxmlformats.org/officeDocument/2006/relationships/image" Target="../media/image8.png"/></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72.xml"/><Relationship Id="rId3" Type="http://schemas.openxmlformats.org/officeDocument/2006/relationships/tags" Target="../tags/tag171.xml"/><Relationship Id="rId2" Type="http://schemas.openxmlformats.org/officeDocument/2006/relationships/image" Target="../media/image8.png"/><Relationship Id="rId1" Type="http://schemas.openxmlformats.org/officeDocument/2006/relationships/image" Target="../media/image1.jpeg"/></Relationships>
</file>

<file path=ppt/slides/_rels/slide3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74.xml"/><Relationship Id="rId5" Type="http://schemas.openxmlformats.org/officeDocument/2006/relationships/image" Target="../media/image13.svg"/><Relationship Id="rId4" Type="http://schemas.openxmlformats.org/officeDocument/2006/relationships/image" Target="../media/image30.png"/><Relationship Id="rId3" Type="http://schemas.openxmlformats.org/officeDocument/2006/relationships/tags" Target="../tags/tag173.xml"/><Relationship Id="rId2" Type="http://schemas.openxmlformats.org/officeDocument/2006/relationships/image" Target="../media/image8.png"/><Relationship Id="rId1" Type="http://schemas.openxmlformats.org/officeDocument/2006/relationships/image" Target="../media/image1.jpeg"/></Relationships>
</file>

<file path=ppt/slides/_rels/slide3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75.xml"/><Relationship Id="rId5" Type="http://schemas.openxmlformats.org/officeDocument/2006/relationships/image" Target="../media/image9.png"/><Relationship Id="rId4" Type="http://schemas.openxmlformats.org/officeDocument/2006/relationships/image" Target="../media/image10.png"/><Relationship Id="rId3" Type="http://schemas.openxmlformats.org/officeDocument/2006/relationships/image" Target="../media/image67.png"/><Relationship Id="rId2" Type="http://schemas.openxmlformats.org/officeDocument/2006/relationships/image" Target="../media/image8.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7" name="图片 6" descr="retouch_2025051513305224"/>
          <p:cNvPicPr>
            <a:picLocks noChangeAspect="1"/>
          </p:cNvPicPr>
          <p:nvPr/>
        </p:nvPicPr>
        <p:blipFill>
          <a:blip r:embed="rId1"/>
          <a:stretch>
            <a:fillRect/>
          </a:stretch>
        </p:blipFill>
        <p:spPr>
          <a:xfrm>
            <a:off x="0" y="0"/>
            <a:ext cx="12191365" cy="6913245"/>
          </a:xfrm>
          <a:prstGeom prst="rect">
            <a:avLst/>
          </a:prstGeom>
        </p:spPr>
      </p:pic>
      <p:grpSp>
        <p:nvGrpSpPr>
          <p:cNvPr id="27" name="组合 26"/>
          <p:cNvGrpSpPr/>
          <p:nvPr/>
        </p:nvGrpSpPr>
        <p:grpSpPr>
          <a:xfrm>
            <a:off x="4116070" y="474345"/>
            <a:ext cx="4053840" cy="4149090"/>
            <a:chOff x="6482" y="747"/>
            <a:chExt cx="6384" cy="6534"/>
          </a:xfrm>
        </p:grpSpPr>
        <p:sp>
          <p:nvSpPr>
            <p:cNvPr id="12" name="椭圆 11"/>
            <p:cNvSpPr/>
            <p:nvPr/>
          </p:nvSpPr>
          <p:spPr>
            <a:xfrm>
              <a:off x="6482" y="747"/>
              <a:ext cx="6236" cy="6236"/>
            </a:xfrm>
            <a:prstGeom prst="ellipse">
              <a:avLst/>
            </a:prstGeom>
            <a:solidFill>
              <a:srgbClr val="7DA27C"/>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23" name="图片 22" descr="葫芦"/>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360000">
              <a:off x="7040" y="1455"/>
              <a:ext cx="5827" cy="5827"/>
            </a:xfrm>
            <a:prstGeom prst="rect">
              <a:avLst/>
            </a:prstGeom>
          </p:spPr>
        </p:pic>
      </p:grpSp>
      <p:sp>
        <p:nvSpPr>
          <p:cNvPr id="9" name="文本框 8"/>
          <p:cNvSpPr txBox="1"/>
          <p:nvPr/>
        </p:nvSpPr>
        <p:spPr>
          <a:xfrm>
            <a:off x="4773930" y="586105"/>
            <a:ext cx="1413510" cy="5210175"/>
          </a:xfrm>
          <a:prstGeom prst="rect">
            <a:avLst/>
          </a:prstGeom>
          <a:noFill/>
        </p:spPr>
        <p:txBody>
          <a:bodyPr vert="eaVert" wrap="square" rtlCol="0">
            <a:spAutoFit/>
          </a:bodyPr>
          <a:lstStyle/>
          <a:p>
            <a:r>
              <a:rPr lang="zh-CN" altLang="en-US" sz="8000">
                <a:ln>
                  <a:noFill/>
                </a:ln>
                <a:solidFill>
                  <a:srgbClr val="283B19"/>
                </a:solidFill>
                <a:latin typeface="华文行楷" panose="02010800040101010101" charset="-122"/>
                <a:ea typeface="华文行楷" panose="02010800040101010101" charset="-122"/>
              </a:rPr>
              <a:t>葫芦不倒</a:t>
            </a:r>
            <a:endParaRPr lang="zh-CN" altLang="en-US" sz="8000">
              <a:ln>
                <a:noFill/>
              </a:ln>
              <a:solidFill>
                <a:srgbClr val="283B19"/>
              </a:solidFill>
              <a:latin typeface="华文行楷" panose="02010800040101010101" charset="-122"/>
              <a:ea typeface="华文行楷" panose="02010800040101010101" charset="-122"/>
            </a:endParaRPr>
          </a:p>
        </p:txBody>
      </p:sp>
      <p:sp>
        <p:nvSpPr>
          <p:cNvPr id="10" name="文本框 9"/>
          <p:cNvSpPr txBox="1"/>
          <p:nvPr/>
        </p:nvSpPr>
        <p:spPr>
          <a:xfrm>
            <a:off x="6038493" y="1722664"/>
            <a:ext cx="1415772" cy="4732746"/>
          </a:xfrm>
          <a:prstGeom prst="rect">
            <a:avLst/>
          </a:prstGeom>
          <a:noFill/>
        </p:spPr>
        <p:txBody>
          <a:bodyPr vert="eaVert" wrap="square" rtlCol="0">
            <a:spAutoFit/>
          </a:bodyPr>
          <a:lstStyle/>
          <a:p>
            <a:r>
              <a:rPr lang="zh-CN" altLang="en-US" sz="8000" dirty="0">
                <a:solidFill>
                  <a:srgbClr val="283B19"/>
                </a:solidFill>
                <a:latin typeface="华文行楷" panose="02010800040101010101" charset="-122"/>
                <a:ea typeface="华文行楷" panose="02010800040101010101" charset="-122"/>
              </a:rPr>
              <a:t>脱发不恼</a:t>
            </a:r>
            <a:endParaRPr lang="zh-CN" altLang="en-US" sz="8000" dirty="0">
              <a:solidFill>
                <a:srgbClr val="283B19"/>
              </a:solidFill>
              <a:latin typeface="华文行楷" panose="02010800040101010101" charset="-122"/>
              <a:ea typeface="华文行楷" panose="02010800040101010101" charset="-122"/>
            </a:endParaRPr>
          </a:p>
        </p:txBody>
      </p:sp>
      <p:pic>
        <p:nvPicPr>
          <p:cNvPr id="17" name="图片 16" descr="古风云"/>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83385" y="969010"/>
            <a:ext cx="3370580" cy="1497965"/>
          </a:xfrm>
          <a:prstGeom prst="rect">
            <a:avLst/>
          </a:prstGeom>
        </p:spPr>
      </p:pic>
      <p:pic>
        <p:nvPicPr>
          <p:cNvPr id="18" name="图片 17" descr="古风云"/>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7362825" y="3406140"/>
            <a:ext cx="3308350" cy="1595755"/>
          </a:xfrm>
          <a:prstGeom prst="rect">
            <a:avLst/>
          </a:prstGeom>
        </p:spPr>
      </p:pic>
      <p:pic>
        <p:nvPicPr>
          <p:cNvPr id="19" name="图片 18" descr="retouch_2025051217213750"/>
          <p:cNvPicPr>
            <a:picLocks noChangeAspect="1"/>
          </p:cNvPicPr>
          <p:nvPr/>
        </p:nvPicPr>
        <p:blipFill>
          <a:blip r:embed="rId8"/>
          <a:stretch>
            <a:fillRect/>
          </a:stretch>
        </p:blipFill>
        <p:spPr>
          <a:xfrm>
            <a:off x="146685" y="71755"/>
            <a:ext cx="1299210" cy="622300"/>
          </a:xfrm>
          <a:prstGeom prst="rect">
            <a:avLst/>
          </a:prstGeom>
        </p:spPr>
      </p:pic>
      <p:pic>
        <p:nvPicPr>
          <p:cNvPr id="26" name="图片 25" descr="IMG_20250516_140726"/>
          <p:cNvPicPr>
            <a:picLocks noChangeAspect="1"/>
          </p:cNvPicPr>
          <p:nvPr/>
        </p:nvPicPr>
        <p:blipFill>
          <a:blip r:embed="rId9"/>
          <a:stretch>
            <a:fillRect/>
          </a:stretch>
        </p:blipFill>
        <p:spPr>
          <a:xfrm>
            <a:off x="7362825" y="4613275"/>
            <a:ext cx="701040" cy="1531620"/>
          </a:xfrm>
          <a:prstGeom prst="rect">
            <a:avLst/>
          </a:prstGeom>
        </p:spPr>
      </p:pic>
      <p:sp>
        <p:nvSpPr>
          <p:cNvPr id="3" name="任意多边形 2"/>
          <p:cNvSpPr/>
          <p:nvPr/>
        </p:nvSpPr>
        <p:spPr>
          <a:xfrm>
            <a:off x="-440690" y="4205605"/>
            <a:ext cx="3783330" cy="2908300"/>
          </a:xfrm>
          <a:custGeom>
            <a:avLst/>
            <a:gdLst>
              <a:gd name="connisteX0" fmla="*/ 177800 w 3783330"/>
              <a:gd name="connsiteY0" fmla="*/ 76200 h 2908300"/>
              <a:gd name="connisteX1" fmla="*/ 292100 w 3783330"/>
              <a:gd name="connsiteY1" fmla="*/ 38100 h 2908300"/>
              <a:gd name="connisteX2" fmla="*/ 381000 w 3783330"/>
              <a:gd name="connsiteY2" fmla="*/ 12700 h 2908300"/>
              <a:gd name="connisteX3" fmla="*/ 455930 w 3783330"/>
              <a:gd name="connsiteY3" fmla="*/ 0 h 2908300"/>
              <a:gd name="connisteX4" fmla="*/ 532130 w 3783330"/>
              <a:gd name="connsiteY4" fmla="*/ 0 h 2908300"/>
              <a:gd name="connisteX5" fmla="*/ 608330 w 3783330"/>
              <a:gd name="connsiteY5" fmla="*/ 12700 h 2908300"/>
              <a:gd name="connisteX6" fmla="*/ 684530 w 3783330"/>
              <a:gd name="connsiteY6" fmla="*/ 38100 h 2908300"/>
              <a:gd name="connisteX7" fmla="*/ 760730 w 3783330"/>
              <a:gd name="connsiteY7" fmla="*/ 88900 h 2908300"/>
              <a:gd name="connisteX8" fmla="*/ 824230 w 3783330"/>
              <a:gd name="connsiteY8" fmla="*/ 165100 h 2908300"/>
              <a:gd name="connisteX9" fmla="*/ 887730 w 3783330"/>
              <a:gd name="connsiteY9" fmla="*/ 241300 h 2908300"/>
              <a:gd name="connisteX10" fmla="*/ 938530 w 3783330"/>
              <a:gd name="connsiteY10" fmla="*/ 317500 h 2908300"/>
              <a:gd name="connisteX11" fmla="*/ 976630 w 3783330"/>
              <a:gd name="connsiteY11" fmla="*/ 393700 h 2908300"/>
              <a:gd name="connisteX12" fmla="*/ 1002030 w 3783330"/>
              <a:gd name="connsiteY12" fmla="*/ 469900 h 2908300"/>
              <a:gd name="connisteX13" fmla="*/ 1040130 w 3783330"/>
              <a:gd name="connsiteY13" fmla="*/ 546100 h 2908300"/>
              <a:gd name="connisteX14" fmla="*/ 1078230 w 3783330"/>
              <a:gd name="connsiteY14" fmla="*/ 622300 h 2908300"/>
              <a:gd name="connisteX15" fmla="*/ 1129030 w 3783330"/>
              <a:gd name="connsiteY15" fmla="*/ 698500 h 2908300"/>
              <a:gd name="connisteX16" fmla="*/ 1179830 w 3783330"/>
              <a:gd name="connsiteY16" fmla="*/ 787400 h 2908300"/>
              <a:gd name="connisteX17" fmla="*/ 1230630 w 3783330"/>
              <a:gd name="connsiteY17" fmla="*/ 863600 h 2908300"/>
              <a:gd name="connisteX18" fmla="*/ 1306830 w 3783330"/>
              <a:gd name="connsiteY18" fmla="*/ 901700 h 2908300"/>
              <a:gd name="connisteX19" fmla="*/ 1383030 w 3783330"/>
              <a:gd name="connsiteY19" fmla="*/ 965200 h 2908300"/>
              <a:gd name="connisteX20" fmla="*/ 1459230 w 3783330"/>
              <a:gd name="connsiteY20" fmla="*/ 990600 h 2908300"/>
              <a:gd name="connisteX21" fmla="*/ 1535430 w 3783330"/>
              <a:gd name="connsiteY21" fmla="*/ 1016000 h 2908300"/>
              <a:gd name="connisteX22" fmla="*/ 1624330 w 3783330"/>
              <a:gd name="connsiteY22" fmla="*/ 1041400 h 2908300"/>
              <a:gd name="connisteX23" fmla="*/ 1700530 w 3783330"/>
              <a:gd name="connsiteY23" fmla="*/ 1041400 h 2908300"/>
              <a:gd name="connisteX24" fmla="*/ 1776730 w 3783330"/>
              <a:gd name="connsiteY24" fmla="*/ 1041400 h 2908300"/>
              <a:gd name="connisteX25" fmla="*/ 1865630 w 3783330"/>
              <a:gd name="connsiteY25" fmla="*/ 1041400 h 2908300"/>
              <a:gd name="connisteX26" fmla="*/ 1954530 w 3783330"/>
              <a:gd name="connsiteY26" fmla="*/ 1041400 h 2908300"/>
              <a:gd name="connisteX27" fmla="*/ 2043430 w 3783330"/>
              <a:gd name="connsiteY27" fmla="*/ 1041400 h 2908300"/>
              <a:gd name="connisteX28" fmla="*/ 2119630 w 3783330"/>
              <a:gd name="connsiteY28" fmla="*/ 1041400 h 2908300"/>
              <a:gd name="connisteX29" fmla="*/ 2195830 w 3783330"/>
              <a:gd name="connsiteY29" fmla="*/ 1041400 h 2908300"/>
              <a:gd name="connisteX30" fmla="*/ 2272030 w 3783330"/>
              <a:gd name="connsiteY30" fmla="*/ 1066800 h 2908300"/>
              <a:gd name="connisteX31" fmla="*/ 2348230 w 3783330"/>
              <a:gd name="connsiteY31" fmla="*/ 1079500 h 2908300"/>
              <a:gd name="connisteX32" fmla="*/ 2449830 w 3783330"/>
              <a:gd name="connsiteY32" fmla="*/ 1143000 h 2908300"/>
              <a:gd name="connisteX33" fmla="*/ 2526030 w 3783330"/>
              <a:gd name="connsiteY33" fmla="*/ 1181100 h 2908300"/>
              <a:gd name="connisteX34" fmla="*/ 2602230 w 3783330"/>
              <a:gd name="connsiteY34" fmla="*/ 1244600 h 2908300"/>
              <a:gd name="connisteX35" fmla="*/ 2665730 w 3783330"/>
              <a:gd name="connsiteY35" fmla="*/ 1320800 h 2908300"/>
              <a:gd name="connisteX36" fmla="*/ 2716530 w 3783330"/>
              <a:gd name="connsiteY36" fmla="*/ 1397000 h 2908300"/>
              <a:gd name="connisteX37" fmla="*/ 2741930 w 3783330"/>
              <a:gd name="connsiteY37" fmla="*/ 1473200 h 2908300"/>
              <a:gd name="connisteX38" fmla="*/ 2792730 w 3783330"/>
              <a:gd name="connsiteY38" fmla="*/ 1549400 h 2908300"/>
              <a:gd name="connisteX39" fmla="*/ 2818130 w 3783330"/>
              <a:gd name="connsiteY39" fmla="*/ 1625600 h 2908300"/>
              <a:gd name="connisteX40" fmla="*/ 2843530 w 3783330"/>
              <a:gd name="connsiteY40" fmla="*/ 1701800 h 2908300"/>
              <a:gd name="connisteX41" fmla="*/ 2868930 w 3783330"/>
              <a:gd name="connsiteY41" fmla="*/ 1778000 h 2908300"/>
              <a:gd name="connisteX42" fmla="*/ 2894330 w 3783330"/>
              <a:gd name="connsiteY42" fmla="*/ 1854200 h 2908300"/>
              <a:gd name="connisteX43" fmla="*/ 2919730 w 3783330"/>
              <a:gd name="connsiteY43" fmla="*/ 1930400 h 2908300"/>
              <a:gd name="connisteX44" fmla="*/ 2945130 w 3783330"/>
              <a:gd name="connsiteY44" fmla="*/ 2006600 h 2908300"/>
              <a:gd name="connisteX45" fmla="*/ 2970530 w 3783330"/>
              <a:gd name="connsiteY45" fmla="*/ 2082800 h 2908300"/>
              <a:gd name="connisteX46" fmla="*/ 3034030 w 3783330"/>
              <a:gd name="connsiteY46" fmla="*/ 2171700 h 2908300"/>
              <a:gd name="connisteX47" fmla="*/ 3110230 w 3783330"/>
              <a:gd name="connsiteY47" fmla="*/ 2222500 h 2908300"/>
              <a:gd name="connisteX48" fmla="*/ 3186430 w 3783330"/>
              <a:gd name="connsiteY48" fmla="*/ 2260600 h 2908300"/>
              <a:gd name="connisteX49" fmla="*/ 3262630 w 3783330"/>
              <a:gd name="connsiteY49" fmla="*/ 2286000 h 2908300"/>
              <a:gd name="connisteX50" fmla="*/ 3338830 w 3783330"/>
              <a:gd name="connsiteY50" fmla="*/ 2324100 h 2908300"/>
              <a:gd name="connisteX51" fmla="*/ 3427730 w 3783330"/>
              <a:gd name="connsiteY51" fmla="*/ 2374900 h 2908300"/>
              <a:gd name="connisteX52" fmla="*/ 3503930 w 3783330"/>
              <a:gd name="connsiteY52" fmla="*/ 2438400 h 2908300"/>
              <a:gd name="connisteX53" fmla="*/ 3580130 w 3783330"/>
              <a:gd name="connsiteY53" fmla="*/ 2514600 h 2908300"/>
              <a:gd name="connisteX54" fmla="*/ 3630930 w 3783330"/>
              <a:gd name="connsiteY54" fmla="*/ 2590800 h 2908300"/>
              <a:gd name="connisteX55" fmla="*/ 3669030 w 3783330"/>
              <a:gd name="connsiteY55" fmla="*/ 2667000 h 2908300"/>
              <a:gd name="connisteX56" fmla="*/ 3719830 w 3783330"/>
              <a:gd name="connsiteY56" fmla="*/ 2743200 h 2908300"/>
              <a:gd name="connisteX57" fmla="*/ 3757930 w 3783330"/>
              <a:gd name="connsiteY57" fmla="*/ 2832100 h 2908300"/>
              <a:gd name="connisteX58" fmla="*/ 3783330 w 3783330"/>
              <a:gd name="connsiteY58" fmla="*/ 2908300 h 2908300"/>
              <a:gd name="connisteX59" fmla="*/ 3719830 w 3783330"/>
              <a:gd name="connsiteY59" fmla="*/ 2781300 h 2908300"/>
              <a:gd name="connisteX60" fmla="*/ 101600 w 3783330"/>
              <a:gd name="connsiteY60" fmla="*/ 2908300 h 2908300"/>
              <a:gd name="connisteX61" fmla="*/ 88900 w 3783330"/>
              <a:gd name="connsiteY61" fmla="*/ 2806700 h 2908300"/>
              <a:gd name="connisteX62" fmla="*/ 76200 w 3783330"/>
              <a:gd name="connsiteY62" fmla="*/ 2692400 h 2908300"/>
              <a:gd name="connisteX63" fmla="*/ 63500 w 3783330"/>
              <a:gd name="connsiteY63" fmla="*/ 2616200 h 2908300"/>
              <a:gd name="connisteX64" fmla="*/ 50800 w 3783330"/>
              <a:gd name="connsiteY64" fmla="*/ 2540000 h 2908300"/>
              <a:gd name="connisteX65" fmla="*/ 38100 w 3783330"/>
              <a:gd name="connsiteY65" fmla="*/ 2463800 h 2908300"/>
              <a:gd name="connisteX66" fmla="*/ 38100 w 3783330"/>
              <a:gd name="connsiteY66" fmla="*/ 2387600 h 2908300"/>
              <a:gd name="connisteX67" fmla="*/ 38100 w 3783330"/>
              <a:gd name="connsiteY67" fmla="*/ 2286000 h 2908300"/>
              <a:gd name="connisteX68" fmla="*/ 38100 w 3783330"/>
              <a:gd name="connsiteY68" fmla="*/ 2209800 h 2908300"/>
              <a:gd name="connisteX69" fmla="*/ 38100 w 3783330"/>
              <a:gd name="connsiteY69" fmla="*/ 2133600 h 2908300"/>
              <a:gd name="connisteX70" fmla="*/ 38100 w 3783330"/>
              <a:gd name="connsiteY70" fmla="*/ 2057400 h 2908300"/>
              <a:gd name="connisteX71" fmla="*/ 25400 w 3783330"/>
              <a:gd name="connsiteY71" fmla="*/ 1981200 h 2908300"/>
              <a:gd name="connisteX72" fmla="*/ 12700 w 3783330"/>
              <a:gd name="connsiteY72" fmla="*/ 1905000 h 2908300"/>
              <a:gd name="connisteX73" fmla="*/ 0 w 3783330"/>
              <a:gd name="connsiteY73" fmla="*/ 1816100 h 2908300"/>
              <a:gd name="connisteX74" fmla="*/ 0 w 3783330"/>
              <a:gd name="connsiteY74" fmla="*/ 1727200 h 2908300"/>
              <a:gd name="connisteX75" fmla="*/ 0 w 3783330"/>
              <a:gd name="connsiteY75" fmla="*/ 1651000 h 2908300"/>
              <a:gd name="connisteX76" fmla="*/ 0 w 3783330"/>
              <a:gd name="connsiteY76" fmla="*/ 1574800 h 2908300"/>
              <a:gd name="connisteX77" fmla="*/ 0 w 3783330"/>
              <a:gd name="connsiteY77" fmla="*/ 1498600 h 2908300"/>
              <a:gd name="connisteX78" fmla="*/ 0 w 3783330"/>
              <a:gd name="connsiteY78" fmla="*/ 1422400 h 2908300"/>
              <a:gd name="connisteX79" fmla="*/ 0 w 3783330"/>
              <a:gd name="connsiteY79" fmla="*/ 1320800 h 2908300"/>
              <a:gd name="connisteX80" fmla="*/ 12700 w 3783330"/>
              <a:gd name="connsiteY80" fmla="*/ 1231900 h 2908300"/>
              <a:gd name="connisteX81" fmla="*/ 25400 w 3783330"/>
              <a:gd name="connsiteY81" fmla="*/ 1130300 h 2908300"/>
              <a:gd name="connisteX82" fmla="*/ 50800 w 3783330"/>
              <a:gd name="connsiteY82" fmla="*/ 1041400 h 2908300"/>
              <a:gd name="connisteX83" fmla="*/ 76200 w 3783330"/>
              <a:gd name="connsiteY83" fmla="*/ 952500 h 2908300"/>
              <a:gd name="connisteX84" fmla="*/ 76200 w 3783330"/>
              <a:gd name="connsiteY84" fmla="*/ 876300 h 2908300"/>
              <a:gd name="connisteX85" fmla="*/ 101600 w 3783330"/>
              <a:gd name="connsiteY85" fmla="*/ 800100 h 2908300"/>
              <a:gd name="connisteX86" fmla="*/ 101600 w 3783330"/>
              <a:gd name="connsiteY86" fmla="*/ 723900 h 2908300"/>
              <a:gd name="connisteX87" fmla="*/ 127000 w 3783330"/>
              <a:gd name="connsiteY87" fmla="*/ 635000 h 2908300"/>
              <a:gd name="connisteX88" fmla="*/ 152400 w 3783330"/>
              <a:gd name="connsiteY88" fmla="*/ 546100 h 2908300"/>
              <a:gd name="connisteX89" fmla="*/ 165100 w 3783330"/>
              <a:gd name="connsiteY89" fmla="*/ 457200 h 2908300"/>
              <a:gd name="connisteX90" fmla="*/ 165100 w 3783330"/>
              <a:gd name="connsiteY90" fmla="*/ 381000 h 2908300"/>
              <a:gd name="connisteX91" fmla="*/ 177800 w 3783330"/>
              <a:gd name="connsiteY91" fmla="*/ 304800 h 2908300"/>
              <a:gd name="connisteX92" fmla="*/ 177800 w 3783330"/>
              <a:gd name="connsiteY92" fmla="*/ 228600 h 2908300"/>
              <a:gd name="connisteX93" fmla="*/ 177800 w 3783330"/>
              <a:gd name="connsiteY93" fmla="*/ 152400 h 2908300"/>
              <a:gd name="connisteX94" fmla="*/ 177800 w 3783330"/>
              <a:gd name="connsiteY94" fmla="*/ 76200 h 29083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 ang="0">
                <a:pos x="connisteX58" y="connsiteY58"/>
              </a:cxn>
              <a:cxn ang="0">
                <a:pos x="connisteX59" y="connsiteY59"/>
              </a:cxn>
              <a:cxn ang="0">
                <a:pos x="connisteX60" y="connsiteY60"/>
              </a:cxn>
              <a:cxn ang="0">
                <a:pos x="connisteX61" y="connsiteY61"/>
              </a:cxn>
              <a:cxn ang="0">
                <a:pos x="connisteX62" y="connsiteY62"/>
              </a:cxn>
              <a:cxn ang="0">
                <a:pos x="connisteX63" y="connsiteY63"/>
              </a:cxn>
              <a:cxn ang="0">
                <a:pos x="connisteX64" y="connsiteY64"/>
              </a:cxn>
              <a:cxn ang="0">
                <a:pos x="connisteX65" y="connsiteY65"/>
              </a:cxn>
              <a:cxn ang="0">
                <a:pos x="connisteX66" y="connsiteY66"/>
              </a:cxn>
              <a:cxn ang="0">
                <a:pos x="connisteX67" y="connsiteY67"/>
              </a:cxn>
              <a:cxn ang="0">
                <a:pos x="connisteX68" y="connsiteY68"/>
              </a:cxn>
              <a:cxn ang="0">
                <a:pos x="connisteX69" y="connsiteY69"/>
              </a:cxn>
              <a:cxn ang="0">
                <a:pos x="connisteX70" y="connsiteY70"/>
              </a:cxn>
              <a:cxn ang="0">
                <a:pos x="connisteX71" y="connsiteY71"/>
              </a:cxn>
              <a:cxn ang="0">
                <a:pos x="connisteX72" y="connsiteY72"/>
              </a:cxn>
              <a:cxn ang="0">
                <a:pos x="connisteX73" y="connsiteY73"/>
              </a:cxn>
              <a:cxn ang="0">
                <a:pos x="connisteX74" y="connsiteY74"/>
              </a:cxn>
              <a:cxn ang="0">
                <a:pos x="connisteX75" y="connsiteY75"/>
              </a:cxn>
              <a:cxn ang="0">
                <a:pos x="connisteX76" y="connsiteY76"/>
              </a:cxn>
              <a:cxn ang="0">
                <a:pos x="connisteX77" y="connsiteY77"/>
              </a:cxn>
              <a:cxn ang="0">
                <a:pos x="connisteX78" y="connsiteY78"/>
              </a:cxn>
              <a:cxn ang="0">
                <a:pos x="connisteX79" y="connsiteY79"/>
              </a:cxn>
              <a:cxn ang="0">
                <a:pos x="connisteX80" y="connsiteY80"/>
              </a:cxn>
              <a:cxn ang="0">
                <a:pos x="connisteX81" y="connsiteY81"/>
              </a:cxn>
              <a:cxn ang="0">
                <a:pos x="connisteX82" y="connsiteY82"/>
              </a:cxn>
              <a:cxn ang="0">
                <a:pos x="connisteX83" y="connsiteY83"/>
              </a:cxn>
              <a:cxn ang="0">
                <a:pos x="connisteX84" y="connsiteY84"/>
              </a:cxn>
              <a:cxn ang="0">
                <a:pos x="connisteX85" y="connsiteY85"/>
              </a:cxn>
              <a:cxn ang="0">
                <a:pos x="connisteX86" y="connsiteY86"/>
              </a:cxn>
              <a:cxn ang="0">
                <a:pos x="connisteX87" y="connsiteY87"/>
              </a:cxn>
              <a:cxn ang="0">
                <a:pos x="connisteX88" y="connsiteY88"/>
              </a:cxn>
              <a:cxn ang="0">
                <a:pos x="connisteX89" y="connsiteY89"/>
              </a:cxn>
              <a:cxn ang="0">
                <a:pos x="connisteX90" y="connsiteY90"/>
              </a:cxn>
              <a:cxn ang="0">
                <a:pos x="connisteX91" y="connsiteY91"/>
              </a:cxn>
              <a:cxn ang="0">
                <a:pos x="connisteX92" y="connsiteY92"/>
              </a:cxn>
              <a:cxn ang="0">
                <a:pos x="connisteX93" y="connsiteY93"/>
              </a:cxn>
              <a:cxn ang="0">
                <a:pos x="connisteX94" y="connsiteY94"/>
              </a:cxn>
            </a:cxnLst>
            <a:rect l="l" t="t" r="r" b="b"/>
            <a:pathLst>
              <a:path w="3783330" h="2908300">
                <a:moveTo>
                  <a:pt x="177800" y="76200"/>
                </a:moveTo>
                <a:lnTo>
                  <a:pt x="292100" y="38100"/>
                </a:lnTo>
                <a:lnTo>
                  <a:pt x="381000" y="12700"/>
                </a:lnTo>
                <a:lnTo>
                  <a:pt x="455930" y="0"/>
                </a:lnTo>
                <a:lnTo>
                  <a:pt x="532130" y="0"/>
                </a:lnTo>
                <a:lnTo>
                  <a:pt x="608330" y="12700"/>
                </a:lnTo>
                <a:lnTo>
                  <a:pt x="684530" y="38100"/>
                </a:lnTo>
                <a:lnTo>
                  <a:pt x="760730" y="88900"/>
                </a:lnTo>
                <a:lnTo>
                  <a:pt x="824230" y="165100"/>
                </a:lnTo>
                <a:lnTo>
                  <a:pt x="887730" y="241300"/>
                </a:lnTo>
                <a:lnTo>
                  <a:pt x="938530" y="317500"/>
                </a:lnTo>
                <a:lnTo>
                  <a:pt x="976630" y="393700"/>
                </a:lnTo>
                <a:lnTo>
                  <a:pt x="1002030" y="469900"/>
                </a:lnTo>
                <a:lnTo>
                  <a:pt x="1040130" y="546100"/>
                </a:lnTo>
                <a:lnTo>
                  <a:pt x="1078230" y="622300"/>
                </a:lnTo>
                <a:lnTo>
                  <a:pt x="1129030" y="698500"/>
                </a:lnTo>
                <a:lnTo>
                  <a:pt x="1179830" y="787400"/>
                </a:lnTo>
                <a:lnTo>
                  <a:pt x="1230630" y="863600"/>
                </a:lnTo>
                <a:lnTo>
                  <a:pt x="1306830" y="901700"/>
                </a:lnTo>
                <a:lnTo>
                  <a:pt x="1383030" y="965200"/>
                </a:lnTo>
                <a:lnTo>
                  <a:pt x="1459230" y="990600"/>
                </a:lnTo>
                <a:lnTo>
                  <a:pt x="1535430" y="1016000"/>
                </a:lnTo>
                <a:lnTo>
                  <a:pt x="1624330" y="1041400"/>
                </a:lnTo>
                <a:lnTo>
                  <a:pt x="1700530" y="1041400"/>
                </a:lnTo>
                <a:lnTo>
                  <a:pt x="1776730" y="1041400"/>
                </a:lnTo>
                <a:lnTo>
                  <a:pt x="1865630" y="1041400"/>
                </a:lnTo>
                <a:lnTo>
                  <a:pt x="1954530" y="1041400"/>
                </a:lnTo>
                <a:lnTo>
                  <a:pt x="2043430" y="1041400"/>
                </a:lnTo>
                <a:lnTo>
                  <a:pt x="2119630" y="1041400"/>
                </a:lnTo>
                <a:lnTo>
                  <a:pt x="2195830" y="1041400"/>
                </a:lnTo>
                <a:lnTo>
                  <a:pt x="2272030" y="1066800"/>
                </a:lnTo>
                <a:lnTo>
                  <a:pt x="2348230" y="1079500"/>
                </a:lnTo>
                <a:lnTo>
                  <a:pt x="2449830" y="1143000"/>
                </a:lnTo>
                <a:lnTo>
                  <a:pt x="2526030" y="1181100"/>
                </a:lnTo>
                <a:lnTo>
                  <a:pt x="2602230" y="1244600"/>
                </a:lnTo>
                <a:lnTo>
                  <a:pt x="2665730" y="1320800"/>
                </a:lnTo>
                <a:lnTo>
                  <a:pt x="2716530" y="1397000"/>
                </a:lnTo>
                <a:lnTo>
                  <a:pt x="2741930" y="1473200"/>
                </a:lnTo>
                <a:lnTo>
                  <a:pt x="2792730" y="1549400"/>
                </a:lnTo>
                <a:lnTo>
                  <a:pt x="2818130" y="1625600"/>
                </a:lnTo>
                <a:lnTo>
                  <a:pt x="2843530" y="1701800"/>
                </a:lnTo>
                <a:lnTo>
                  <a:pt x="2868930" y="1778000"/>
                </a:lnTo>
                <a:lnTo>
                  <a:pt x="2894330" y="1854200"/>
                </a:lnTo>
                <a:lnTo>
                  <a:pt x="2919730" y="1930400"/>
                </a:lnTo>
                <a:lnTo>
                  <a:pt x="2945130" y="2006600"/>
                </a:lnTo>
                <a:lnTo>
                  <a:pt x="2970530" y="2082800"/>
                </a:lnTo>
                <a:lnTo>
                  <a:pt x="3034030" y="2171700"/>
                </a:lnTo>
                <a:lnTo>
                  <a:pt x="3110230" y="2222500"/>
                </a:lnTo>
                <a:lnTo>
                  <a:pt x="3186430" y="2260600"/>
                </a:lnTo>
                <a:lnTo>
                  <a:pt x="3262630" y="2286000"/>
                </a:lnTo>
                <a:lnTo>
                  <a:pt x="3338830" y="2324100"/>
                </a:lnTo>
                <a:lnTo>
                  <a:pt x="3427730" y="2374900"/>
                </a:lnTo>
                <a:lnTo>
                  <a:pt x="3503930" y="2438400"/>
                </a:lnTo>
                <a:lnTo>
                  <a:pt x="3580130" y="2514600"/>
                </a:lnTo>
                <a:lnTo>
                  <a:pt x="3630930" y="2590800"/>
                </a:lnTo>
                <a:lnTo>
                  <a:pt x="3669030" y="2667000"/>
                </a:lnTo>
                <a:lnTo>
                  <a:pt x="3719830" y="2743200"/>
                </a:lnTo>
                <a:lnTo>
                  <a:pt x="3757930" y="2832100"/>
                </a:lnTo>
                <a:lnTo>
                  <a:pt x="3783330" y="2908300"/>
                </a:lnTo>
                <a:lnTo>
                  <a:pt x="3719830" y="2781300"/>
                </a:lnTo>
                <a:lnTo>
                  <a:pt x="101600" y="2908300"/>
                </a:lnTo>
                <a:lnTo>
                  <a:pt x="88900" y="2806700"/>
                </a:lnTo>
                <a:lnTo>
                  <a:pt x="76200" y="2692400"/>
                </a:lnTo>
                <a:lnTo>
                  <a:pt x="63500" y="2616200"/>
                </a:lnTo>
                <a:lnTo>
                  <a:pt x="50800" y="2540000"/>
                </a:lnTo>
                <a:lnTo>
                  <a:pt x="38100" y="2463800"/>
                </a:lnTo>
                <a:lnTo>
                  <a:pt x="38100" y="2387600"/>
                </a:lnTo>
                <a:lnTo>
                  <a:pt x="38100" y="2286000"/>
                </a:lnTo>
                <a:lnTo>
                  <a:pt x="38100" y="2209800"/>
                </a:lnTo>
                <a:lnTo>
                  <a:pt x="38100" y="2133600"/>
                </a:lnTo>
                <a:lnTo>
                  <a:pt x="38100" y="2057400"/>
                </a:lnTo>
                <a:lnTo>
                  <a:pt x="25400" y="1981200"/>
                </a:lnTo>
                <a:lnTo>
                  <a:pt x="12700" y="1905000"/>
                </a:lnTo>
                <a:lnTo>
                  <a:pt x="0" y="1816100"/>
                </a:lnTo>
                <a:lnTo>
                  <a:pt x="0" y="1727200"/>
                </a:lnTo>
                <a:lnTo>
                  <a:pt x="0" y="1651000"/>
                </a:lnTo>
                <a:lnTo>
                  <a:pt x="0" y="1574800"/>
                </a:lnTo>
                <a:lnTo>
                  <a:pt x="0" y="1498600"/>
                </a:lnTo>
                <a:lnTo>
                  <a:pt x="0" y="1422400"/>
                </a:lnTo>
                <a:lnTo>
                  <a:pt x="0" y="1320800"/>
                </a:lnTo>
                <a:lnTo>
                  <a:pt x="12700" y="1231900"/>
                </a:lnTo>
                <a:lnTo>
                  <a:pt x="25400" y="1130300"/>
                </a:lnTo>
                <a:lnTo>
                  <a:pt x="50800" y="1041400"/>
                </a:lnTo>
                <a:lnTo>
                  <a:pt x="76200" y="952500"/>
                </a:lnTo>
                <a:lnTo>
                  <a:pt x="76200" y="876300"/>
                </a:lnTo>
                <a:lnTo>
                  <a:pt x="101600" y="800100"/>
                </a:lnTo>
                <a:lnTo>
                  <a:pt x="101600" y="723900"/>
                </a:lnTo>
                <a:lnTo>
                  <a:pt x="127000" y="635000"/>
                </a:lnTo>
                <a:lnTo>
                  <a:pt x="152400" y="546100"/>
                </a:lnTo>
                <a:lnTo>
                  <a:pt x="165100" y="457200"/>
                </a:lnTo>
                <a:lnTo>
                  <a:pt x="165100" y="381000"/>
                </a:lnTo>
                <a:lnTo>
                  <a:pt x="177800" y="304800"/>
                </a:lnTo>
                <a:lnTo>
                  <a:pt x="177800" y="228600"/>
                </a:lnTo>
                <a:lnTo>
                  <a:pt x="177800" y="152400"/>
                </a:lnTo>
                <a:lnTo>
                  <a:pt x="177800" y="76200"/>
                </a:lnTo>
                <a:close/>
              </a:path>
            </a:pathLst>
          </a:custGeom>
          <a:solidFill>
            <a:srgbClr val="98B29B"/>
          </a:solidFill>
          <a:ln>
            <a:noFill/>
          </a:ln>
          <a:effectLst>
            <a:outerShdw blurRad="50800" dist="38100" sx="106000" sy="106000" algn="l" rotWithShape="0">
              <a:srgbClr val="3D4A3F">
                <a:alpha val="40000"/>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任意多边形 3"/>
          <p:cNvSpPr/>
          <p:nvPr/>
        </p:nvSpPr>
        <p:spPr>
          <a:xfrm flipH="1">
            <a:off x="8683625" y="4003040"/>
            <a:ext cx="4044950" cy="3592830"/>
          </a:xfrm>
          <a:custGeom>
            <a:avLst/>
            <a:gdLst>
              <a:gd name="connisteX0" fmla="*/ 177800 w 3783330"/>
              <a:gd name="connsiteY0" fmla="*/ 76200 h 2908300"/>
              <a:gd name="connisteX1" fmla="*/ 292100 w 3783330"/>
              <a:gd name="connsiteY1" fmla="*/ 38100 h 2908300"/>
              <a:gd name="connisteX2" fmla="*/ 381000 w 3783330"/>
              <a:gd name="connsiteY2" fmla="*/ 12700 h 2908300"/>
              <a:gd name="connisteX3" fmla="*/ 455930 w 3783330"/>
              <a:gd name="connsiteY3" fmla="*/ 0 h 2908300"/>
              <a:gd name="connisteX4" fmla="*/ 532130 w 3783330"/>
              <a:gd name="connsiteY4" fmla="*/ 0 h 2908300"/>
              <a:gd name="connisteX5" fmla="*/ 608330 w 3783330"/>
              <a:gd name="connsiteY5" fmla="*/ 12700 h 2908300"/>
              <a:gd name="connisteX6" fmla="*/ 684530 w 3783330"/>
              <a:gd name="connsiteY6" fmla="*/ 38100 h 2908300"/>
              <a:gd name="connisteX7" fmla="*/ 760730 w 3783330"/>
              <a:gd name="connsiteY7" fmla="*/ 88900 h 2908300"/>
              <a:gd name="connisteX8" fmla="*/ 824230 w 3783330"/>
              <a:gd name="connsiteY8" fmla="*/ 165100 h 2908300"/>
              <a:gd name="connisteX9" fmla="*/ 887730 w 3783330"/>
              <a:gd name="connsiteY9" fmla="*/ 241300 h 2908300"/>
              <a:gd name="connisteX10" fmla="*/ 938530 w 3783330"/>
              <a:gd name="connsiteY10" fmla="*/ 317500 h 2908300"/>
              <a:gd name="connisteX11" fmla="*/ 976630 w 3783330"/>
              <a:gd name="connsiteY11" fmla="*/ 393700 h 2908300"/>
              <a:gd name="connisteX12" fmla="*/ 1002030 w 3783330"/>
              <a:gd name="connsiteY12" fmla="*/ 469900 h 2908300"/>
              <a:gd name="connisteX13" fmla="*/ 1040130 w 3783330"/>
              <a:gd name="connsiteY13" fmla="*/ 546100 h 2908300"/>
              <a:gd name="connisteX14" fmla="*/ 1078230 w 3783330"/>
              <a:gd name="connsiteY14" fmla="*/ 622300 h 2908300"/>
              <a:gd name="connisteX15" fmla="*/ 1129030 w 3783330"/>
              <a:gd name="connsiteY15" fmla="*/ 698500 h 2908300"/>
              <a:gd name="connisteX16" fmla="*/ 1179830 w 3783330"/>
              <a:gd name="connsiteY16" fmla="*/ 787400 h 2908300"/>
              <a:gd name="connisteX17" fmla="*/ 1230630 w 3783330"/>
              <a:gd name="connsiteY17" fmla="*/ 863600 h 2908300"/>
              <a:gd name="connisteX18" fmla="*/ 1306830 w 3783330"/>
              <a:gd name="connsiteY18" fmla="*/ 901700 h 2908300"/>
              <a:gd name="connisteX19" fmla="*/ 1383030 w 3783330"/>
              <a:gd name="connsiteY19" fmla="*/ 965200 h 2908300"/>
              <a:gd name="connisteX20" fmla="*/ 1459230 w 3783330"/>
              <a:gd name="connsiteY20" fmla="*/ 990600 h 2908300"/>
              <a:gd name="connisteX21" fmla="*/ 1535430 w 3783330"/>
              <a:gd name="connsiteY21" fmla="*/ 1016000 h 2908300"/>
              <a:gd name="connisteX22" fmla="*/ 1624330 w 3783330"/>
              <a:gd name="connsiteY22" fmla="*/ 1041400 h 2908300"/>
              <a:gd name="connisteX23" fmla="*/ 1700530 w 3783330"/>
              <a:gd name="connsiteY23" fmla="*/ 1041400 h 2908300"/>
              <a:gd name="connisteX24" fmla="*/ 1776730 w 3783330"/>
              <a:gd name="connsiteY24" fmla="*/ 1041400 h 2908300"/>
              <a:gd name="connisteX25" fmla="*/ 1865630 w 3783330"/>
              <a:gd name="connsiteY25" fmla="*/ 1041400 h 2908300"/>
              <a:gd name="connisteX26" fmla="*/ 1954530 w 3783330"/>
              <a:gd name="connsiteY26" fmla="*/ 1041400 h 2908300"/>
              <a:gd name="connisteX27" fmla="*/ 2043430 w 3783330"/>
              <a:gd name="connsiteY27" fmla="*/ 1041400 h 2908300"/>
              <a:gd name="connisteX28" fmla="*/ 2119630 w 3783330"/>
              <a:gd name="connsiteY28" fmla="*/ 1041400 h 2908300"/>
              <a:gd name="connisteX29" fmla="*/ 2195830 w 3783330"/>
              <a:gd name="connsiteY29" fmla="*/ 1041400 h 2908300"/>
              <a:gd name="connisteX30" fmla="*/ 2272030 w 3783330"/>
              <a:gd name="connsiteY30" fmla="*/ 1066800 h 2908300"/>
              <a:gd name="connisteX31" fmla="*/ 2348230 w 3783330"/>
              <a:gd name="connsiteY31" fmla="*/ 1079500 h 2908300"/>
              <a:gd name="connisteX32" fmla="*/ 2449830 w 3783330"/>
              <a:gd name="connsiteY32" fmla="*/ 1143000 h 2908300"/>
              <a:gd name="connisteX33" fmla="*/ 2526030 w 3783330"/>
              <a:gd name="connsiteY33" fmla="*/ 1181100 h 2908300"/>
              <a:gd name="connisteX34" fmla="*/ 2602230 w 3783330"/>
              <a:gd name="connsiteY34" fmla="*/ 1244600 h 2908300"/>
              <a:gd name="connisteX35" fmla="*/ 2665730 w 3783330"/>
              <a:gd name="connsiteY35" fmla="*/ 1320800 h 2908300"/>
              <a:gd name="connisteX36" fmla="*/ 2716530 w 3783330"/>
              <a:gd name="connsiteY36" fmla="*/ 1397000 h 2908300"/>
              <a:gd name="connisteX37" fmla="*/ 2741930 w 3783330"/>
              <a:gd name="connsiteY37" fmla="*/ 1473200 h 2908300"/>
              <a:gd name="connisteX38" fmla="*/ 2792730 w 3783330"/>
              <a:gd name="connsiteY38" fmla="*/ 1549400 h 2908300"/>
              <a:gd name="connisteX39" fmla="*/ 2818130 w 3783330"/>
              <a:gd name="connsiteY39" fmla="*/ 1625600 h 2908300"/>
              <a:gd name="connisteX40" fmla="*/ 2843530 w 3783330"/>
              <a:gd name="connsiteY40" fmla="*/ 1701800 h 2908300"/>
              <a:gd name="connisteX41" fmla="*/ 2868930 w 3783330"/>
              <a:gd name="connsiteY41" fmla="*/ 1778000 h 2908300"/>
              <a:gd name="connisteX42" fmla="*/ 2894330 w 3783330"/>
              <a:gd name="connsiteY42" fmla="*/ 1854200 h 2908300"/>
              <a:gd name="connisteX43" fmla="*/ 2919730 w 3783330"/>
              <a:gd name="connsiteY43" fmla="*/ 1930400 h 2908300"/>
              <a:gd name="connisteX44" fmla="*/ 2945130 w 3783330"/>
              <a:gd name="connsiteY44" fmla="*/ 2006600 h 2908300"/>
              <a:gd name="connisteX45" fmla="*/ 2970530 w 3783330"/>
              <a:gd name="connsiteY45" fmla="*/ 2082800 h 2908300"/>
              <a:gd name="connisteX46" fmla="*/ 3034030 w 3783330"/>
              <a:gd name="connsiteY46" fmla="*/ 2171700 h 2908300"/>
              <a:gd name="connisteX47" fmla="*/ 3110230 w 3783330"/>
              <a:gd name="connsiteY47" fmla="*/ 2222500 h 2908300"/>
              <a:gd name="connisteX48" fmla="*/ 3186430 w 3783330"/>
              <a:gd name="connsiteY48" fmla="*/ 2260600 h 2908300"/>
              <a:gd name="connisteX49" fmla="*/ 3262630 w 3783330"/>
              <a:gd name="connsiteY49" fmla="*/ 2286000 h 2908300"/>
              <a:gd name="connisteX50" fmla="*/ 3338830 w 3783330"/>
              <a:gd name="connsiteY50" fmla="*/ 2324100 h 2908300"/>
              <a:gd name="connisteX51" fmla="*/ 3427730 w 3783330"/>
              <a:gd name="connsiteY51" fmla="*/ 2374900 h 2908300"/>
              <a:gd name="connisteX52" fmla="*/ 3503930 w 3783330"/>
              <a:gd name="connsiteY52" fmla="*/ 2438400 h 2908300"/>
              <a:gd name="connisteX53" fmla="*/ 3580130 w 3783330"/>
              <a:gd name="connsiteY53" fmla="*/ 2514600 h 2908300"/>
              <a:gd name="connisteX54" fmla="*/ 3630930 w 3783330"/>
              <a:gd name="connsiteY54" fmla="*/ 2590800 h 2908300"/>
              <a:gd name="connisteX55" fmla="*/ 3669030 w 3783330"/>
              <a:gd name="connsiteY55" fmla="*/ 2667000 h 2908300"/>
              <a:gd name="connisteX56" fmla="*/ 3719830 w 3783330"/>
              <a:gd name="connsiteY56" fmla="*/ 2743200 h 2908300"/>
              <a:gd name="connisteX57" fmla="*/ 3757930 w 3783330"/>
              <a:gd name="connsiteY57" fmla="*/ 2832100 h 2908300"/>
              <a:gd name="connisteX58" fmla="*/ 3783330 w 3783330"/>
              <a:gd name="connsiteY58" fmla="*/ 2908300 h 2908300"/>
              <a:gd name="connisteX59" fmla="*/ 3719830 w 3783330"/>
              <a:gd name="connsiteY59" fmla="*/ 2781300 h 2908300"/>
              <a:gd name="connisteX60" fmla="*/ 101600 w 3783330"/>
              <a:gd name="connsiteY60" fmla="*/ 2908300 h 2908300"/>
              <a:gd name="connisteX61" fmla="*/ 88900 w 3783330"/>
              <a:gd name="connsiteY61" fmla="*/ 2806700 h 2908300"/>
              <a:gd name="connisteX62" fmla="*/ 76200 w 3783330"/>
              <a:gd name="connsiteY62" fmla="*/ 2692400 h 2908300"/>
              <a:gd name="connisteX63" fmla="*/ 63500 w 3783330"/>
              <a:gd name="connsiteY63" fmla="*/ 2616200 h 2908300"/>
              <a:gd name="connisteX64" fmla="*/ 50800 w 3783330"/>
              <a:gd name="connsiteY64" fmla="*/ 2540000 h 2908300"/>
              <a:gd name="connisteX65" fmla="*/ 38100 w 3783330"/>
              <a:gd name="connsiteY65" fmla="*/ 2463800 h 2908300"/>
              <a:gd name="connisteX66" fmla="*/ 38100 w 3783330"/>
              <a:gd name="connsiteY66" fmla="*/ 2387600 h 2908300"/>
              <a:gd name="connisteX67" fmla="*/ 38100 w 3783330"/>
              <a:gd name="connsiteY67" fmla="*/ 2286000 h 2908300"/>
              <a:gd name="connisteX68" fmla="*/ 38100 w 3783330"/>
              <a:gd name="connsiteY68" fmla="*/ 2209800 h 2908300"/>
              <a:gd name="connisteX69" fmla="*/ 38100 w 3783330"/>
              <a:gd name="connsiteY69" fmla="*/ 2133600 h 2908300"/>
              <a:gd name="connisteX70" fmla="*/ 38100 w 3783330"/>
              <a:gd name="connsiteY70" fmla="*/ 2057400 h 2908300"/>
              <a:gd name="connisteX71" fmla="*/ 25400 w 3783330"/>
              <a:gd name="connsiteY71" fmla="*/ 1981200 h 2908300"/>
              <a:gd name="connisteX72" fmla="*/ 12700 w 3783330"/>
              <a:gd name="connsiteY72" fmla="*/ 1905000 h 2908300"/>
              <a:gd name="connisteX73" fmla="*/ 0 w 3783330"/>
              <a:gd name="connsiteY73" fmla="*/ 1816100 h 2908300"/>
              <a:gd name="connisteX74" fmla="*/ 0 w 3783330"/>
              <a:gd name="connsiteY74" fmla="*/ 1727200 h 2908300"/>
              <a:gd name="connisteX75" fmla="*/ 0 w 3783330"/>
              <a:gd name="connsiteY75" fmla="*/ 1651000 h 2908300"/>
              <a:gd name="connisteX76" fmla="*/ 0 w 3783330"/>
              <a:gd name="connsiteY76" fmla="*/ 1574800 h 2908300"/>
              <a:gd name="connisteX77" fmla="*/ 0 w 3783330"/>
              <a:gd name="connsiteY77" fmla="*/ 1498600 h 2908300"/>
              <a:gd name="connisteX78" fmla="*/ 0 w 3783330"/>
              <a:gd name="connsiteY78" fmla="*/ 1422400 h 2908300"/>
              <a:gd name="connisteX79" fmla="*/ 0 w 3783330"/>
              <a:gd name="connsiteY79" fmla="*/ 1320800 h 2908300"/>
              <a:gd name="connisteX80" fmla="*/ 12700 w 3783330"/>
              <a:gd name="connsiteY80" fmla="*/ 1231900 h 2908300"/>
              <a:gd name="connisteX81" fmla="*/ 25400 w 3783330"/>
              <a:gd name="connsiteY81" fmla="*/ 1130300 h 2908300"/>
              <a:gd name="connisteX82" fmla="*/ 50800 w 3783330"/>
              <a:gd name="connsiteY82" fmla="*/ 1041400 h 2908300"/>
              <a:gd name="connisteX83" fmla="*/ 76200 w 3783330"/>
              <a:gd name="connsiteY83" fmla="*/ 952500 h 2908300"/>
              <a:gd name="connisteX84" fmla="*/ 76200 w 3783330"/>
              <a:gd name="connsiteY84" fmla="*/ 876300 h 2908300"/>
              <a:gd name="connisteX85" fmla="*/ 101600 w 3783330"/>
              <a:gd name="connsiteY85" fmla="*/ 800100 h 2908300"/>
              <a:gd name="connisteX86" fmla="*/ 101600 w 3783330"/>
              <a:gd name="connsiteY86" fmla="*/ 723900 h 2908300"/>
              <a:gd name="connisteX87" fmla="*/ 127000 w 3783330"/>
              <a:gd name="connsiteY87" fmla="*/ 635000 h 2908300"/>
              <a:gd name="connisteX88" fmla="*/ 152400 w 3783330"/>
              <a:gd name="connsiteY88" fmla="*/ 546100 h 2908300"/>
              <a:gd name="connisteX89" fmla="*/ 165100 w 3783330"/>
              <a:gd name="connsiteY89" fmla="*/ 457200 h 2908300"/>
              <a:gd name="connisteX90" fmla="*/ 165100 w 3783330"/>
              <a:gd name="connsiteY90" fmla="*/ 381000 h 2908300"/>
              <a:gd name="connisteX91" fmla="*/ 177800 w 3783330"/>
              <a:gd name="connsiteY91" fmla="*/ 304800 h 2908300"/>
              <a:gd name="connisteX92" fmla="*/ 177800 w 3783330"/>
              <a:gd name="connsiteY92" fmla="*/ 228600 h 2908300"/>
              <a:gd name="connisteX93" fmla="*/ 177800 w 3783330"/>
              <a:gd name="connsiteY93" fmla="*/ 152400 h 2908300"/>
              <a:gd name="connisteX94" fmla="*/ 177800 w 3783330"/>
              <a:gd name="connsiteY94" fmla="*/ 76200 h 29083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 ang="0">
                <a:pos x="connisteX58" y="connsiteY58"/>
              </a:cxn>
              <a:cxn ang="0">
                <a:pos x="connisteX59" y="connsiteY59"/>
              </a:cxn>
              <a:cxn ang="0">
                <a:pos x="connisteX60" y="connsiteY60"/>
              </a:cxn>
              <a:cxn ang="0">
                <a:pos x="connisteX61" y="connsiteY61"/>
              </a:cxn>
              <a:cxn ang="0">
                <a:pos x="connisteX62" y="connsiteY62"/>
              </a:cxn>
              <a:cxn ang="0">
                <a:pos x="connisteX63" y="connsiteY63"/>
              </a:cxn>
              <a:cxn ang="0">
                <a:pos x="connisteX64" y="connsiteY64"/>
              </a:cxn>
              <a:cxn ang="0">
                <a:pos x="connisteX65" y="connsiteY65"/>
              </a:cxn>
              <a:cxn ang="0">
                <a:pos x="connisteX66" y="connsiteY66"/>
              </a:cxn>
              <a:cxn ang="0">
                <a:pos x="connisteX67" y="connsiteY67"/>
              </a:cxn>
              <a:cxn ang="0">
                <a:pos x="connisteX68" y="connsiteY68"/>
              </a:cxn>
              <a:cxn ang="0">
                <a:pos x="connisteX69" y="connsiteY69"/>
              </a:cxn>
              <a:cxn ang="0">
                <a:pos x="connisteX70" y="connsiteY70"/>
              </a:cxn>
              <a:cxn ang="0">
                <a:pos x="connisteX71" y="connsiteY71"/>
              </a:cxn>
              <a:cxn ang="0">
                <a:pos x="connisteX72" y="connsiteY72"/>
              </a:cxn>
              <a:cxn ang="0">
                <a:pos x="connisteX73" y="connsiteY73"/>
              </a:cxn>
              <a:cxn ang="0">
                <a:pos x="connisteX74" y="connsiteY74"/>
              </a:cxn>
              <a:cxn ang="0">
                <a:pos x="connisteX75" y="connsiteY75"/>
              </a:cxn>
              <a:cxn ang="0">
                <a:pos x="connisteX76" y="connsiteY76"/>
              </a:cxn>
              <a:cxn ang="0">
                <a:pos x="connisteX77" y="connsiteY77"/>
              </a:cxn>
              <a:cxn ang="0">
                <a:pos x="connisteX78" y="connsiteY78"/>
              </a:cxn>
              <a:cxn ang="0">
                <a:pos x="connisteX79" y="connsiteY79"/>
              </a:cxn>
              <a:cxn ang="0">
                <a:pos x="connisteX80" y="connsiteY80"/>
              </a:cxn>
              <a:cxn ang="0">
                <a:pos x="connisteX81" y="connsiteY81"/>
              </a:cxn>
              <a:cxn ang="0">
                <a:pos x="connisteX82" y="connsiteY82"/>
              </a:cxn>
              <a:cxn ang="0">
                <a:pos x="connisteX83" y="connsiteY83"/>
              </a:cxn>
              <a:cxn ang="0">
                <a:pos x="connisteX84" y="connsiteY84"/>
              </a:cxn>
              <a:cxn ang="0">
                <a:pos x="connisteX85" y="connsiteY85"/>
              </a:cxn>
              <a:cxn ang="0">
                <a:pos x="connisteX86" y="connsiteY86"/>
              </a:cxn>
              <a:cxn ang="0">
                <a:pos x="connisteX87" y="connsiteY87"/>
              </a:cxn>
              <a:cxn ang="0">
                <a:pos x="connisteX88" y="connsiteY88"/>
              </a:cxn>
              <a:cxn ang="0">
                <a:pos x="connisteX89" y="connsiteY89"/>
              </a:cxn>
              <a:cxn ang="0">
                <a:pos x="connisteX90" y="connsiteY90"/>
              </a:cxn>
              <a:cxn ang="0">
                <a:pos x="connisteX91" y="connsiteY91"/>
              </a:cxn>
              <a:cxn ang="0">
                <a:pos x="connisteX92" y="connsiteY92"/>
              </a:cxn>
              <a:cxn ang="0">
                <a:pos x="connisteX93" y="connsiteY93"/>
              </a:cxn>
              <a:cxn ang="0">
                <a:pos x="connisteX94" y="connsiteY94"/>
              </a:cxn>
            </a:cxnLst>
            <a:rect l="l" t="t" r="r" b="b"/>
            <a:pathLst>
              <a:path w="3783330" h="2908300">
                <a:moveTo>
                  <a:pt x="177800" y="76200"/>
                </a:moveTo>
                <a:lnTo>
                  <a:pt x="292100" y="38100"/>
                </a:lnTo>
                <a:lnTo>
                  <a:pt x="381000" y="12700"/>
                </a:lnTo>
                <a:lnTo>
                  <a:pt x="455930" y="0"/>
                </a:lnTo>
                <a:lnTo>
                  <a:pt x="532130" y="0"/>
                </a:lnTo>
                <a:lnTo>
                  <a:pt x="608330" y="12700"/>
                </a:lnTo>
                <a:lnTo>
                  <a:pt x="684530" y="38100"/>
                </a:lnTo>
                <a:lnTo>
                  <a:pt x="760730" y="88900"/>
                </a:lnTo>
                <a:lnTo>
                  <a:pt x="824230" y="165100"/>
                </a:lnTo>
                <a:lnTo>
                  <a:pt x="887730" y="241300"/>
                </a:lnTo>
                <a:lnTo>
                  <a:pt x="938530" y="317500"/>
                </a:lnTo>
                <a:lnTo>
                  <a:pt x="976630" y="393700"/>
                </a:lnTo>
                <a:lnTo>
                  <a:pt x="1002030" y="469900"/>
                </a:lnTo>
                <a:lnTo>
                  <a:pt x="1040130" y="546100"/>
                </a:lnTo>
                <a:lnTo>
                  <a:pt x="1078230" y="622300"/>
                </a:lnTo>
                <a:lnTo>
                  <a:pt x="1129030" y="698500"/>
                </a:lnTo>
                <a:lnTo>
                  <a:pt x="1179830" y="787400"/>
                </a:lnTo>
                <a:lnTo>
                  <a:pt x="1230630" y="863600"/>
                </a:lnTo>
                <a:lnTo>
                  <a:pt x="1306830" y="901700"/>
                </a:lnTo>
                <a:lnTo>
                  <a:pt x="1383030" y="965200"/>
                </a:lnTo>
                <a:lnTo>
                  <a:pt x="1459230" y="990600"/>
                </a:lnTo>
                <a:lnTo>
                  <a:pt x="1535430" y="1016000"/>
                </a:lnTo>
                <a:lnTo>
                  <a:pt x="1624330" y="1041400"/>
                </a:lnTo>
                <a:lnTo>
                  <a:pt x="1700530" y="1041400"/>
                </a:lnTo>
                <a:lnTo>
                  <a:pt x="1776730" y="1041400"/>
                </a:lnTo>
                <a:lnTo>
                  <a:pt x="1865630" y="1041400"/>
                </a:lnTo>
                <a:lnTo>
                  <a:pt x="1954530" y="1041400"/>
                </a:lnTo>
                <a:lnTo>
                  <a:pt x="2043430" y="1041400"/>
                </a:lnTo>
                <a:lnTo>
                  <a:pt x="2119630" y="1041400"/>
                </a:lnTo>
                <a:lnTo>
                  <a:pt x="2195830" y="1041400"/>
                </a:lnTo>
                <a:lnTo>
                  <a:pt x="2272030" y="1066800"/>
                </a:lnTo>
                <a:lnTo>
                  <a:pt x="2348230" y="1079500"/>
                </a:lnTo>
                <a:lnTo>
                  <a:pt x="2449830" y="1143000"/>
                </a:lnTo>
                <a:lnTo>
                  <a:pt x="2526030" y="1181100"/>
                </a:lnTo>
                <a:lnTo>
                  <a:pt x="2602230" y="1244600"/>
                </a:lnTo>
                <a:lnTo>
                  <a:pt x="2665730" y="1320800"/>
                </a:lnTo>
                <a:lnTo>
                  <a:pt x="2716530" y="1397000"/>
                </a:lnTo>
                <a:lnTo>
                  <a:pt x="2741930" y="1473200"/>
                </a:lnTo>
                <a:lnTo>
                  <a:pt x="2792730" y="1549400"/>
                </a:lnTo>
                <a:lnTo>
                  <a:pt x="2818130" y="1625600"/>
                </a:lnTo>
                <a:lnTo>
                  <a:pt x="2843530" y="1701800"/>
                </a:lnTo>
                <a:lnTo>
                  <a:pt x="2868930" y="1778000"/>
                </a:lnTo>
                <a:lnTo>
                  <a:pt x="2894330" y="1854200"/>
                </a:lnTo>
                <a:lnTo>
                  <a:pt x="2919730" y="1930400"/>
                </a:lnTo>
                <a:lnTo>
                  <a:pt x="2945130" y="2006600"/>
                </a:lnTo>
                <a:lnTo>
                  <a:pt x="2970530" y="2082800"/>
                </a:lnTo>
                <a:lnTo>
                  <a:pt x="3034030" y="2171700"/>
                </a:lnTo>
                <a:lnTo>
                  <a:pt x="3110230" y="2222500"/>
                </a:lnTo>
                <a:lnTo>
                  <a:pt x="3186430" y="2260600"/>
                </a:lnTo>
                <a:lnTo>
                  <a:pt x="3262630" y="2286000"/>
                </a:lnTo>
                <a:lnTo>
                  <a:pt x="3338830" y="2324100"/>
                </a:lnTo>
                <a:lnTo>
                  <a:pt x="3427730" y="2374900"/>
                </a:lnTo>
                <a:lnTo>
                  <a:pt x="3503930" y="2438400"/>
                </a:lnTo>
                <a:lnTo>
                  <a:pt x="3580130" y="2514600"/>
                </a:lnTo>
                <a:lnTo>
                  <a:pt x="3630930" y="2590800"/>
                </a:lnTo>
                <a:lnTo>
                  <a:pt x="3669030" y="2667000"/>
                </a:lnTo>
                <a:lnTo>
                  <a:pt x="3719830" y="2743200"/>
                </a:lnTo>
                <a:lnTo>
                  <a:pt x="3757930" y="2832100"/>
                </a:lnTo>
                <a:lnTo>
                  <a:pt x="3783330" y="2908300"/>
                </a:lnTo>
                <a:lnTo>
                  <a:pt x="3719830" y="2781300"/>
                </a:lnTo>
                <a:lnTo>
                  <a:pt x="101600" y="2908300"/>
                </a:lnTo>
                <a:lnTo>
                  <a:pt x="88900" y="2806700"/>
                </a:lnTo>
                <a:lnTo>
                  <a:pt x="76200" y="2692400"/>
                </a:lnTo>
                <a:lnTo>
                  <a:pt x="63500" y="2616200"/>
                </a:lnTo>
                <a:lnTo>
                  <a:pt x="50800" y="2540000"/>
                </a:lnTo>
                <a:lnTo>
                  <a:pt x="38100" y="2463800"/>
                </a:lnTo>
                <a:lnTo>
                  <a:pt x="38100" y="2387600"/>
                </a:lnTo>
                <a:lnTo>
                  <a:pt x="38100" y="2286000"/>
                </a:lnTo>
                <a:lnTo>
                  <a:pt x="38100" y="2209800"/>
                </a:lnTo>
                <a:lnTo>
                  <a:pt x="38100" y="2133600"/>
                </a:lnTo>
                <a:lnTo>
                  <a:pt x="38100" y="2057400"/>
                </a:lnTo>
                <a:lnTo>
                  <a:pt x="25400" y="1981200"/>
                </a:lnTo>
                <a:lnTo>
                  <a:pt x="12700" y="1905000"/>
                </a:lnTo>
                <a:lnTo>
                  <a:pt x="0" y="1816100"/>
                </a:lnTo>
                <a:lnTo>
                  <a:pt x="0" y="1727200"/>
                </a:lnTo>
                <a:lnTo>
                  <a:pt x="0" y="1651000"/>
                </a:lnTo>
                <a:lnTo>
                  <a:pt x="0" y="1574800"/>
                </a:lnTo>
                <a:lnTo>
                  <a:pt x="0" y="1498600"/>
                </a:lnTo>
                <a:lnTo>
                  <a:pt x="0" y="1422400"/>
                </a:lnTo>
                <a:lnTo>
                  <a:pt x="0" y="1320800"/>
                </a:lnTo>
                <a:lnTo>
                  <a:pt x="12700" y="1231900"/>
                </a:lnTo>
                <a:lnTo>
                  <a:pt x="25400" y="1130300"/>
                </a:lnTo>
                <a:lnTo>
                  <a:pt x="50800" y="1041400"/>
                </a:lnTo>
                <a:lnTo>
                  <a:pt x="76200" y="952500"/>
                </a:lnTo>
                <a:lnTo>
                  <a:pt x="76200" y="876300"/>
                </a:lnTo>
                <a:lnTo>
                  <a:pt x="101600" y="800100"/>
                </a:lnTo>
                <a:lnTo>
                  <a:pt x="101600" y="723900"/>
                </a:lnTo>
                <a:lnTo>
                  <a:pt x="127000" y="635000"/>
                </a:lnTo>
                <a:lnTo>
                  <a:pt x="152400" y="546100"/>
                </a:lnTo>
                <a:lnTo>
                  <a:pt x="165100" y="457200"/>
                </a:lnTo>
                <a:lnTo>
                  <a:pt x="165100" y="381000"/>
                </a:lnTo>
                <a:lnTo>
                  <a:pt x="177800" y="304800"/>
                </a:lnTo>
                <a:lnTo>
                  <a:pt x="177800" y="228600"/>
                </a:lnTo>
                <a:lnTo>
                  <a:pt x="177800" y="152400"/>
                </a:lnTo>
                <a:lnTo>
                  <a:pt x="177800" y="76200"/>
                </a:lnTo>
                <a:close/>
              </a:path>
            </a:pathLst>
          </a:custGeom>
          <a:solidFill>
            <a:srgbClr val="98B29B"/>
          </a:solidFill>
          <a:ln>
            <a:noFill/>
          </a:ln>
          <a:effectLst>
            <a:outerShdw blurRad="50800" dist="25400" dir="10800000" sx="107000" sy="107000" algn="r" rotWithShape="0">
              <a:srgbClr val="3D4A3F">
                <a:alpha val="40000"/>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ustDataLst>
      <p:tags r:id="rId10"/>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1" name="矩形 10"/>
          <p:cNvSpPr/>
          <p:nvPr/>
        </p:nvSpPr>
        <p:spPr>
          <a:xfrm>
            <a:off x="-25400" y="935990"/>
            <a:ext cx="7402195" cy="1014095"/>
          </a:xfrm>
          <a:prstGeom prst="rect">
            <a:avLst/>
          </a:prstGeom>
          <a:solidFill>
            <a:srgbClr val="7B98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矩形 11"/>
          <p:cNvSpPr/>
          <p:nvPr/>
        </p:nvSpPr>
        <p:spPr>
          <a:xfrm>
            <a:off x="1931035" y="1661160"/>
            <a:ext cx="8210550" cy="975995"/>
          </a:xfrm>
          <a:prstGeom prst="rect">
            <a:avLst/>
          </a:prstGeom>
          <a:solidFill>
            <a:srgbClr val="98B29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文本框 7"/>
          <p:cNvSpPr txBox="1"/>
          <p:nvPr/>
        </p:nvSpPr>
        <p:spPr>
          <a:xfrm>
            <a:off x="-808990" y="-325120"/>
            <a:ext cx="3359150" cy="3032760"/>
          </a:xfrm>
          <a:prstGeom prst="rect">
            <a:avLst/>
          </a:prstGeom>
          <a:noFill/>
        </p:spPr>
        <p:txBody>
          <a:bodyPr wrap="square" rtlCol="0">
            <a:noAutofit/>
          </a:bodyPr>
          <a:lstStyle/>
          <a:p>
            <a:r>
              <a:rPr lang="zh-CN" altLang="en-US" sz="28700">
                <a:solidFill>
                  <a:srgbClr val="283B19"/>
                </a:solidFill>
                <a:latin typeface="华文行楷" panose="02010800040101010101" charset="-122"/>
                <a:ea typeface="华文行楷" panose="02010800040101010101" charset="-122"/>
              </a:rPr>
              <a:t>目</a:t>
            </a:r>
            <a:endParaRPr lang="zh-CN" altLang="en-US" sz="28700">
              <a:solidFill>
                <a:srgbClr val="283B19"/>
              </a:solidFill>
              <a:latin typeface="华文行楷" panose="02010800040101010101" charset="-122"/>
              <a:ea typeface="华文行楷" panose="02010800040101010101" charset="-122"/>
            </a:endParaRPr>
          </a:p>
        </p:txBody>
      </p:sp>
      <p:sp>
        <p:nvSpPr>
          <p:cNvPr id="9" name="文本框 8"/>
          <p:cNvSpPr txBox="1"/>
          <p:nvPr/>
        </p:nvSpPr>
        <p:spPr>
          <a:xfrm>
            <a:off x="361315" y="3429000"/>
            <a:ext cx="3157855" cy="2684145"/>
          </a:xfrm>
          <a:prstGeom prst="rect">
            <a:avLst/>
          </a:prstGeom>
          <a:noFill/>
        </p:spPr>
        <p:txBody>
          <a:bodyPr wrap="square" rtlCol="0">
            <a:noAutofit/>
          </a:bodyPr>
          <a:lstStyle/>
          <a:p>
            <a:r>
              <a:rPr lang="zh-CN" altLang="en-US" sz="19900">
                <a:solidFill>
                  <a:srgbClr val="283B19"/>
                </a:solidFill>
                <a:latin typeface="华文行楷" panose="02010800040101010101" charset="-122"/>
                <a:ea typeface="华文行楷" panose="02010800040101010101" charset="-122"/>
              </a:rPr>
              <a:t>录</a:t>
            </a:r>
            <a:endParaRPr lang="zh-CN" altLang="en-US" sz="19900">
              <a:solidFill>
                <a:srgbClr val="283B19"/>
              </a:solidFill>
              <a:latin typeface="华文行楷" panose="02010800040101010101" charset="-122"/>
              <a:ea typeface="华文行楷" panose="02010800040101010101" charset="-122"/>
            </a:endParaRPr>
          </a:p>
        </p:txBody>
      </p:sp>
      <p:grpSp>
        <p:nvGrpSpPr>
          <p:cNvPr id="2" name="组合 1"/>
          <p:cNvGrpSpPr/>
          <p:nvPr/>
        </p:nvGrpSpPr>
        <p:grpSpPr>
          <a:xfrm>
            <a:off x="4500563" y="2041525"/>
            <a:ext cx="5542597" cy="4050498"/>
            <a:chOff x="3886518" y="2030730"/>
            <a:chExt cx="5542597" cy="4050498"/>
          </a:xfrm>
        </p:grpSpPr>
        <p:cxnSp>
          <p:nvCxnSpPr>
            <p:cNvPr id="13" name="直接连接符 12"/>
            <p:cNvCxnSpPr/>
            <p:nvPr>
              <p:custDataLst>
                <p:tags r:id="rId2"/>
              </p:custDataLst>
            </p:nvPr>
          </p:nvCxnSpPr>
          <p:spPr>
            <a:xfrm>
              <a:off x="8401049" y="2117257"/>
              <a:ext cx="635" cy="2867326"/>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16" name="直接连接符 15"/>
            <p:cNvCxnSpPr/>
            <p:nvPr>
              <p:custDataLst>
                <p:tags r:id="rId3"/>
              </p:custDataLst>
            </p:nvPr>
          </p:nvCxnSpPr>
          <p:spPr>
            <a:xfrm>
              <a:off x="6909435" y="2096135"/>
              <a:ext cx="0" cy="2903220"/>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cxnSp>
          <p:nvCxnSpPr>
            <p:cNvPr id="18" name="直接连接符 17"/>
            <p:cNvCxnSpPr/>
            <p:nvPr>
              <p:custDataLst>
                <p:tags r:id="rId4"/>
              </p:custDataLst>
            </p:nvPr>
          </p:nvCxnSpPr>
          <p:spPr>
            <a:xfrm>
              <a:off x="5387975" y="2090102"/>
              <a:ext cx="0" cy="2824480"/>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sp>
          <p:nvSpPr>
            <p:cNvPr id="19" name="文本框 18"/>
            <p:cNvSpPr txBox="1"/>
            <p:nvPr/>
          </p:nvSpPr>
          <p:spPr>
            <a:xfrm>
              <a:off x="5365115" y="2995295"/>
              <a:ext cx="4064000" cy="368300"/>
            </a:xfrm>
            <a:prstGeom prst="rect">
              <a:avLst/>
            </a:prstGeom>
            <a:noFill/>
          </p:spPr>
          <p:txBody>
            <a:bodyPr wrap="square" rtlCol="0">
              <a:spAutoFit/>
            </a:bodyPr>
            <a:lstStyle/>
            <a:p>
              <a:endParaRPr lang="zh-CN" altLang="en-US"/>
            </a:p>
          </p:txBody>
        </p:sp>
        <p:sp>
          <p:nvSpPr>
            <p:cNvPr id="22" name="文本框 21"/>
            <p:cNvSpPr txBox="1"/>
            <p:nvPr>
              <p:custDataLst>
                <p:tags r:id="rId5"/>
              </p:custDataLst>
            </p:nvPr>
          </p:nvSpPr>
          <p:spPr>
            <a:xfrm>
              <a:off x="8625840" y="2043430"/>
              <a:ext cx="736600" cy="2414270"/>
            </a:xfrm>
            <a:prstGeom prst="rect">
              <a:avLst/>
            </a:prstGeom>
            <a:noFill/>
          </p:spPr>
          <p:txBody>
            <a:bodyPr vert="eaVert" wrap="square" rtlCol="0">
              <a:spAutoFit/>
            </a:bodyPr>
            <a:lstStyle/>
            <a:p>
              <a:r>
                <a:rPr lang="zh-CN" altLang="en-US" sz="3600" b="1" dirty="0">
                  <a:latin typeface="仿宋" panose="02010609060101010101" charset="-122"/>
                  <a:ea typeface="仿宋" panose="02010609060101010101" charset="-122"/>
                  <a:cs typeface="仿宋" panose="02010609060101010101" charset="-122"/>
                </a:rPr>
                <a:t>壹</a:t>
              </a:r>
              <a:r>
                <a:rPr lang="en-US" altLang="zh-CN" sz="3200" dirty="0">
                  <a:latin typeface="仿宋" panose="02010609060101010101" charset="-122"/>
                  <a:ea typeface="仿宋" panose="02010609060101010101" charset="-122"/>
                  <a:cs typeface="仿宋" panose="02010609060101010101" charset="-122"/>
                </a:rPr>
                <a:t>.</a:t>
              </a:r>
              <a:r>
                <a:rPr lang="zh-CN" altLang="en-US" sz="3200" dirty="0">
                  <a:latin typeface="仿宋" panose="02010609060101010101" charset="-122"/>
                  <a:ea typeface="仿宋" panose="02010609060101010101" charset="-122"/>
                  <a:cs typeface="仿宋" panose="02010609060101010101" charset="-122"/>
                </a:rPr>
                <a:t>市场分析</a:t>
              </a:r>
              <a:endParaRPr lang="zh-CN" altLang="en-US" sz="3200" dirty="0">
                <a:latin typeface="仿宋" panose="02010609060101010101" charset="-122"/>
                <a:ea typeface="仿宋" panose="02010609060101010101" charset="-122"/>
                <a:cs typeface="仿宋" panose="02010609060101010101" charset="-122"/>
              </a:endParaRPr>
            </a:p>
          </p:txBody>
        </p:sp>
        <p:sp>
          <p:nvSpPr>
            <p:cNvPr id="27" name="文本框 26"/>
            <p:cNvSpPr txBox="1"/>
            <p:nvPr>
              <p:custDataLst>
                <p:tags r:id="rId6"/>
              </p:custDataLst>
            </p:nvPr>
          </p:nvSpPr>
          <p:spPr>
            <a:xfrm>
              <a:off x="7241540" y="2030730"/>
              <a:ext cx="736600" cy="3091180"/>
            </a:xfrm>
            <a:prstGeom prst="rect">
              <a:avLst/>
            </a:prstGeom>
            <a:noFill/>
          </p:spPr>
          <p:txBody>
            <a:bodyPr vert="eaVert" wrap="square" rtlCol="0">
              <a:spAutoFit/>
            </a:bodyPr>
            <a:lstStyle/>
            <a:p>
              <a:r>
                <a:rPr lang="zh-CN" altLang="en-US" sz="3600" b="1" dirty="0">
                  <a:latin typeface="仿宋" panose="02010609060101010101" charset="-122"/>
                  <a:ea typeface="仿宋" panose="02010609060101010101" charset="-122"/>
                  <a:cs typeface="仿宋" panose="02010609060101010101" charset="-122"/>
                  <a:sym typeface="+mn-ea"/>
                </a:rPr>
                <a:t>贰</a:t>
              </a:r>
              <a:r>
                <a:rPr lang="en-US" altLang="zh-CN" sz="3600" dirty="0">
                  <a:latin typeface="仿宋" panose="02010609060101010101" charset="-122"/>
                  <a:ea typeface="仿宋" panose="02010609060101010101" charset="-122"/>
                  <a:cs typeface="仿宋" panose="02010609060101010101" charset="-122"/>
                  <a:sym typeface="+mn-ea"/>
                </a:rPr>
                <a:t>.</a:t>
              </a:r>
              <a:r>
                <a:rPr lang="zh-CN" altLang="en-US" sz="3600" dirty="0">
                  <a:latin typeface="仿宋" panose="02010609060101010101" charset="-122"/>
                  <a:ea typeface="仿宋" panose="02010609060101010101" charset="-122"/>
                  <a:cs typeface="仿宋" panose="02010609060101010101" charset="-122"/>
                  <a:sym typeface="+mn-ea"/>
                </a:rPr>
                <a:t>营销策划</a:t>
              </a:r>
              <a:endParaRPr lang="zh-CN" altLang="en-US" sz="3600" dirty="0">
                <a:latin typeface="仿宋" panose="02010609060101010101" charset="-122"/>
                <a:ea typeface="仿宋" panose="02010609060101010101" charset="-122"/>
                <a:cs typeface="仿宋" panose="02010609060101010101" charset="-122"/>
              </a:endParaRPr>
            </a:p>
          </p:txBody>
        </p:sp>
        <p:sp>
          <p:nvSpPr>
            <p:cNvPr id="28" name="文本框 27"/>
            <p:cNvSpPr txBox="1"/>
            <p:nvPr>
              <p:custDataLst>
                <p:tags r:id="rId7"/>
              </p:custDataLst>
            </p:nvPr>
          </p:nvSpPr>
          <p:spPr>
            <a:xfrm>
              <a:off x="5741670" y="2030730"/>
              <a:ext cx="736600" cy="2943225"/>
            </a:xfrm>
            <a:prstGeom prst="rect">
              <a:avLst/>
            </a:prstGeom>
            <a:noFill/>
          </p:spPr>
          <p:txBody>
            <a:bodyPr vert="eaVert" wrap="square" rtlCol="0">
              <a:spAutoFit/>
            </a:bodyPr>
            <a:lstStyle/>
            <a:p>
              <a:r>
                <a:rPr lang="zh-CN" altLang="en-US" sz="3600" b="1" dirty="0">
                  <a:latin typeface="仿宋" panose="02010609060101010101" charset="-122"/>
                  <a:ea typeface="仿宋" panose="02010609060101010101" charset="-122"/>
                  <a:cs typeface="仿宋" panose="02010609060101010101" charset="-122"/>
                  <a:sym typeface="+mn-ea"/>
                </a:rPr>
                <a:t>叁</a:t>
              </a:r>
              <a:r>
                <a:rPr lang="en-US" altLang="zh-CN" sz="3600" dirty="0">
                  <a:latin typeface="仿宋" panose="02010609060101010101" charset="-122"/>
                  <a:ea typeface="仿宋" panose="02010609060101010101" charset="-122"/>
                  <a:cs typeface="仿宋" panose="02010609060101010101" charset="-122"/>
                  <a:sym typeface="+mn-ea"/>
                </a:rPr>
                <a:t>.</a:t>
              </a:r>
              <a:r>
                <a:rPr lang="zh-CN" altLang="en-US" sz="3600" dirty="0">
                  <a:latin typeface="仿宋" panose="02010609060101010101" charset="-122"/>
                  <a:ea typeface="仿宋" panose="02010609060101010101" charset="-122"/>
                  <a:cs typeface="仿宋" panose="02010609060101010101" charset="-122"/>
                  <a:sym typeface="+mn-ea"/>
                </a:rPr>
                <a:t>创意设计</a:t>
              </a:r>
              <a:endParaRPr lang="zh-CN" altLang="en-US" sz="3600" dirty="0">
                <a:latin typeface="仿宋" panose="02010609060101010101" charset="-122"/>
                <a:ea typeface="仿宋" panose="02010609060101010101" charset="-122"/>
                <a:cs typeface="仿宋" panose="02010609060101010101" charset="-122"/>
              </a:endParaRPr>
            </a:p>
          </p:txBody>
        </p:sp>
        <p:cxnSp>
          <p:nvCxnSpPr>
            <p:cNvPr id="30" name="直接连接符 29"/>
            <p:cNvCxnSpPr/>
            <p:nvPr>
              <p:custDataLst>
                <p:tags r:id="rId8"/>
              </p:custDataLst>
            </p:nvPr>
          </p:nvCxnSpPr>
          <p:spPr>
            <a:xfrm>
              <a:off x="3886518" y="2090102"/>
              <a:ext cx="6985" cy="2824480"/>
            </a:xfrm>
            <a:prstGeom prst="line">
              <a:avLst/>
            </a:prstGeom>
            <a:ln>
              <a:solidFill>
                <a:schemeClr val="tx1"/>
              </a:solidFill>
            </a:ln>
          </p:spPr>
          <p:style>
            <a:lnRef idx="2">
              <a:schemeClr val="accent1"/>
            </a:lnRef>
            <a:fillRef idx="0">
              <a:srgbClr val="FFFFFF"/>
            </a:fillRef>
            <a:effectRef idx="0">
              <a:srgbClr val="FFFFFF"/>
            </a:effectRef>
            <a:fontRef idx="minor">
              <a:schemeClr val="tx1"/>
            </a:fontRef>
          </p:style>
        </p:cxnSp>
        <p:sp>
          <p:nvSpPr>
            <p:cNvPr id="31" name="文本框 30"/>
            <p:cNvSpPr txBox="1"/>
            <p:nvPr>
              <p:custDataLst>
                <p:tags r:id="rId9"/>
              </p:custDataLst>
            </p:nvPr>
          </p:nvSpPr>
          <p:spPr>
            <a:xfrm>
              <a:off x="4295774" y="2035008"/>
              <a:ext cx="758825" cy="4046220"/>
            </a:xfrm>
            <a:prstGeom prst="rect">
              <a:avLst/>
            </a:prstGeom>
            <a:noFill/>
          </p:spPr>
          <p:txBody>
            <a:bodyPr vert="eaVert" wrap="square" rtlCol="0">
              <a:noAutofit/>
            </a:bodyPr>
            <a:lstStyle/>
            <a:p>
              <a:r>
                <a:rPr lang="zh-CN" altLang="en-US" sz="3600" b="1" dirty="0">
                  <a:latin typeface="仿宋" panose="02010609060101010101" charset="-122"/>
                  <a:ea typeface="仿宋" panose="02010609060101010101" charset="-122"/>
                  <a:cs typeface="仿宋" panose="02010609060101010101" charset="-122"/>
                </a:rPr>
                <a:t>肆</a:t>
              </a:r>
              <a:r>
                <a:rPr lang="en-US" altLang="zh-CN" sz="3600" dirty="0">
                  <a:latin typeface="仿宋" panose="02010609060101010101" charset="-122"/>
                  <a:ea typeface="仿宋" panose="02010609060101010101" charset="-122"/>
                  <a:cs typeface="仿宋" panose="02010609060101010101" charset="-122"/>
                </a:rPr>
                <a:t>.</a:t>
              </a:r>
              <a:r>
                <a:rPr lang="zh-CN" altLang="en-US" sz="3600" dirty="0">
                  <a:latin typeface="仿宋" panose="02010609060101010101" charset="-122"/>
                  <a:ea typeface="仿宋" panose="02010609060101010101" charset="-122"/>
                  <a:cs typeface="仿宋" panose="02010609060101010101" charset="-122"/>
                  <a:sym typeface="+mn-ea"/>
                </a:rPr>
                <a:t>媒体排期及预算</a:t>
              </a:r>
              <a:endParaRPr lang="zh-CN" altLang="en-US" sz="3600" dirty="0">
                <a:latin typeface="仿宋" panose="02010609060101010101" charset="-122"/>
                <a:ea typeface="仿宋" panose="02010609060101010101" charset="-122"/>
                <a:cs typeface="仿宋" panose="02010609060101010101" charset="-122"/>
              </a:endParaRPr>
            </a:p>
          </p:txBody>
        </p:sp>
      </p:grpSp>
      <p:pic>
        <p:nvPicPr>
          <p:cNvPr id="3" name="图片 2" descr="retouch_2025051217213750"/>
          <p:cNvPicPr>
            <a:picLocks noChangeAspect="1"/>
          </p:cNvPicPr>
          <p:nvPr/>
        </p:nvPicPr>
        <p:blipFill>
          <a:blip r:embed="rId10"/>
          <a:stretch>
            <a:fillRect/>
          </a:stretch>
        </p:blipFill>
        <p:spPr>
          <a:xfrm>
            <a:off x="146685" y="71755"/>
            <a:ext cx="1299210" cy="622300"/>
          </a:xfrm>
          <a:prstGeom prst="rect">
            <a:avLst/>
          </a:prstGeom>
        </p:spPr>
      </p:pic>
      <p:sp>
        <p:nvSpPr>
          <p:cNvPr id="4" name="文本框 3"/>
          <p:cNvSpPr txBox="1"/>
          <p:nvPr>
            <p:custDataLst>
              <p:tags r:id="rId11"/>
            </p:custDataLst>
          </p:nvPr>
        </p:nvSpPr>
        <p:spPr>
          <a:xfrm>
            <a:off x="3351847" y="2041525"/>
            <a:ext cx="758825" cy="4046220"/>
          </a:xfrm>
          <a:prstGeom prst="rect">
            <a:avLst/>
          </a:prstGeom>
          <a:noFill/>
        </p:spPr>
        <p:txBody>
          <a:bodyPr vert="eaVert" wrap="square" rtlCol="0">
            <a:noAutofit/>
          </a:bodyPr>
          <a:lstStyle/>
          <a:p>
            <a:r>
              <a:rPr lang="zh-CN" altLang="en-US" sz="3600" b="1" dirty="0">
                <a:latin typeface="仿宋" panose="02010609060101010101" charset="-122"/>
                <a:ea typeface="仿宋" panose="02010609060101010101" charset="-122"/>
                <a:cs typeface="仿宋" panose="02010609060101010101" charset="-122"/>
              </a:rPr>
              <a:t>伍</a:t>
            </a:r>
            <a:r>
              <a:rPr lang="en-US" altLang="zh-CN" sz="3600" dirty="0">
                <a:latin typeface="仿宋" panose="02010609060101010101" charset="-122"/>
                <a:ea typeface="仿宋" panose="02010609060101010101" charset="-122"/>
                <a:cs typeface="仿宋" panose="02010609060101010101" charset="-122"/>
              </a:rPr>
              <a:t>.</a:t>
            </a:r>
            <a:r>
              <a:rPr lang="zh-CN" altLang="en-US" sz="3600" dirty="0">
                <a:latin typeface="仿宋" panose="02010609060101010101" charset="-122"/>
                <a:ea typeface="仿宋" panose="02010609060101010101" charset="-122"/>
                <a:cs typeface="仿宋" panose="02010609060101010101" charset="-122"/>
                <a:sym typeface="+mn-ea"/>
              </a:rPr>
              <a:t>访谈提纲</a:t>
            </a:r>
            <a:endParaRPr lang="zh-CN" altLang="en-US" sz="3600" dirty="0">
              <a:latin typeface="仿宋" panose="02010609060101010101" charset="-122"/>
              <a:ea typeface="仿宋" panose="02010609060101010101" charset="-122"/>
              <a:cs typeface="仿宋" panose="02010609060101010101" charset="-122"/>
            </a:endParaRPr>
          </a:p>
        </p:txBody>
      </p:sp>
    </p:spTree>
    <p:custDataLst>
      <p:tags r:id="rId1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89B7E"/>
        </a:solidFill>
        <a:effectLst/>
      </p:bgPr>
    </p:bg>
    <p:spTree>
      <p:nvGrpSpPr>
        <p:cNvPr id="1" name=""/>
        <p:cNvGrpSpPr/>
        <p:nvPr/>
      </p:nvGrpSpPr>
      <p:grpSpPr>
        <a:xfrm>
          <a:off x="0" y="0"/>
          <a:ext cx="0" cy="0"/>
          <a:chOff x="0" y="0"/>
          <a:chExt cx="0" cy="0"/>
        </a:xfrm>
      </p:grpSpPr>
      <p:pic>
        <p:nvPicPr>
          <p:cNvPr id="9" name="图片 8" descr="retouch_2025051217213750"/>
          <p:cNvPicPr>
            <a:picLocks noChangeAspect="1"/>
          </p:cNvPicPr>
          <p:nvPr/>
        </p:nvPicPr>
        <p:blipFill>
          <a:blip r:embed="rId1"/>
          <a:stretch>
            <a:fillRect/>
          </a:stretch>
        </p:blipFill>
        <p:spPr>
          <a:xfrm>
            <a:off x="146685" y="71755"/>
            <a:ext cx="1299210" cy="622300"/>
          </a:xfrm>
          <a:prstGeom prst="rect">
            <a:avLst/>
          </a:prstGeom>
        </p:spPr>
      </p:pic>
      <p:pic>
        <p:nvPicPr>
          <p:cNvPr id="46" name="图片 45"/>
          <p:cNvPicPr>
            <a:picLocks noChangeAspect="1"/>
          </p:cNvPicPr>
          <p:nvPr/>
        </p:nvPicPr>
        <p:blipFill>
          <a:blip r:embed="rId2"/>
          <a:stretch>
            <a:fillRect/>
          </a:stretch>
        </p:blipFill>
        <p:spPr>
          <a:xfrm>
            <a:off x="5167630" y="-20955"/>
            <a:ext cx="6908165" cy="2705100"/>
          </a:xfrm>
          <a:prstGeom prst="rect">
            <a:avLst/>
          </a:prstGeom>
        </p:spPr>
      </p:pic>
      <p:pic>
        <p:nvPicPr>
          <p:cNvPr id="45" name="图片 44"/>
          <p:cNvPicPr>
            <a:picLocks noChangeAspect="1"/>
          </p:cNvPicPr>
          <p:nvPr/>
        </p:nvPicPr>
        <p:blipFill>
          <a:blip r:embed="rId2"/>
          <a:stretch>
            <a:fillRect/>
          </a:stretch>
        </p:blipFill>
        <p:spPr>
          <a:xfrm>
            <a:off x="-189230" y="3517265"/>
            <a:ext cx="4825365" cy="4057650"/>
          </a:xfrm>
          <a:prstGeom prst="rect">
            <a:avLst/>
          </a:prstGeom>
        </p:spPr>
      </p:pic>
      <p:sp>
        <p:nvSpPr>
          <p:cNvPr id="35" name="文本框 34"/>
          <p:cNvSpPr txBox="1"/>
          <p:nvPr/>
        </p:nvSpPr>
        <p:spPr>
          <a:xfrm>
            <a:off x="285750" y="584835"/>
            <a:ext cx="4064000" cy="4101465"/>
          </a:xfrm>
          <a:prstGeom prst="rect">
            <a:avLst/>
          </a:prstGeom>
          <a:noFill/>
        </p:spPr>
        <p:txBody>
          <a:bodyPr wrap="square" rtlCol="0">
            <a:noAutofit/>
          </a:bodyPr>
          <a:lstStyle/>
          <a:p>
            <a:r>
              <a:rPr lang="zh-CN" altLang="en-US" sz="19900">
                <a:solidFill>
                  <a:srgbClr val="69896E"/>
                </a:solidFill>
                <a:latin typeface="华文行楷" panose="02010800040101010101" charset="-122"/>
                <a:ea typeface="华文行楷" panose="02010800040101010101" charset="-122"/>
              </a:rPr>
              <a:t>壹</a:t>
            </a:r>
            <a:endParaRPr lang="zh-CN" altLang="en-US" sz="19900">
              <a:solidFill>
                <a:srgbClr val="69896E"/>
              </a:solidFill>
              <a:latin typeface="华文行楷" panose="02010800040101010101" charset="-122"/>
              <a:ea typeface="华文行楷" panose="02010800040101010101" charset="-122"/>
            </a:endParaRPr>
          </a:p>
        </p:txBody>
      </p:sp>
      <p:sp>
        <p:nvSpPr>
          <p:cNvPr id="36" name="文本框 35"/>
          <p:cNvSpPr txBox="1"/>
          <p:nvPr/>
        </p:nvSpPr>
        <p:spPr>
          <a:xfrm>
            <a:off x="-113030" y="3495040"/>
            <a:ext cx="4064000" cy="3492500"/>
          </a:xfrm>
          <a:prstGeom prst="rect">
            <a:avLst/>
          </a:prstGeom>
          <a:noFill/>
        </p:spPr>
        <p:txBody>
          <a:bodyPr wrap="square" rtlCol="0">
            <a:noAutofit/>
          </a:bodyPr>
          <a:lstStyle/>
          <a:p>
            <a:r>
              <a:rPr lang="zh-CN" altLang="en-US" sz="23900">
                <a:solidFill>
                  <a:srgbClr val="69896E"/>
                </a:solidFill>
                <a:latin typeface="华文行楷" panose="02010800040101010101" charset="-122"/>
                <a:ea typeface="华文行楷" panose="02010800040101010101" charset="-122"/>
              </a:rPr>
              <a:t>章</a:t>
            </a:r>
            <a:endParaRPr lang="zh-CN" altLang="en-US" sz="23900">
              <a:solidFill>
                <a:srgbClr val="69896E"/>
              </a:solidFill>
              <a:latin typeface="华文行楷" panose="02010800040101010101" charset="-122"/>
              <a:ea typeface="华文行楷" panose="02010800040101010101" charset="-122"/>
            </a:endParaRPr>
          </a:p>
        </p:txBody>
      </p:sp>
      <p:sp>
        <p:nvSpPr>
          <p:cNvPr id="37" name="文本框 36"/>
          <p:cNvSpPr txBox="1"/>
          <p:nvPr/>
        </p:nvSpPr>
        <p:spPr>
          <a:xfrm>
            <a:off x="3584575" y="1364615"/>
            <a:ext cx="4064000" cy="583565"/>
          </a:xfrm>
          <a:prstGeom prst="rect">
            <a:avLst/>
          </a:prstGeom>
          <a:noFill/>
        </p:spPr>
        <p:txBody>
          <a:bodyPr wrap="square" rtlCol="0">
            <a:spAutoFit/>
          </a:bodyPr>
          <a:lstStyle/>
          <a:p>
            <a:r>
              <a:rPr lang="en-US" altLang="zh-CN" sz="3200">
                <a:latin typeface="华文新魏" panose="02010800040101010101" charset="-122"/>
                <a:ea typeface="华文新魏" panose="02010800040101010101" charset="-122"/>
                <a:cs typeface="华文新魏" panose="02010800040101010101" charset="-122"/>
              </a:rPr>
              <a:t>PEST</a:t>
            </a:r>
            <a:r>
              <a:rPr lang="zh-CN" altLang="en-US" sz="3200">
                <a:latin typeface="华文新魏" panose="02010800040101010101" charset="-122"/>
                <a:ea typeface="华文新魏" panose="02010800040101010101" charset="-122"/>
                <a:cs typeface="华文新魏" panose="02010800040101010101" charset="-122"/>
              </a:rPr>
              <a:t>分析</a:t>
            </a:r>
            <a:endParaRPr lang="zh-CN" altLang="en-US" sz="3200">
              <a:latin typeface="华文新魏" panose="02010800040101010101" charset="-122"/>
              <a:ea typeface="华文新魏" panose="02010800040101010101" charset="-122"/>
              <a:cs typeface="华文新魏" panose="02010800040101010101" charset="-122"/>
            </a:endParaRPr>
          </a:p>
        </p:txBody>
      </p:sp>
      <p:sp>
        <p:nvSpPr>
          <p:cNvPr id="38" name="文本框 37"/>
          <p:cNvSpPr txBox="1"/>
          <p:nvPr/>
        </p:nvSpPr>
        <p:spPr>
          <a:xfrm>
            <a:off x="3584575" y="2149475"/>
            <a:ext cx="4064000" cy="583565"/>
          </a:xfrm>
          <a:prstGeom prst="rect">
            <a:avLst/>
          </a:prstGeom>
          <a:noFill/>
        </p:spPr>
        <p:txBody>
          <a:bodyPr wrap="square" rtlCol="0">
            <a:spAutoFit/>
          </a:bodyPr>
          <a:lstStyle/>
          <a:p>
            <a:r>
              <a:rPr lang="zh-CN" altLang="en-US" sz="3200">
                <a:latin typeface="华文新魏" panose="02010800040101010101" charset="-122"/>
                <a:ea typeface="华文新魏" panose="02010800040101010101" charset="-122"/>
              </a:rPr>
              <a:t>品牌及产品分析</a:t>
            </a:r>
            <a:endParaRPr lang="zh-CN" altLang="en-US" sz="3200">
              <a:latin typeface="华文新魏" panose="02010800040101010101" charset="-122"/>
              <a:ea typeface="华文新魏" panose="02010800040101010101" charset="-122"/>
            </a:endParaRPr>
          </a:p>
        </p:txBody>
      </p:sp>
      <p:sp>
        <p:nvSpPr>
          <p:cNvPr id="39" name="文本框 38"/>
          <p:cNvSpPr txBox="1"/>
          <p:nvPr/>
        </p:nvSpPr>
        <p:spPr>
          <a:xfrm>
            <a:off x="3584575" y="2989580"/>
            <a:ext cx="4064000" cy="583565"/>
          </a:xfrm>
          <a:prstGeom prst="rect">
            <a:avLst/>
          </a:prstGeom>
          <a:noFill/>
        </p:spPr>
        <p:txBody>
          <a:bodyPr wrap="square" rtlCol="0">
            <a:spAutoFit/>
          </a:bodyPr>
          <a:lstStyle/>
          <a:p>
            <a:r>
              <a:rPr lang="zh-CN" altLang="en-US" sz="3200">
                <a:latin typeface="华文新魏" panose="02010800040101010101" charset="-122"/>
                <a:ea typeface="华文新魏" panose="02010800040101010101" charset="-122"/>
              </a:rPr>
              <a:t>竞品分析</a:t>
            </a:r>
            <a:endParaRPr lang="zh-CN" altLang="en-US" sz="3200">
              <a:latin typeface="华文新魏" panose="02010800040101010101" charset="-122"/>
              <a:ea typeface="华文新魏" panose="02010800040101010101" charset="-122"/>
            </a:endParaRPr>
          </a:p>
        </p:txBody>
      </p:sp>
      <p:sp>
        <p:nvSpPr>
          <p:cNvPr id="40" name="文本框 39"/>
          <p:cNvSpPr txBox="1"/>
          <p:nvPr/>
        </p:nvSpPr>
        <p:spPr>
          <a:xfrm>
            <a:off x="3584575" y="3789680"/>
            <a:ext cx="4064000" cy="583565"/>
          </a:xfrm>
          <a:prstGeom prst="rect">
            <a:avLst/>
          </a:prstGeom>
          <a:noFill/>
        </p:spPr>
        <p:txBody>
          <a:bodyPr wrap="square" rtlCol="0">
            <a:spAutoFit/>
          </a:bodyPr>
          <a:lstStyle/>
          <a:p>
            <a:r>
              <a:rPr lang="zh-CN" altLang="en-US" sz="3200">
                <a:latin typeface="华文新魏" panose="02010800040101010101" charset="-122"/>
                <a:ea typeface="华文新魏" panose="02010800040101010101" charset="-122"/>
              </a:rPr>
              <a:t>消费者分析</a:t>
            </a:r>
            <a:endParaRPr lang="zh-CN" altLang="en-US" sz="3200">
              <a:latin typeface="华文新魏" panose="02010800040101010101" charset="-122"/>
              <a:ea typeface="华文新魏" panose="02010800040101010101" charset="-122"/>
            </a:endParaRPr>
          </a:p>
        </p:txBody>
      </p:sp>
      <p:sp>
        <p:nvSpPr>
          <p:cNvPr id="41" name="文本框 40"/>
          <p:cNvSpPr txBox="1"/>
          <p:nvPr/>
        </p:nvSpPr>
        <p:spPr>
          <a:xfrm>
            <a:off x="3584575" y="4614545"/>
            <a:ext cx="4064000" cy="583565"/>
          </a:xfrm>
          <a:prstGeom prst="rect">
            <a:avLst/>
          </a:prstGeom>
          <a:noFill/>
        </p:spPr>
        <p:txBody>
          <a:bodyPr wrap="square" rtlCol="0">
            <a:spAutoFit/>
          </a:bodyPr>
          <a:lstStyle/>
          <a:p>
            <a:r>
              <a:rPr lang="en-US" altLang="zh-CN" sz="3200">
                <a:latin typeface="华文新魏" panose="02010800040101010101" charset="-122"/>
                <a:ea typeface="华文新魏" panose="02010800040101010101" charset="-122"/>
                <a:cs typeface="华文新魏" panose="02010800040101010101" charset="-122"/>
              </a:rPr>
              <a:t>SWOT</a:t>
            </a:r>
            <a:r>
              <a:rPr lang="zh-CN" altLang="en-US" sz="3200">
                <a:latin typeface="华文新魏" panose="02010800040101010101" charset="-122"/>
                <a:ea typeface="华文新魏" panose="02010800040101010101" charset="-122"/>
                <a:cs typeface="华文新魏" panose="02010800040101010101" charset="-122"/>
              </a:rPr>
              <a:t>分析</a:t>
            </a:r>
            <a:endParaRPr lang="zh-CN" altLang="en-US" sz="3200">
              <a:latin typeface="华文新魏" panose="02010800040101010101" charset="-122"/>
              <a:ea typeface="华文新魏" panose="02010800040101010101" charset="-122"/>
              <a:cs typeface="华文新魏" panose="02010800040101010101" charset="-122"/>
            </a:endParaRPr>
          </a:p>
        </p:txBody>
      </p:sp>
      <p:sp>
        <p:nvSpPr>
          <p:cNvPr id="42" name="文本框 41"/>
          <p:cNvSpPr txBox="1"/>
          <p:nvPr/>
        </p:nvSpPr>
        <p:spPr>
          <a:xfrm>
            <a:off x="1682750" y="1373504"/>
            <a:ext cx="1270635" cy="4354195"/>
          </a:xfrm>
          <a:prstGeom prst="rect">
            <a:avLst/>
          </a:prstGeom>
          <a:noFill/>
        </p:spPr>
        <p:txBody>
          <a:bodyPr vert="eaVert" wrap="square" rtlCol="0">
            <a:noAutofit/>
          </a:bodyPr>
          <a:lstStyle/>
          <a:p>
            <a:r>
              <a:rPr lang="zh-CN" altLang="en-US" sz="7200" dirty="0">
                <a:solidFill>
                  <a:schemeClr val="tx1"/>
                </a:solidFill>
                <a:latin typeface="华文行楷" panose="02010800040101010101" charset="-122"/>
                <a:ea typeface="华文行楷" panose="02010800040101010101" charset="-122"/>
              </a:rPr>
              <a:t>市场分析</a:t>
            </a:r>
            <a:endParaRPr lang="zh-CN" altLang="en-US" sz="7200" dirty="0">
              <a:solidFill>
                <a:schemeClr val="tx1"/>
              </a:solidFill>
              <a:latin typeface="华文行楷" panose="02010800040101010101" charset="-122"/>
              <a:ea typeface="华文行楷" panose="02010800040101010101" charset="-122"/>
            </a:endParaRPr>
          </a:p>
        </p:txBody>
      </p:sp>
      <p:grpSp>
        <p:nvGrpSpPr>
          <p:cNvPr id="47" name="组合 46"/>
          <p:cNvGrpSpPr/>
          <p:nvPr/>
        </p:nvGrpSpPr>
        <p:grpSpPr>
          <a:xfrm>
            <a:off x="7442835" y="259080"/>
            <a:ext cx="4279900" cy="6158230"/>
            <a:chOff x="11041" y="408"/>
            <a:chExt cx="6740" cy="9698"/>
          </a:xfrm>
          <a:blipFill rotWithShape="1">
            <a:blip r:embed="rId3"/>
            <a:stretch>
              <a:fillRect/>
            </a:stretch>
          </a:blipFill>
        </p:grpSpPr>
        <p:sp>
          <p:nvSpPr>
            <p:cNvPr id="48" name="椭圆 47"/>
            <p:cNvSpPr/>
            <p:nvPr/>
          </p:nvSpPr>
          <p:spPr>
            <a:xfrm>
              <a:off x="11041" y="808"/>
              <a:ext cx="4280" cy="4060"/>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9" name="椭圆 48"/>
            <p:cNvSpPr/>
            <p:nvPr/>
          </p:nvSpPr>
          <p:spPr>
            <a:xfrm>
              <a:off x="11041" y="4008"/>
              <a:ext cx="6740" cy="609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0" name="空心弧 49"/>
            <p:cNvSpPr/>
            <p:nvPr/>
          </p:nvSpPr>
          <p:spPr>
            <a:xfrm rot="840000">
              <a:off x="11466" y="408"/>
              <a:ext cx="1240" cy="1140"/>
            </a:xfrm>
            <a:prstGeom prst="blockArc">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grpSp>
      <p:pic>
        <p:nvPicPr>
          <p:cNvPr id="4" name="图片 3"/>
          <p:cNvPicPr>
            <a:picLocks noChangeAspect="1"/>
          </p:cNvPicPr>
          <p:nvPr>
            <p:custDataLst>
              <p:tags r:id="rId4"/>
            </p:custDataLst>
          </p:nvPr>
        </p:nvPicPr>
        <p:blipFill>
          <a:blip r:embed="rId5"/>
          <a:stretch>
            <a:fillRect/>
          </a:stretch>
        </p:blipFill>
        <p:spPr>
          <a:xfrm>
            <a:off x="3048635" y="2164715"/>
            <a:ext cx="524510" cy="528320"/>
          </a:xfrm>
          <a:prstGeom prst="rect">
            <a:avLst/>
          </a:prstGeom>
        </p:spPr>
      </p:pic>
      <p:pic>
        <p:nvPicPr>
          <p:cNvPr id="5" name="图片 4"/>
          <p:cNvPicPr>
            <a:picLocks noChangeAspect="1"/>
          </p:cNvPicPr>
          <p:nvPr>
            <p:custDataLst>
              <p:tags r:id="rId6"/>
            </p:custDataLst>
          </p:nvPr>
        </p:nvPicPr>
        <p:blipFill>
          <a:blip r:embed="rId5"/>
          <a:stretch>
            <a:fillRect/>
          </a:stretch>
        </p:blipFill>
        <p:spPr>
          <a:xfrm>
            <a:off x="3048635" y="1324610"/>
            <a:ext cx="524510" cy="528320"/>
          </a:xfrm>
          <a:prstGeom prst="rect">
            <a:avLst/>
          </a:prstGeom>
        </p:spPr>
      </p:pic>
      <p:pic>
        <p:nvPicPr>
          <p:cNvPr id="6" name="图片 5"/>
          <p:cNvPicPr>
            <a:picLocks noChangeAspect="1"/>
          </p:cNvPicPr>
          <p:nvPr>
            <p:custDataLst>
              <p:tags r:id="rId7"/>
            </p:custDataLst>
          </p:nvPr>
        </p:nvPicPr>
        <p:blipFill>
          <a:blip r:embed="rId5"/>
          <a:stretch>
            <a:fillRect/>
          </a:stretch>
        </p:blipFill>
        <p:spPr>
          <a:xfrm>
            <a:off x="3060065" y="3004820"/>
            <a:ext cx="524510" cy="528320"/>
          </a:xfrm>
          <a:prstGeom prst="rect">
            <a:avLst/>
          </a:prstGeom>
        </p:spPr>
      </p:pic>
      <p:pic>
        <p:nvPicPr>
          <p:cNvPr id="7" name="图片 6"/>
          <p:cNvPicPr>
            <a:picLocks noChangeAspect="1"/>
          </p:cNvPicPr>
          <p:nvPr>
            <p:custDataLst>
              <p:tags r:id="rId8"/>
            </p:custDataLst>
          </p:nvPr>
        </p:nvPicPr>
        <p:blipFill>
          <a:blip r:embed="rId5"/>
          <a:stretch>
            <a:fillRect/>
          </a:stretch>
        </p:blipFill>
        <p:spPr>
          <a:xfrm>
            <a:off x="3055620" y="3844925"/>
            <a:ext cx="524510" cy="528320"/>
          </a:xfrm>
          <a:prstGeom prst="rect">
            <a:avLst/>
          </a:prstGeom>
        </p:spPr>
      </p:pic>
      <p:pic>
        <p:nvPicPr>
          <p:cNvPr id="8" name="图片 7"/>
          <p:cNvPicPr>
            <a:picLocks noChangeAspect="1"/>
          </p:cNvPicPr>
          <p:nvPr>
            <p:custDataLst>
              <p:tags r:id="rId9"/>
            </p:custDataLst>
          </p:nvPr>
        </p:nvPicPr>
        <p:blipFill>
          <a:blip r:embed="rId5"/>
          <a:stretch>
            <a:fillRect/>
          </a:stretch>
        </p:blipFill>
        <p:spPr>
          <a:xfrm>
            <a:off x="3060065" y="4589780"/>
            <a:ext cx="524510" cy="528320"/>
          </a:xfrm>
          <a:prstGeom prst="rect">
            <a:avLst/>
          </a:prstGeom>
        </p:spPr>
      </p:pic>
    </p:spTree>
    <p:custDataLst>
      <p:tags r:id="rId10"/>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pic>
        <p:nvPicPr>
          <p:cNvPr id="9" name="图片 8" descr="retouch_2025051217213750"/>
          <p:cNvPicPr>
            <a:picLocks noChangeAspect="1"/>
          </p:cNvPicPr>
          <p:nvPr>
            <p:custDataLst>
              <p:tags r:id="rId2"/>
            </p:custDataLst>
          </p:nvPr>
        </p:nvPicPr>
        <p:blipFill>
          <a:blip r:embed="rId3"/>
          <a:stretch>
            <a:fillRect/>
          </a:stretch>
        </p:blipFill>
        <p:spPr>
          <a:xfrm>
            <a:off x="146685" y="71755"/>
            <a:ext cx="1299210" cy="622300"/>
          </a:xfrm>
          <a:prstGeom prst="rect">
            <a:avLst/>
          </a:prstGeom>
        </p:spPr>
      </p:pic>
      <p:grpSp>
        <p:nvGrpSpPr>
          <p:cNvPr id="3" name="组合 2"/>
          <p:cNvGrpSpPr/>
          <p:nvPr/>
        </p:nvGrpSpPr>
        <p:grpSpPr>
          <a:xfrm>
            <a:off x="676275" y="224790"/>
            <a:ext cx="5148580" cy="3225165"/>
            <a:chOff x="1065" y="426"/>
            <a:chExt cx="8108" cy="5079"/>
          </a:xfrm>
        </p:grpSpPr>
        <p:pic>
          <p:nvPicPr>
            <p:cNvPr id="27" name="图片 26" descr="笔刷墨迹44"/>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1065" y="426"/>
              <a:ext cx="3853" cy="3000"/>
            </a:xfrm>
            <a:prstGeom prst="rect">
              <a:avLst/>
            </a:prstGeom>
          </p:spPr>
        </p:pic>
        <p:sp>
          <p:nvSpPr>
            <p:cNvPr id="15" name="文本框 14"/>
            <p:cNvSpPr txBox="1"/>
            <p:nvPr>
              <p:custDataLst>
                <p:tags r:id="rId7"/>
              </p:custDataLst>
            </p:nvPr>
          </p:nvSpPr>
          <p:spPr>
            <a:xfrm>
              <a:off x="1225" y="2309"/>
              <a:ext cx="7949" cy="3197"/>
            </a:xfrm>
            <a:prstGeom prst="rect">
              <a:avLst/>
            </a:prstGeom>
            <a:noFill/>
          </p:spPr>
          <p:txBody>
            <a:bodyPr wrap="square" rtlCol="0">
              <a:spAutoFit/>
            </a:bodyPr>
            <a:lstStyle/>
            <a:p>
              <a:pPr marL="69850" marR="0" indent="355600" algn="just">
                <a:buNone/>
              </a:pP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(1)</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中国</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化妆品监督管理条例</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实施，要求产品备案、成分透明化，严禁虚假宣传。养元青需确保产品成分安全，广告宣传合规，避免法律风险。</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endParaRPr>
            </a:p>
            <a:p>
              <a:pPr marL="69850" marR="0" indent="355600" algn="just"/>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(2)</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国家出台政策推动日化产业发展，鼓励支持企业做强做大，培育知名品牌，这为养元青的发展提供了良好的政策环境</a:t>
              </a:r>
              <a:r>
                <a:rPr lang="zh-CN" altLang="en-US" dirty="0">
                  <a:solidFill>
                    <a:srgbClr val="232D23"/>
                  </a:solidFill>
                  <a:latin typeface="方正楷体简体" panose="02000000000000000000" charset="-122"/>
                  <a:ea typeface="方正楷体简体" panose="02000000000000000000" charset="-122"/>
                  <a:cs typeface="+mn-ea"/>
                  <a:sym typeface="+mn-ea"/>
                </a:rPr>
                <a:t>。</a:t>
              </a:r>
              <a:endParaRPr lang="zh-CN" altLang="en-US"/>
            </a:p>
          </p:txBody>
        </p:sp>
        <p:sp>
          <p:nvSpPr>
            <p:cNvPr id="21" name="文本框 20"/>
            <p:cNvSpPr txBox="1"/>
            <p:nvPr>
              <p:custDataLst>
                <p:tags r:id="rId8"/>
              </p:custDataLst>
            </p:nvPr>
          </p:nvSpPr>
          <p:spPr>
            <a:xfrm>
              <a:off x="1478" y="1636"/>
              <a:ext cx="1960" cy="580"/>
            </a:xfrm>
            <a:prstGeom prst="rect">
              <a:avLst/>
            </a:prstGeom>
            <a:noFill/>
          </p:spPr>
          <p:txBody>
            <a:bodyPr wrap="square" rtlCol="0">
              <a:spAutoFit/>
            </a:bodyPr>
            <a:lstStyle/>
            <a:p>
              <a:r>
                <a:rPr lang="zh-CN" altLang="en-US">
                  <a:latin typeface="华文楷体" panose="02010600040101010101" charset="-122"/>
                  <a:ea typeface="华文楷体" panose="02010600040101010101" charset="-122"/>
                </a:rPr>
                <a:t>政治因素</a:t>
              </a:r>
              <a:endParaRPr lang="zh-CN" altLang="en-US">
                <a:latin typeface="华文楷体" panose="02010600040101010101" charset="-122"/>
                <a:ea typeface="华文楷体" panose="02010600040101010101" charset="-122"/>
              </a:endParaRPr>
            </a:p>
          </p:txBody>
        </p:sp>
      </p:grpSp>
      <p:grpSp>
        <p:nvGrpSpPr>
          <p:cNvPr id="5" name="组合 4"/>
          <p:cNvGrpSpPr/>
          <p:nvPr/>
        </p:nvGrpSpPr>
        <p:grpSpPr>
          <a:xfrm>
            <a:off x="6096000" y="177165"/>
            <a:ext cx="5764530" cy="3318510"/>
            <a:chOff x="9600" y="279"/>
            <a:chExt cx="9078" cy="5226"/>
          </a:xfrm>
        </p:grpSpPr>
        <p:sp>
          <p:nvSpPr>
            <p:cNvPr id="16" name="文本框 15"/>
            <p:cNvSpPr txBox="1"/>
            <p:nvPr>
              <p:custDataLst>
                <p:tags r:id="rId9"/>
              </p:custDataLst>
            </p:nvPr>
          </p:nvSpPr>
          <p:spPr>
            <a:xfrm>
              <a:off x="9600" y="2309"/>
              <a:ext cx="7772" cy="3197"/>
            </a:xfrm>
            <a:prstGeom prst="rect">
              <a:avLst/>
            </a:prstGeom>
            <a:noFill/>
          </p:spPr>
          <p:txBody>
            <a:bodyPr wrap="square" rtlCol="0" anchor="t">
              <a:spAutoFit/>
            </a:bodyPr>
            <a:lstStyle/>
            <a:p>
              <a:pPr marL="69850" indent="355600" algn="just">
                <a:buNone/>
              </a:pP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(1)</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消费能力提升</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中国经济稳定增长，居民可支配收入提高，消费者在个人护理方面的支出增加，对洗发水等日化产品的需求增大。</a:t>
              </a:r>
              <a:endParaRPr lang="zh-CN" altLang="en-US" sz="1800" dirty="0">
                <a:solidFill>
                  <a:srgbClr val="232D23"/>
                </a:solidFill>
                <a:latin typeface="华文楷体" panose="02010600040101010101" charset="-122"/>
                <a:ea typeface="华文楷体" panose="02010600040101010101" charset="-122"/>
                <a:cs typeface="华文楷体" panose="02010600040101010101" charset="-122"/>
              </a:endParaRPr>
            </a:p>
            <a:p>
              <a:pPr marL="69850" indent="355600" algn="just"/>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(2)</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行业竞争加剧</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国际品牌（如资生堂防脱线）加速本土化，新兴国货（如</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KONO</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）通过流量营销争夺市场，养元青需强化渠道与成本优势。</a:t>
              </a:r>
              <a:r>
                <a:rPr lang="zh-CN" altLang="en-US" dirty="0">
                  <a:solidFill>
                    <a:srgbClr val="232D23"/>
                  </a:solidFill>
                  <a:latin typeface="方正楷体简体" panose="02000000000000000000" charset="-122"/>
                  <a:ea typeface="方正楷体简体" panose="02000000000000000000" charset="-122"/>
                  <a:cs typeface="+mn-ea"/>
                  <a:sym typeface="+mn-ea"/>
                </a:rPr>
                <a:t> </a:t>
              </a:r>
              <a:endParaRPr lang="zh-CN" altLang="en-US" dirty="0">
                <a:solidFill>
                  <a:srgbClr val="232D23"/>
                </a:solidFill>
                <a:latin typeface="方正楷体简体" panose="02000000000000000000" charset="-122"/>
                <a:ea typeface="方正楷体简体" panose="02000000000000000000" charset="-122"/>
                <a:cs typeface="+mn-ea"/>
                <a:sym typeface="+mn-ea"/>
              </a:endParaRPr>
            </a:p>
          </p:txBody>
        </p:sp>
        <p:grpSp>
          <p:nvGrpSpPr>
            <p:cNvPr id="31" name="组合 30"/>
            <p:cNvGrpSpPr/>
            <p:nvPr>
              <p:custDataLst>
                <p:tags r:id="rId10"/>
              </p:custDataLst>
            </p:nvPr>
          </p:nvGrpSpPr>
          <p:grpSpPr>
            <a:xfrm>
              <a:off x="14826" y="279"/>
              <a:ext cx="3853" cy="3000"/>
              <a:chOff x="14826" y="279"/>
              <a:chExt cx="3853" cy="3000"/>
            </a:xfrm>
          </p:grpSpPr>
          <p:pic>
            <p:nvPicPr>
              <p:cNvPr id="29" name="图片 28" descr="笔刷墨迹44"/>
              <p:cNvPicPr>
                <a:picLocks noChangeAspect="1"/>
              </p:cNvPicPr>
              <p:nvPr>
                <p:custDataLst>
                  <p:tags r:id="rId11"/>
                </p:custDataLst>
              </p:nvPr>
            </p:nvPicPr>
            <p:blipFill>
              <a:blip r:embed="rId5">
                <a:extLst>
                  <a:ext uri="{96DAC541-7B7A-43D3-8B79-37D633B846F1}">
                    <asvg:svgBlip xmlns:asvg="http://schemas.microsoft.com/office/drawing/2016/SVG/main" r:embed="rId12"/>
                  </a:ext>
                </a:extLst>
              </a:blip>
              <a:stretch>
                <a:fillRect/>
              </a:stretch>
            </p:blipFill>
            <p:spPr>
              <a:xfrm>
                <a:off x="14826" y="279"/>
                <a:ext cx="3853" cy="3000"/>
              </a:xfrm>
              <a:prstGeom prst="rect">
                <a:avLst/>
              </a:prstGeom>
            </p:spPr>
          </p:pic>
          <p:sp>
            <p:nvSpPr>
              <p:cNvPr id="22" name="文本框 21"/>
              <p:cNvSpPr txBox="1"/>
              <p:nvPr>
                <p:custDataLst>
                  <p:tags r:id="rId13"/>
                </p:custDataLst>
              </p:nvPr>
            </p:nvSpPr>
            <p:spPr>
              <a:xfrm>
                <a:off x="15422" y="1526"/>
                <a:ext cx="1880" cy="580"/>
              </a:xfrm>
              <a:prstGeom prst="rect">
                <a:avLst/>
              </a:prstGeom>
              <a:noFill/>
            </p:spPr>
            <p:txBody>
              <a:bodyPr wrap="square" rtlCol="0">
                <a:spAutoFit/>
              </a:bodyPr>
              <a:lstStyle/>
              <a:p>
                <a:r>
                  <a:rPr lang="zh-CN" altLang="en-US">
                    <a:latin typeface="华文楷体" panose="02010600040101010101" charset="-122"/>
                    <a:ea typeface="华文楷体" panose="02010600040101010101" charset="-122"/>
                  </a:rPr>
                  <a:t>经济因素</a:t>
                </a:r>
                <a:endParaRPr lang="zh-CN" altLang="en-US">
                  <a:latin typeface="华文楷体" panose="02010600040101010101" charset="-122"/>
                  <a:ea typeface="华文楷体" panose="02010600040101010101" charset="-122"/>
                </a:endParaRPr>
              </a:p>
            </p:txBody>
          </p:sp>
        </p:grpSp>
      </p:grpSp>
      <p:grpSp>
        <p:nvGrpSpPr>
          <p:cNvPr id="8" name="组合 7"/>
          <p:cNvGrpSpPr/>
          <p:nvPr/>
        </p:nvGrpSpPr>
        <p:grpSpPr>
          <a:xfrm>
            <a:off x="676275" y="2914015"/>
            <a:ext cx="4970780" cy="3014980"/>
            <a:chOff x="1065" y="4589"/>
            <a:chExt cx="7828" cy="4748"/>
          </a:xfrm>
        </p:grpSpPr>
        <p:pic>
          <p:nvPicPr>
            <p:cNvPr id="28" name="图片 27" descr="笔刷墨迹44"/>
            <p:cNvPicPr>
              <a:picLocks noChangeAspect="1"/>
            </p:cNvPicPr>
            <p:nvPr>
              <p:custDataLst>
                <p:tags r:id="rId14"/>
              </p:custDataLst>
            </p:nvPr>
          </p:nvPicPr>
          <p:blipFill>
            <a:blip r:embed="rId5">
              <a:extLst>
                <a:ext uri="{96DAC541-7B7A-43D3-8B79-37D633B846F1}">
                  <asvg:svgBlip xmlns:asvg="http://schemas.microsoft.com/office/drawing/2016/SVG/main" r:embed="rId12"/>
                </a:ext>
              </a:extLst>
            </a:blip>
            <a:stretch>
              <a:fillRect/>
            </a:stretch>
          </p:blipFill>
          <p:spPr>
            <a:xfrm>
              <a:off x="1225" y="4589"/>
              <a:ext cx="3853" cy="3000"/>
            </a:xfrm>
            <a:prstGeom prst="rect">
              <a:avLst/>
            </a:prstGeom>
          </p:spPr>
        </p:pic>
        <p:grpSp>
          <p:nvGrpSpPr>
            <p:cNvPr id="6" name="组合 5"/>
            <p:cNvGrpSpPr/>
            <p:nvPr/>
          </p:nvGrpSpPr>
          <p:grpSpPr>
            <a:xfrm>
              <a:off x="1065" y="5799"/>
              <a:ext cx="7828" cy="3539"/>
              <a:chOff x="1065" y="5799"/>
              <a:chExt cx="7828" cy="3539"/>
            </a:xfrm>
          </p:grpSpPr>
          <p:sp>
            <p:nvSpPr>
              <p:cNvPr id="17" name="文本框 16"/>
              <p:cNvSpPr txBox="1"/>
              <p:nvPr>
                <p:custDataLst>
                  <p:tags r:id="rId15"/>
                </p:custDataLst>
              </p:nvPr>
            </p:nvSpPr>
            <p:spPr>
              <a:xfrm>
                <a:off x="1065" y="6578"/>
                <a:ext cx="7829" cy="2761"/>
              </a:xfrm>
              <a:prstGeom prst="rect">
                <a:avLst/>
              </a:prstGeom>
              <a:noFill/>
            </p:spPr>
            <p:txBody>
              <a:bodyPr wrap="square" rtlCol="0" anchor="t">
                <a:spAutoFit/>
              </a:bodyPr>
              <a:lstStyle/>
              <a:p>
                <a:pPr marL="69850" indent="355600" algn="just">
                  <a:buNone/>
                </a:pP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(1)</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脱发年轻化与需求增加</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京东超市发布</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《2022</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个人洗护趋势报告</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，报告内容显示，高端洗护发产品销量同比增长超</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90%</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，防脱功效洗护发产品销量增长超</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80%</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a:t>
                </a:r>
                <a:endParaRPr lang="zh-CN" altLang="en-US" sz="1800" dirty="0">
                  <a:solidFill>
                    <a:srgbClr val="232D23"/>
                  </a:solidFill>
                  <a:latin typeface="华文楷体" panose="02010600040101010101" charset="-122"/>
                  <a:ea typeface="华文楷体" panose="02010600040101010101" charset="-122"/>
                  <a:cs typeface="华文楷体" panose="02010600040101010101" charset="-122"/>
                </a:endParaRPr>
              </a:p>
              <a:p>
                <a:pPr marL="69850" indent="355600" algn="just"/>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(2)</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文化认同升级</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消费者对传统文化的认同感增强，对传统中草药信任度提升。</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sp>
            <p:nvSpPr>
              <p:cNvPr id="23" name="文本框 22"/>
              <p:cNvSpPr txBox="1"/>
              <p:nvPr>
                <p:custDataLst>
                  <p:tags r:id="rId16"/>
                </p:custDataLst>
              </p:nvPr>
            </p:nvSpPr>
            <p:spPr>
              <a:xfrm>
                <a:off x="1478" y="5799"/>
                <a:ext cx="1894" cy="580"/>
              </a:xfrm>
              <a:prstGeom prst="rect">
                <a:avLst/>
              </a:prstGeom>
              <a:noFill/>
            </p:spPr>
            <p:txBody>
              <a:bodyPr wrap="square" rtlCol="0">
                <a:spAutoFit/>
              </a:bodyPr>
              <a:lstStyle/>
              <a:p>
                <a:r>
                  <a:rPr lang="zh-CN" altLang="en-US">
                    <a:latin typeface="华文楷体" panose="02010600040101010101" charset="-122"/>
                    <a:ea typeface="华文楷体" panose="02010600040101010101" charset="-122"/>
                  </a:rPr>
                  <a:t>社会因素</a:t>
                </a:r>
                <a:endParaRPr lang="zh-CN" altLang="en-US">
                  <a:latin typeface="华文楷体" panose="02010600040101010101" charset="-122"/>
                  <a:ea typeface="华文楷体" panose="02010600040101010101" charset="-122"/>
                </a:endParaRPr>
              </a:p>
            </p:txBody>
          </p:sp>
        </p:grpSp>
      </p:grpSp>
      <p:grpSp>
        <p:nvGrpSpPr>
          <p:cNvPr id="10" name="组合 9"/>
          <p:cNvGrpSpPr/>
          <p:nvPr/>
        </p:nvGrpSpPr>
        <p:grpSpPr>
          <a:xfrm>
            <a:off x="6104255" y="2914015"/>
            <a:ext cx="5756275" cy="3239135"/>
            <a:chOff x="9613" y="4589"/>
            <a:chExt cx="9065" cy="5101"/>
          </a:xfrm>
        </p:grpSpPr>
        <p:pic>
          <p:nvPicPr>
            <p:cNvPr id="30" name="图片 29" descr="笔刷墨迹44"/>
            <p:cNvPicPr>
              <a:picLocks noChangeAspect="1"/>
            </p:cNvPicPr>
            <p:nvPr>
              <p:custDataLst>
                <p:tags r:id="rId17"/>
              </p:custDataLst>
            </p:nvPr>
          </p:nvPicPr>
          <p:blipFill>
            <a:blip r:embed="rId5">
              <a:extLst>
                <a:ext uri="{96DAC541-7B7A-43D3-8B79-37D633B846F1}">
                  <asvg:svgBlip xmlns:asvg="http://schemas.microsoft.com/office/drawing/2016/SVG/main" r:embed="rId12"/>
                </a:ext>
              </a:extLst>
            </a:blip>
            <a:stretch>
              <a:fillRect/>
            </a:stretch>
          </p:blipFill>
          <p:spPr>
            <a:xfrm>
              <a:off x="14826" y="4589"/>
              <a:ext cx="3853" cy="3000"/>
            </a:xfrm>
            <a:prstGeom prst="rect">
              <a:avLst/>
            </a:prstGeom>
          </p:spPr>
        </p:pic>
        <p:grpSp>
          <p:nvGrpSpPr>
            <p:cNvPr id="7" name="组合 6"/>
            <p:cNvGrpSpPr/>
            <p:nvPr/>
          </p:nvGrpSpPr>
          <p:grpSpPr>
            <a:xfrm>
              <a:off x="9613" y="5746"/>
              <a:ext cx="7772" cy="3944"/>
              <a:chOff x="9600" y="5746"/>
              <a:chExt cx="7772" cy="3944"/>
            </a:xfrm>
          </p:grpSpPr>
          <p:sp>
            <p:nvSpPr>
              <p:cNvPr id="18" name="文本框 17"/>
              <p:cNvSpPr txBox="1"/>
              <p:nvPr>
                <p:custDataLst>
                  <p:tags r:id="rId18"/>
                </p:custDataLst>
              </p:nvPr>
            </p:nvSpPr>
            <p:spPr>
              <a:xfrm>
                <a:off x="9600" y="6386"/>
                <a:ext cx="7773" cy="3305"/>
              </a:xfrm>
              <a:prstGeom prst="rect">
                <a:avLst/>
              </a:prstGeom>
              <a:noFill/>
            </p:spPr>
            <p:txBody>
              <a:bodyPr wrap="square" rtlCol="0" anchor="t">
                <a:noAutofit/>
              </a:bodyPr>
              <a:lstStyle/>
              <a:p>
                <a:pPr marL="69850" marR="0" indent="355600" algn="just"/>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养元青采取多种植物提取物，有效达到防脱效果，并独家研发了“选择性清组合物”技术，还拥有“防脱育发中药组合物”的国家发明专利，这些针对头皮健康的专利以及技术和成分的运用使其在市场上具有较强的竞争力和良好的用户反馈。</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sp>
            <p:nvSpPr>
              <p:cNvPr id="24" name="文本框 23"/>
              <p:cNvSpPr txBox="1"/>
              <p:nvPr>
                <p:custDataLst>
                  <p:tags r:id="rId19"/>
                </p:custDataLst>
              </p:nvPr>
            </p:nvSpPr>
            <p:spPr>
              <a:xfrm>
                <a:off x="15331" y="5746"/>
                <a:ext cx="2041" cy="580"/>
              </a:xfrm>
              <a:prstGeom prst="rect">
                <a:avLst/>
              </a:prstGeom>
              <a:noFill/>
            </p:spPr>
            <p:txBody>
              <a:bodyPr wrap="square" rtlCol="0">
                <a:spAutoFit/>
              </a:bodyPr>
              <a:lstStyle/>
              <a:p>
                <a:r>
                  <a:rPr lang="zh-CN" altLang="en-US">
                    <a:latin typeface="华文楷体" panose="02010600040101010101" charset="-122"/>
                    <a:ea typeface="华文楷体" panose="02010600040101010101" charset="-122"/>
                  </a:rPr>
                  <a:t>技术因素</a:t>
                </a:r>
                <a:endParaRPr lang="zh-CN" altLang="en-US">
                  <a:latin typeface="华文楷体" panose="02010600040101010101" charset="-122"/>
                  <a:ea typeface="华文楷体" panose="02010600040101010101" charset="-122"/>
                </a:endParaRPr>
              </a:p>
            </p:txBody>
          </p:sp>
        </p:grpSp>
      </p:grpSp>
      <p:pic>
        <p:nvPicPr>
          <p:cNvPr id="33" name="图片 32" descr="笔刷墨迹55"/>
          <p:cNvPicPr>
            <a:picLocks noChangeAspect="1"/>
          </p:cNvPicPr>
          <p:nvPr>
            <p:custDataLst>
              <p:tags r:id="rId20"/>
            </p:custDataLst>
          </p:nvPr>
        </p:nvPicPr>
        <p:blipFill>
          <a:blip r:embed="rId21">
            <a:extLst>
              <a:ext uri="{96DAC541-7B7A-43D3-8B79-37D633B846F1}">
                <asvg:svgBlip xmlns:asvg="http://schemas.microsoft.com/office/drawing/2016/SVG/main" r:embed="rId22"/>
              </a:ext>
            </a:extLst>
          </a:blip>
          <a:stretch>
            <a:fillRect/>
          </a:stretch>
        </p:blipFill>
        <p:spPr>
          <a:xfrm>
            <a:off x="4781550" y="-529590"/>
            <a:ext cx="2413000" cy="2413000"/>
          </a:xfrm>
          <a:prstGeom prst="rect">
            <a:avLst/>
          </a:prstGeom>
          <a:effectLst>
            <a:outerShdw blurRad="50800" dist="38100" dir="5400000" algn="t" rotWithShape="0">
              <a:prstClr val="black">
                <a:alpha val="40000"/>
              </a:prstClr>
            </a:outerShdw>
          </a:effectLst>
        </p:spPr>
      </p:pic>
      <p:sp>
        <p:nvSpPr>
          <p:cNvPr id="32" name="文本框 31"/>
          <p:cNvSpPr txBox="1"/>
          <p:nvPr>
            <p:custDataLst>
              <p:tags r:id="rId23"/>
            </p:custDataLst>
          </p:nvPr>
        </p:nvSpPr>
        <p:spPr>
          <a:xfrm>
            <a:off x="4998720" y="385445"/>
            <a:ext cx="2195830" cy="583565"/>
          </a:xfrm>
          <a:prstGeom prst="rect">
            <a:avLst/>
          </a:prstGeom>
          <a:noFill/>
        </p:spPr>
        <p:txBody>
          <a:bodyPr wrap="square" rtlCol="0">
            <a:spAutoFit/>
          </a:bodyPr>
          <a:lstStyle/>
          <a:p>
            <a:r>
              <a:rPr lang="en-US" altLang="zh-CN" sz="3200">
                <a:latin typeface="华文新魏" panose="02010800040101010101" charset="-122"/>
                <a:ea typeface="华文新魏" panose="02010800040101010101" charset="-122"/>
                <a:cs typeface="华文新魏" panose="02010800040101010101" charset="-122"/>
              </a:rPr>
              <a:t>PEST</a:t>
            </a:r>
            <a:r>
              <a:rPr lang="zh-CN" altLang="en-US" sz="3200">
                <a:latin typeface="华文新魏" panose="02010800040101010101" charset="-122"/>
                <a:ea typeface="华文新魏" panose="02010800040101010101" charset="-122"/>
                <a:cs typeface="华文新魏" panose="02010800040101010101" charset="-122"/>
              </a:rPr>
              <a:t>分析</a:t>
            </a:r>
            <a:endParaRPr lang="zh-CN" altLang="en-US" sz="3200">
              <a:latin typeface="华文新魏" panose="02010800040101010101" charset="-122"/>
              <a:ea typeface="华文新魏" panose="02010800040101010101" charset="-122"/>
              <a:cs typeface="华文新魏" panose="02010800040101010101" charset="-122"/>
            </a:endParaRPr>
          </a:p>
        </p:txBody>
      </p:sp>
    </p:spTree>
    <p:custDataLst>
      <p:tags r:id="rId2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250" fill="hold">
                                          <p:stCondLst>
                                            <p:cond delay="0"/>
                                          </p:stCondLst>
                                        </p:cTn>
                                        <p:tgtEl>
                                          <p:spTgt spid="3"/>
                                        </p:tgtEl>
                                        <p:attrNameLst>
                                          <p:attrName>style.visibility</p:attrName>
                                        </p:attrNameLst>
                                      </p:cBhvr>
                                      <p:to>
                                        <p:strVal val="visible"/>
                                      </p:to>
                                    </p:set>
                                    <p:animEffect transition="in" filter="blinds(horizontal)">
                                      <p:cBhvr>
                                        <p:cTn id="7" dur="2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250" fill="hold">
                                          <p:stCondLst>
                                            <p:cond delay="0"/>
                                          </p:stCondLst>
                                        </p:cTn>
                                        <p:tgtEl>
                                          <p:spTgt spid="5"/>
                                        </p:tgtEl>
                                        <p:attrNameLst>
                                          <p:attrName>style.visibility</p:attrName>
                                        </p:attrNameLst>
                                      </p:cBhvr>
                                      <p:to>
                                        <p:strVal val="visible"/>
                                      </p:to>
                                    </p:set>
                                    <p:animEffect transition="in" filter="blinds(horizontal)">
                                      <p:cBhvr>
                                        <p:cTn id="12" dur="25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250" fill="hold">
                                          <p:stCondLst>
                                            <p:cond delay="0"/>
                                          </p:stCondLst>
                                        </p:cTn>
                                        <p:tgtEl>
                                          <p:spTgt spid="8"/>
                                        </p:tgtEl>
                                        <p:attrNameLst>
                                          <p:attrName>style.visibility</p:attrName>
                                        </p:attrNameLst>
                                      </p:cBhvr>
                                      <p:to>
                                        <p:strVal val="visible"/>
                                      </p:to>
                                    </p:set>
                                    <p:animEffect transition="in" filter="blinds(horizontal)">
                                      <p:cBhvr>
                                        <p:cTn id="17" dur="25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250" fill="hold">
                                          <p:stCondLst>
                                            <p:cond delay="0"/>
                                          </p:stCondLst>
                                        </p:cTn>
                                        <p:tgtEl>
                                          <p:spTgt spid="10"/>
                                        </p:tgtEl>
                                        <p:attrNameLst>
                                          <p:attrName>style.visibility</p:attrName>
                                        </p:attrNameLst>
                                      </p:cBhvr>
                                      <p:to>
                                        <p:strVal val="visible"/>
                                      </p:to>
                                    </p:set>
                                    <p:animEffect transition="in" filter="blinds(horizontal)">
                                      <p:cBhvr>
                                        <p:cTn id="22"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pic>
        <p:nvPicPr>
          <p:cNvPr id="9" name="图片 8" descr="retouch_2025051217213750"/>
          <p:cNvPicPr>
            <a:picLocks noChangeAspect="1"/>
          </p:cNvPicPr>
          <p:nvPr/>
        </p:nvPicPr>
        <p:blipFill>
          <a:blip r:embed="rId2"/>
          <a:stretch>
            <a:fillRect/>
          </a:stretch>
        </p:blipFill>
        <p:spPr>
          <a:xfrm>
            <a:off x="146685" y="71755"/>
            <a:ext cx="1299210" cy="622300"/>
          </a:xfrm>
          <a:prstGeom prst="rect">
            <a:avLst/>
          </a:prstGeom>
        </p:spPr>
      </p:pic>
      <p:grpSp>
        <p:nvGrpSpPr>
          <p:cNvPr id="13" name="组合 12"/>
          <p:cNvGrpSpPr/>
          <p:nvPr/>
        </p:nvGrpSpPr>
        <p:grpSpPr>
          <a:xfrm>
            <a:off x="684530" y="1081226"/>
            <a:ext cx="11176630" cy="4761269"/>
            <a:chOff x="1858" y="2513"/>
            <a:chExt cx="16695" cy="6945"/>
          </a:xfrm>
        </p:grpSpPr>
        <p:pic>
          <p:nvPicPr>
            <p:cNvPr id="7" name="图片 6" descr="笔刷墨迹68"/>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54" y="3197"/>
              <a:ext cx="3000" cy="3000"/>
            </a:xfrm>
            <a:prstGeom prst="rect">
              <a:avLst/>
            </a:prstGeom>
          </p:spPr>
        </p:pic>
        <p:sp>
          <p:nvSpPr>
            <p:cNvPr id="3" name="文本框 2"/>
            <p:cNvSpPr txBox="1"/>
            <p:nvPr/>
          </p:nvSpPr>
          <p:spPr>
            <a:xfrm>
              <a:off x="8686" y="3963"/>
              <a:ext cx="1662" cy="1739"/>
            </a:xfrm>
            <a:prstGeom prst="rect">
              <a:avLst/>
            </a:prstGeom>
            <a:noFill/>
          </p:spPr>
          <p:txBody>
            <a:bodyPr wrap="square" rtlCol="0">
              <a:noAutofit/>
            </a:bodyPr>
            <a:lstStyle/>
            <a:p>
              <a:r>
                <a:rPr lang="zh-CN" altLang="en-US" sz="3200">
                  <a:latin typeface="华文楷体" panose="02010600040101010101" charset="-122"/>
                  <a:ea typeface="华文楷体" panose="02010600040101010101" charset="-122"/>
                </a:rPr>
                <a:t>品牌分析</a:t>
              </a:r>
              <a:endParaRPr lang="zh-CN" altLang="en-US" sz="3200">
                <a:latin typeface="华文楷体" panose="02010600040101010101" charset="-122"/>
                <a:ea typeface="华文楷体" panose="02010600040101010101" charset="-122"/>
              </a:endParaRPr>
            </a:p>
          </p:txBody>
        </p:sp>
        <p:sp>
          <p:nvSpPr>
            <p:cNvPr id="5" name="文本框 4"/>
            <p:cNvSpPr txBox="1"/>
            <p:nvPr/>
          </p:nvSpPr>
          <p:spPr>
            <a:xfrm>
              <a:off x="6445" y="2513"/>
              <a:ext cx="2169" cy="685"/>
            </a:xfrm>
            <a:prstGeom prst="rect">
              <a:avLst/>
            </a:prstGeom>
            <a:noFill/>
          </p:spPr>
          <p:txBody>
            <a:bodyPr wrap="square" rtlCol="0">
              <a:noAutofit/>
            </a:bodyPr>
            <a:lstStyle/>
            <a:p>
              <a:r>
                <a:rPr lang="zh-CN" altLang="en-US" sz="2400" b="1">
                  <a:latin typeface="华文楷体" panose="02010600040101010101" charset="-122"/>
                  <a:ea typeface="华文楷体" panose="02010600040101010101" charset="-122"/>
                </a:rPr>
                <a:t>品牌定位</a:t>
              </a:r>
              <a:endParaRPr lang="zh-CN" altLang="en-US" sz="2400" b="1">
                <a:latin typeface="华文楷体" panose="02010600040101010101" charset="-122"/>
                <a:ea typeface="华文楷体" panose="02010600040101010101" charset="-122"/>
              </a:endParaRPr>
            </a:p>
          </p:txBody>
        </p:sp>
        <p:pic>
          <p:nvPicPr>
            <p:cNvPr id="20" name="图片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33" y="2841"/>
              <a:ext cx="3712" cy="3712"/>
            </a:xfrm>
            <a:prstGeom prst="rect">
              <a:avLst/>
            </a:prstGeom>
          </p:spPr>
        </p:pic>
        <p:sp>
          <p:nvSpPr>
            <p:cNvPr id="6" name="文本框 5"/>
            <p:cNvSpPr txBox="1"/>
            <p:nvPr/>
          </p:nvSpPr>
          <p:spPr>
            <a:xfrm>
              <a:off x="5321" y="4747"/>
              <a:ext cx="2452" cy="816"/>
            </a:xfrm>
            <a:prstGeom prst="rect">
              <a:avLst/>
            </a:prstGeom>
            <a:noFill/>
          </p:spPr>
          <p:txBody>
            <a:bodyPr wrap="square" rtlCol="0">
              <a:noAutofit/>
            </a:bodyPr>
            <a:lstStyle/>
            <a:p>
              <a:r>
                <a:rPr lang="zh-CN" altLang="en-US" sz="2400" b="1">
                  <a:latin typeface="华文楷体" panose="02010600040101010101" charset="-122"/>
                  <a:ea typeface="华文楷体" panose="02010600040101010101" charset="-122"/>
                </a:rPr>
                <a:t>品牌主张</a:t>
              </a:r>
              <a:endParaRPr lang="zh-CN" altLang="en-US" sz="2400" b="1">
                <a:latin typeface="华文楷体" panose="02010600040101010101" charset="-122"/>
                <a:ea typeface="华文楷体" panose="02010600040101010101" charset="-122"/>
              </a:endParaRPr>
            </a:p>
          </p:txBody>
        </p:sp>
        <p:sp>
          <p:nvSpPr>
            <p:cNvPr id="8" name="文本框 7"/>
            <p:cNvSpPr txBox="1"/>
            <p:nvPr/>
          </p:nvSpPr>
          <p:spPr>
            <a:xfrm>
              <a:off x="7018" y="6776"/>
              <a:ext cx="2132" cy="672"/>
            </a:xfrm>
            <a:prstGeom prst="rect">
              <a:avLst/>
            </a:prstGeom>
            <a:noFill/>
          </p:spPr>
          <p:txBody>
            <a:bodyPr wrap="square" rtlCol="0">
              <a:spAutoFit/>
            </a:bodyPr>
            <a:lstStyle/>
            <a:p>
              <a:r>
                <a:rPr lang="zh-CN" altLang="en-US" sz="2400" b="1">
                  <a:latin typeface="华文楷体" panose="02010600040101010101" charset="-122"/>
                  <a:ea typeface="华文楷体" panose="02010600040101010101" charset="-122"/>
                </a:rPr>
                <a:t>目标人群</a:t>
              </a:r>
              <a:endParaRPr lang="zh-CN" altLang="en-US" sz="2400" b="1">
                <a:latin typeface="华文楷体" panose="02010600040101010101" charset="-122"/>
                <a:ea typeface="华文楷体" panose="02010600040101010101" charset="-122"/>
              </a:endParaRPr>
            </a:p>
          </p:txBody>
        </p:sp>
        <p:sp>
          <p:nvSpPr>
            <p:cNvPr id="11" name="文本框 10"/>
            <p:cNvSpPr txBox="1"/>
            <p:nvPr/>
          </p:nvSpPr>
          <p:spPr>
            <a:xfrm>
              <a:off x="11437" y="3283"/>
              <a:ext cx="2423" cy="1140"/>
            </a:xfrm>
            <a:prstGeom prst="rect">
              <a:avLst/>
            </a:prstGeom>
            <a:noFill/>
          </p:spPr>
          <p:txBody>
            <a:bodyPr wrap="square" rtlCol="0">
              <a:noAutofit/>
            </a:bodyPr>
            <a:lstStyle/>
            <a:p>
              <a:r>
                <a:rPr lang="zh-CN" altLang="en-US" sz="2400" b="1">
                  <a:latin typeface="华文楷体" panose="02010600040101010101" charset="-122"/>
                  <a:ea typeface="华文楷体" panose="02010600040101010101" charset="-122"/>
                </a:rPr>
                <a:t>理性利益</a:t>
              </a:r>
              <a:endParaRPr lang="zh-CN" altLang="en-US" sz="2400" b="1">
                <a:latin typeface="华文楷体" panose="02010600040101010101" charset="-122"/>
                <a:ea typeface="华文楷体" panose="02010600040101010101" charset="-122"/>
              </a:endParaRPr>
            </a:p>
          </p:txBody>
        </p:sp>
        <p:sp>
          <p:nvSpPr>
            <p:cNvPr id="12" name="文本框 11"/>
            <p:cNvSpPr txBox="1"/>
            <p:nvPr/>
          </p:nvSpPr>
          <p:spPr>
            <a:xfrm>
              <a:off x="10269" y="6392"/>
              <a:ext cx="2353" cy="672"/>
            </a:xfrm>
            <a:prstGeom prst="rect">
              <a:avLst/>
            </a:prstGeom>
            <a:noFill/>
          </p:spPr>
          <p:txBody>
            <a:bodyPr wrap="square" rtlCol="0">
              <a:spAutoFit/>
            </a:bodyPr>
            <a:lstStyle/>
            <a:p>
              <a:r>
                <a:rPr lang="zh-CN" altLang="en-US" sz="2400" b="1">
                  <a:latin typeface="华文楷体" panose="02010600040101010101" charset="-122"/>
                  <a:ea typeface="华文楷体" panose="02010600040101010101" charset="-122"/>
                </a:rPr>
                <a:t>产品定位</a:t>
              </a:r>
              <a:endParaRPr lang="zh-CN" altLang="en-US" sz="2400" b="1">
                <a:latin typeface="华文楷体" panose="02010600040101010101" charset="-122"/>
                <a:ea typeface="华文楷体" panose="02010600040101010101" charset="-122"/>
              </a:endParaRPr>
            </a:p>
          </p:txBody>
        </p:sp>
        <p:sp>
          <p:nvSpPr>
            <p:cNvPr id="14" name="文本框 13"/>
            <p:cNvSpPr txBox="1"/>
            <p:nvPr/>
          </p:nvSpPr>
          <p:spPr>
            <a:xfrm>
              <a:off x="2897" y="3197"/>
              <a:ext cx="5116" cy="1031"/>
            </a:xfrm>
            <a:prstGeom prst="rect">
              <a:avLst/>
            </a:prstGeom>
            <a:noFill/>
          </p:spPr>
          <p:txBody>
            <a:bodyPr wrap="square" rtlCol="0" anchor="t">
              <a:spAutoFit/>
            </a:bodyPr>
            <a:lstStyle/>
            <a:p>
              <a:r>
                <a:rPr lang="zh-CN" altLang="en-US" sz="2000" dirty="0">
                  <a:solidFill>
                    <a:srgbClr val="232D23"/>
                  </a:solidFill>
                  <a:latin typeface="华文楷体" panose="02010600040101010101" charset="-122"/>
                  <a:ea typeface="华文楷体" panose="02010600040101010101" charset="-122"/>
                  <a:cs typeface="+mn-ea"/>
                  <a:sym typeface="+mn-ea"/>
                </a:rPr>
                <a:t>专注植物防脱三十年的头皮健康品牌。</a:t>
              </a:r>
              <a:endParaRPr lang="zh-CN" altLang="en-US" sz="2000" dirty="0">
                <a:solidFill>
                  <a:srgbClr val="232D23"/>
                </a:solidFill>
                <a:latin typeface="华文楷体" panose="02010600040101010101" charset="-122"/>
                <a:ea typeface="华文楷体" panose="02010600040101010101" charset="-122"/>
                <a:cs typeface="+mn-ea"/>
                <a:sym typeface="+mn-ea"/>
              </a:endParaRPr>
            </a:p>
          </p:txBody>
        </p:sp>
        <p:sp>
          <p:nvSpPr>
            <p:cNvPr id="15" name="文本框 14"/>
            <p:cNvSpPr txBox="1"/>
            <p:nvPr/>
          </p:nvSpPr>
          <p:spPr>
            <a:xfrm>
              <a:off x="1858" y="5341"/>
              <a:ext cx="5412" cy="1480"/>
            </a:xfrm>
            <a:prstGeom prst="rect">
              <a:avLst/>
            </a:prstGeom>
            <a:noFill/>
          </p:spPr>
          <p:txBody>
            <a:bodyPr wrap="square" rtlCol="0" anchor="t">
              <a:spAutoFit/>
            </a:bodyPr>
            <a:lstStyle/>
            <a:p>
              <a:r>
                <a:rPr lang="zh-CN" altLang="en-US" sz="2000" dirty="0">
                  <a:solidFill>
                    <a:srgbClr val="232D23"/>
                  </a:solidFill>
                  <a:latin typeface="华文楷体" panose="02010600040101010101" charset="-122"/>
                  <a:ea typeface="华文楷体" panose="02010600040101010101" charset="-122"/>
                  <a:cs typeface="+mn-ea"/>
                  <a:sym typeface="+mn-ea"/>
                </a:rPr>
                <a:t>提供科学、温和、有效的草本护理方案，帮助消费者重拾对自己外在与内在的掌控感</a:t>
              </a:r>
              <a:r>
                <a:rPr lang="zh-CN" altLang="en-US" sz="2000" dirty="0">
                  <a:solidFill>
                    <a:srgbClr val="232D23"/>
                  </a:solidFill>
                  <a:latin typeface="方正楷体简体" panose="02000000000000000000" charset="-122"/>
                  <a:ea typeface="方正楷体简体" panose="02000000000000000000" charset="-122"/>
                  <a:cs typeface="+mn-ea"/>
                  <a:sym typeface="+mn-ea"/>
                </a:rPr>
                <a:t>。</a:t>
              </a:r>
              <a:endParaRPr lang="zh-CN" altLang="en-US" sz="2000" dirty="0">
                <a:solidFill>
                  <a:srgbClr val="232D23"/>
                </a:solidFill>
                <a:latin typeface="方正楷体简体" panose="02000000000000000000" charset="-122"/>
                <a:ea typeface="方正楷体简体" panose="02000000000000000000" charset="-122"/>
                <a:cs typeface="+mn-ea"/>
                <a:sym typeface="+mn-ea"/>
              </a:endParaRPr>
            </a:p>
          </p:txBody>
        </p:sp>
        <p:sp>
          <p:nvSpPr>
            <p:cNvPr id="16" name="文本框 15"/>
            <p:cNvSpPr txBox="1"/>
            <p:nvPr/>
          </p:nvSpPr>
          <p:spPr>
            <a:xfrm>
              <a:off x="2666" y="7529"/>
              <a:ext cx="5578" cy="1928"/>
            </a:xfrm>
            <a:prstGeom prst="rect">
              <a:avLst/>
            </a:prstGeom>
            <a:noFill/>
          </p:spPr>
          <p:txBody>
            <a:bodyPr wrap="square" rtlCol="0" anchor="t">
              <a:spAutoFit/>
            </a:bodyPr>
            <a:lstStyle/>
            <a:p>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关注</a:t>
              </a: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25-40</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岁，受脱发困扰、注重形象管理的</a:t>
              </a: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z</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时代群体，尤其是压力大、作息不规律的都市用户。</a:t>
              </a: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sp>
          <p:nvSpPr>
            <p:cNvPr id="18" name="文本框 17"/>
            <p:cNvSpPr txBox="1"/>
            <p:nvPr/>
          </p:nvSpPr>
          <p:spPr>
            <a:xfrm>
              <a:off x="11236" y="4086"/>
              <a:ext cx="7317" cy="976"/>
            </a:xfrm>
            <a:prstGeom prst="rect">
              <a:avLst/>
            </a:prstGeom>
            <a:noFill/>
          </p:spPr>
          <p:txBody>
            <a:bodyPr wrap="square" rtlCol="0" anchor="t">
              <a:noAutofit/>
            </a:bodyPr>
            <a:lstStyle/>
            <a:p>
              <a:pPr marL="0" marR="0" indent="355600" algn="l">
                <a:buNone/>
              </a:pPr>
              <a:r>
                <a:rPr lang="zh-CN" altLang="en-US" sz="2000" dirty="0">
                  <a:solidFill>
                    <a:srgbClr val="232D23"/>
                  </a:solidFill>
                  <a:latin typeface="华文楷体" panose="02010600040101010101" charset="-122"/>
                  <a:ea typeface="华文楷体" panose="02010600040101010101" charset="-122"/>
                  <a:cs typeface="+mn-ea"/>
                  <a:sym typeface="+mn-ea"/>
                </a:rPr>
                <a:t>凭借云南白药背景与草本科研实力，可实现控油、去屑、修护、育发等全流程头皮调理。</a:t>
              </a:r>
              <a:endParaRPr lang="zh-CN" altLang="en-US" sz="2000" dirty="0">
                <a:solidFill>
                  <a:srgbClr val="232D23"/>
                </a:solidFill>
                <a:latin typeface="华文楷体" panose="02010600040101010101" charset="-122"/>
                <a:ea typeface="华文楷体" panose="02010600040101010101" charset="-122"/>
                <a:cs typeface="+mn-ea"/>
                <a:sym typeface="+mn-ea"/>
              </a:endParaRPr>
            </a:p>
          </p:txBody>
        </p:sp>
        <p:sp>
          <p:nvSpPr>
            <p:cNvPr id="19" name="文本框 18"/>
            <p:cNvSpPr txBox="1"/>
            <p:nvPr/>
          </p:nvSpPr>
          <p:spPr>
            <a:xfrm>
              <a:off x="10501" y="7017"/>
              <a:ext cx="6741" cy="2441"/>
            </a:xfrm>
            <a:prstGeom prst="rect">
              <a:avLst/>
            </a:prstGeom>
            <a:noFill/>
          </p:spPr>
          <p:txBody>
            <a:bodyPr wrap="square" rtlCol="0" anchor="t">
              <a:spAutoFit/>
            </a:bodyPr>
            <a:lstStyle/>
            <a:p>
              <a:pPr marL="0" marR="0" indent="355600" algn="l">
                <a:buNone/>
              </a:pP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防脱宝葫芦系列</a:t>
              </a: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endParaRPr>
            </a:p>
            <a:p>
              <a:pPr marL="0" marR="0" indent="355600" algn="l"/>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“防脱</a:t>
              </a: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多效”的进阶产品矩阵，不只是清洁洗发水，更是一款有解决方案的功能护理产品。</a:t>
              </a: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endParaRPr>
            </a:p>
            <a:p>
              <a:pPr algn="l" defTabSz="1218565">
                <a:lnSpc>
                  <a:spcPct val="114000"/>
                </a:lnSpc>
              </a:pP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endParaRPr>
            </a:p>
          </p:txBody>
        </p:sp>
      </p:grpSp>
    </p:spTree>
    <p:custDataLst>
      <p:tags r:id="rId6"/>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pic>
        <p:nvPicPr>
          <p:cNvPr id="9" name="图片 8" descr="retouch_2025051217213750"/>
          <p:cNvPicPr>
            <a:picLocks noChangeAspect="1"/>
          </p:cNvPicPr>
          <p:nvPr/>
        </p:nvPicPr>
        <p:blipFill>
          <a:blip r:embed="rId2"/>
          <a:stretch>
            <a:fillRect/>
          </a:stretch>
        </p:blipFill>
        <p:spPr>
          <a:xfrm>
            <a:off x="146685" y="71755"/>
            <a:ext cx="1299210" cy="622300"/>
          </a:xfrm>
          <a:prstGeom prst="rect">
            <a:avLst/>
          </a:prstGeom>
        </p:spPr>
      </p:pic>
      <p:pic>
        <p:nvPicPr>
          <p:cNvPr id="7" name="图片 6" descr="笔刷墨迹68"/>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43675" y="694055"/>
            <a:ext cx="5181600" cy="5181600"/>
          </a:xfrm>
          <a:prstGeom prst="rect">
            <a:avLst/>
          </a:prstGeom>
        </p:spPr>
      </p:pic>
      <p:sp>
        <p:nvSpPr>
          <p:cNvPr id="5" name="文本框 4"/>
          <p:cNvSpPr txBox="1"/>
          <p:nvPr/>
        </p:nvSpPr>
        <p:spPr>
          <a:xfrm>
            <a:off x="685800" y="895350"/>
            <a:ext cx="6358255" cy="2859405"/>
          </a:xfrm>
          <a:prstGeom prst="rect">
            <a:avLst/>
          </a:prstGeom>
          <a:noFill/>
        </p:spPr>
        <p:txBody>
          <a:bodyPr wrap="square" rtlCol="0" anchor="t">
            <a:noAutofit/>
          </a:bodyPr>
          <a:lstStyle/>
          <a:p>
            <a:pPr indent="355600" algn="l"/>
            <a:r>
              <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rPr>
              <a:t>优势</a:t>
            </a:r>
            <a:endParaRPr lang="en-US" altLang="zh-CN" sz="2400" b="1" dirty="0">
              <a:solidFill>
                <a:srgbClr val="232D23"/>
              </a:solidFill>
              <a:latin typeface="华文楷体" panose="02010600040101010101" charset="-122"/>
              <a:ea typeface="华文楷体" panose="02010600040101010101" charset="-122"/>
              <a:cs typeface="华文楷体" panose="02010600040101010101" charset="-122"/>
            </a:endParaRPr>
          </a:p>
          <a:p>
            <a:pPr indent="355600" algn="l"/>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  1.</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成分天然有效：采用多重天然药植精华，加入侧柏叶，皮哨子，三七根等植物成分。</a:t>
            </a:r>
            <a:endParaRPr lang="en-US" altLang="zh-CN" sz="2000" dirty="0">
              <a:solidFill>
                <a:srgbClr val="232D23"/>
              </a:solidFill>
              <a:latin typeface="华文楷体" panose="02010600040101010101" charset="-122"/>
              <a:ea typeface="华文楷体" panose="02010600040101010101" charset="-122"/>
              <a:cs typeface="华文楷体" panose="02010600040101010101" charset="-122"/>
            </a:endParaRPr>
          </a:p>
          <a:p>
            <a:pPr indent="355600" algn="l"/>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  2.</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性价比较高：养元青新证防脱系列洗发乳与同类竞品相比具有一定价格优势，可覆盖更广泛的消费群体。</a:t>
            </a: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endParaRPr>
          </a:p>
          <a:p>
            <a:pPr indent="355600" algn="l"/>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  3.</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产品针对性强，满足用户不同需求</a:t>
            </a:r>
            <a:endParaRPr lang="en-US" altLang="zh-CN" sz="2000" dirty="0">
              <a:solidFill>
                <a:srgbClr val="232D23"/>
              </a:solidFill>
              <a:latin typeface="华文楷体" panose="02010600040101010101" charset="-122"/>
              <a:ea typeface="华文楷体" panose="02010600040101010101" charset="-122"/>
              <a:cs typeface="华文楷体" panose="02010600040101010101" charset="-122"/>
            </a:endParaRPr>
          </a:p>
          <a:p>
            <a:pPr indent="355600" algn="l"/>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  4.</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获得科学权威认证，防脱效果明显</a:t>
            </a:r>
            <a:endParaRPr lang="en-US" altLang="zh-CN" sz="2000" dirty="0">
              <a:solidFill>
                <a:srgbClr val="232D23"/>
              </a:solidFill>
              <a:latin typeface="华文楷体" panose="02010600040101010101" charset="-122"/>
              <a:ea typeface="华文楷体" panose="02010600040101010101" charset="-122"/>
              <a:cs typeface="华文楷体" panose="02010600040101010101" charset="-122"/>
            </a:endParaRPr>
          </a:p>
          <a:p>
            <a:pPr indent="355600" algn="l"/>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  5.</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创新宝葫芦包装</a:t>
            </a: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sp>
        <p:nvSpPr>
          <p:cNvPr id="6" name="文本框 5"/>
          <p:cNvSpPr txBox="1"/>
          <p:nvPr/>
        </p:nvSpPr>
        <p:spPr>
          <a:xfrm>
            <a:off x="608330" y="3754755"/>
            <a:ext cx="6567805" cy="2861945"/>
          </a:xfrm>
          <a:prstGeom prst="rect">
            <a:avLst/>
          </a:prstGeom>
          <a:noFill/>
        </p:spPr>
        <p:txBody>
          <a:bodyPr wrap="square" rtlCol="0" anchor="t">
            <a:noAutofit/>
          </a:bodyPr>
          <a:lstStyle/>
          <a:p>
            <a:pPr indent="355600" algn="l"/>
            <a:r>
              <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rPr>
              <a:t>劣势</a:t>
            </a:r>
            <a:endParaRPr lang="zh-CN" altLang="en-US" sz="2400" b="1" dirty="0">
              <a:solidFill>
                <a:srgbClr val="232D23"/>
              </a:solidFill>
              <a:latin typeface="华文楷体" panose="02010600040101010101" charset="-122"/>
              <a:ea typeface="华文楷体" panose="02010600040101010101" charset="-122"/>
              <a:cs typeface="华文楷体" panose="02010600040101010101" charset="-122"/>
            </a:endParaRPr>
          </a:p>
          <a:p>
            <a:pPr indent="355600" algn="l"/>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  1.</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知名度不足：广告营销活动较少，目前只在淘宝平台有售，知名度不足。</a:t>
            </a:r>
            <a:endParaRPr lang="en-US" altLang="zh-CN" sz="2000" dirty="0">
              <a:solidFill>
                <a:srgbClr val="232D23"/>
              </a:solidFill>
              <a:latin typeface="华文楷体" panose="02010600040101010101" charset="-122"/>
              <a:ea typeface="华文楷体" panose="02010600040101010101" charset="-122"/>
              <a:cs typeface="华文楷体" panose="02010600040101010101" charset="-122"/>
            </a:endParaRPr>
          </a:p>
          <a:p>
            <a:pPr indent="355600" algn="l"/>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  2.</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销售渠道狭窄：新推出的新证防脱系列洗发乳，目前只在淘宝平台有售，销售渠道单一。</a:t>
            </a:r>
            <a:endParaRPr lang="en-US" altLang="zh-CN" sz="2000" dirty="0">
              <a:solidFill>
                <a:srgbClr val="232D23"/>
              </a:solidFill>
              <a:latin typeface="华文楷体" panose="02010600040101010101" charset="-122"/>
              <a:ea typeface="华文楷体" panose="02010600040101010101" charset="-122"/>
              <a:cs typeface="华文楷体" panose="02010600040101010101" charset="-122"/>
            </a:endParaRPr>
          </a:p>
          <a:p>
            <a:pPr indent="355600" algn="l"/>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  3.</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面临同质化问题：养元青以中草药成分与专利防脱为主要卖点的同类竞品众多。</a:t>
            </a: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cxnSp>
        <p:nvCxnSpPr>
          <p:cNvPr id="8" name="直接连接符 7"/>
          <p:cNvCxnSpPr/>
          <p:nvPr/>
        </p:nvCxnSpPr>
        <p:spPr>
          <a:xfrm flipV="1">
            <a:off x="1094105" y="3615055"/>
            <a:ext cx="5541010" cy="29845"/>
          </a:xfrm>
          <a:prstGeom prst="line">
            <a:avLst/>
          </a:prstGeom>
          <a:ln w="12700" cap="flat" cmpd="sng" algn="ctr">
            <a:solidFill>
              <a:srgbClr val="3B5344"/>
            </a:solidFill>
            <a:prstDash val="dash"/>
            <a:miter lim="800000"/>
          </a:ln>
        </p:spPr>
        <p:style>
          <a:lnRef idx="0">
            <a:schemeClr val="accent1"/>
          </a:lnRef>
          <a:fillRef idx="0">
            <a:srgbClr val="FFFFFF"/>
          </a:fillRef>
          <a:effectRef idx="0">
            <a:srgbClr val="FFFFFF"/>
          </a:effectRef>
          <a:fontRef idx="minor">
            <a:schemeClr val="tx1"/>
          </a:fontRef>
        </p:style>
      </p:cxnSp>
      <p:sp>
        <p:nvSpPr>
          <p:cNvPr id="15" name="文本框 14"/>
          <p:cNvSpPr txBox="1"/>
          <p:nvPr/>
        </p:nvSpPr>
        <p:spPr>
          <a:xfrm>
            <a:off x="7881620" y="1985010"/>
            <a:ext cx="3327400" cy="2346325"/>
          </a:xfrm>
          <a:prstGeom prst="rect">
            <a:avLst/>
          </a:prstGeom>
          <a:noFill/>
        </p:spPr>
        <p:txBody>
          <a:bodyPr wrap="square" rtlCol="0">
            <a:noAutofit/>
          </a:bodyPr>
          <a:lstStyle/>
          <a:p>
            <a:r>
              <a:rPr lang="zh-CN" altLang="en-US" sz="8800" b="1">
                <a:latin typeface="华文楷体" panose="02010600040101010101" charset="-122"/>
                <a:ea typeface="华文楷体" panose="02010600040101010101" charset="-122"/>
              </a:rPr>
              <a:t>产品分析</a:t>
            </a:r>
            <a:endParaRPr lang="zh-CN" altLang="en-US" sz="8800" b="1">
              <a:latin typeface="华文楷体" panose="02010600040101010101" charset="-122"/>
              <a:ea typeface="华文楷体" panose="02010600040101010101" charset="-122"/>
            </a:endParaRPr>
          </a:p>
        </p:txBody>
      </p:sp>
    </p:spTree>
    <p:custDataLst>
      <p:tags r:id="rId5"/>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pic>
        <p:nvPicPr>
          <p:cNvPr id="7" name="图片 6" descr="笔刷墨迹44"/>
          <p:cNvPicPr>
            <a:picLocks noChangeAspect="1"/>
          </p:cNvPicPr>
          <p:nvPr>
            <p:custDataLst>
              <p:tags r:id="rId2"/>
            </p:custDataLst>
          </p:nvPr>
        </p:nvPicPr>
        <p:blipFill>
          <a:blip r:embed="rId3">
            <a:extLst>
              <a:ext uri="{96DAC541-7B7A-43D3-8B79-37D633B846F1}">
                <asvg:svgBlip xmlns:asvg="http://schemas.microsoft.com/office/drawing/2016/SVG/main" r:embed="rId4"/>
              </a:ext>
            </a:extLst>
          </a:blip>
          <a:stretch>
            <a:fillRect/>
          </a:stretch>
        </p:blipFill>
        <p:spPr>
          <a:xfrm>
            <a:off x="-268605" y="-460375"/>
            <a:ext cx="7299325" cy="2205355"/>
          </a:xfrm>
          <a:prstGeom prst="rect">
            <a:avLst/>
          </a:prstGeom>
        </p:spPr>
      </p:pic>
      <p:sp>
        <p:nvSpPr>
          <p:cNvPr id="3" name="文本框 2"/>
          <p:cNvSpPr txBox="1"/>
          <p:nvPr/>
        </p:nvSpPr>
        <p:spPr>
          <a:xfrm>
            <a:off x="289560" y="258445"/>
            <a:ext cx="4064000" cy="768350"/>
          </a:xfrm>
          <a:prstGeom prst="rect">
            <a:avLst/>
          </a:prstGeom>
          <a:noFill/>
        </p:spPr>
        <p:txBody>
          <a:bodyPr wrap="square" rtlCol="0">
            <a:spAutoFit/>
          </a:bodyPr>
          <a:lstStyle/>
          <a:p>
            <a:r>
              <a:rPr lang="zh-CN" altLang="en-US" sz="4400">
                <a:latin typeface="华文行楷" panose="02010800040101010101" charset="-122"/>
                <a:ea typeface="华文行楷" panose="02010800040101010101" charset="-122"/>
              </a:rPr>
              <a:t>竞品分析</a:t>
            </a:r>
            <a:endParaRPr lang="zh-CN" altLang="en-US" sz="4400">
              <a:latin typeface="华文行楷" panose="02010800040101010101" charset="-122"/>
              <a:ea typeface="华文行楷" panose="02010800040101010101" charset="-122"/>
            </a:endParaRPr>
          </a:p>
        </p:txBody>
      </p:sp>
      <p:sp>
        <p:nvSpPr>
          <p:cNvPr id="5" name="圆角矩形 4"/>
          <p:cNvSpPr/>
          <p:nvPr/>
        </p:nvSpPr>
        <p:spPr>
          <a:xfrm>
            <a:off x="608330" y="1119505"/>
            <a:ext cx="10968990" cy="5414010"/>
          </a:xfrm>
          <a:prstGeom prst="roundRect">
            <a:avLst/>
          </a:prstGeom>
          <a:solidFill>
            <a:srgbClr val="789B7E"/>
          </a:solidFill>
          <a:ln>
            <a:noFill/>
          </a:ln>
          <a:effectLst>
            <a:outerShdw blurRad="101600" dist="50800" dir="5400000" algn="ctr" rotWithShape="0">
              <a:srgbClr val="538051">
                <a:alpha val="60000"/>
              </a:srgbClr>
            </a:outerShdw>
          </a:effectLst>
        </p:spPr>
        <p:style>
          <a:lnRef idx="0">
            <a:srgbClr val="FFFFFF"/>
          </a:lnRef>
          <a:fillRef idx="1">
            <a:schemeClr val="accent1"/>
          </a:fillRef>
          <a:effectRef idx="1">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137285" y="2207260"/>
            <a:ext cx="1159510" cy="368300"/>
          </a:xfrm>
          <a:prstGeom prst="rect">
            <a:avLst/>
          </a:prstGeom>
          <a:noFill/>
        </p:spPr>
        <p:txBody>
          <a:bodyPr wrap="square" rtlCol="0">
            <a:spAutoFit/>
          </a:bodyPr>
          <a:lstStyle/>
          <a:p>
            <a:r>
              <a:rPr lang="zh-CN" altLang="en-US"/>
              <a:t>品牌定位</a:t>
            </a:r>
            <a:endParaRPr lang="zh-CN" altLang="en-US"/>
          </a:p>
        </p:txBody>
      </p:sp>
      <p:sp>
        <p:nvSpPr>
          <p:cNvPr id="11" name="文本框 10"/>
          <p:cNvSpPr txBox="1"/>
          <p:nvPr/>
        </p:nvSpPr>
        <p:spPr>
          <a:xfrm>
            <a:off x="1196975" y="2892425"/>
            <a:ext cx="675640" cy="368300"/>
          </a:xfrm>
          <a:prstGeom prst="rect">
            <a:avLst/>
          </a:prstGeom>
          <a:noFill/>
        </p:spPr>
        <p:txBody>
          <a:bodyPr wrap="square" rtlCol="0">
            <a:spAutoFit/>
          </a:bodyPr>
          <a:lstStyle/>
          <a:p>
            <a:r>
              <a:rPr lang="zh-CN" altLang="en-US"/>
              <a:t>优点</a:t>
            </a:r>
            <a:endParaRPr lang="zh-CN" altLang="en-US"/>
          </a:p>
        </p:txBody>
      </p:sp>
      <p:sp>
        <p:nvSpPr>
          <p:cNvPr id="12" name="文本框 11"/>
          <p:cNvSpPr txBox="1"/>
          <p:nvPr/>
        </p:nvSpPr>
        <p:spPr>
          <a:xfrm>
            <a:off x="1215390" y="3540125"/>
            <a:ext cx="690245" cy="368300"/>
          </a:xfrm>
          <a:prstGeom prst="rect">
            <a:avLst/>
          </a:prstGeom>
          <a:noFill/>
        </p:spPr>
        <p:txBody>
          <a:bodyPr wrap="square" rtlCol="0">
            <a:spAutoFit/>
          </a:bodyPr>
          <a:lstStyle/>
          <a:p>
            <a:r>
              <a:rPr lang="zh-CN" altLang="en-US"/>
              <a:t>缺点</a:t>
            </a:r>
            <a:endParaRPr lang="zh-CN" altLang="en-US"/>
          </a:p>
        </p:txBody>
      </p:sp>
      <p:sp>
        <p:nvSpPr>
          <p:cNvPr id="13" name="文本框 12"/>
          <p:cNvSpPr txBox="1"/>
          <p:nvPr/>
        </p:nvSpPr>
        <p:spPr>
          <a:xfrm>
            <a:off x="1215390" y="4189730"/>
            <a:ext cx="661035" cy="368300"/>
          </a:xfrm>
          <a:prstGeom prst="rect">
            <a:avLst/>
          </a:prstGeom>
          <a:noFill/>
        </p:spPr>
        <p:txBody>
          <a:bodyPr wrap="square" rtlCol="0">
            <a:spAutoFit/>
          </a:bodyPr>
          <a:lstStyle/>
          <a:p>
            <a:r>
              <a:rPr lang="zh-CN" altLang="en-US"/>
              <a:t>价格</a:t>
            </a:r>
            <a:endParaRPr lang="zh-CN" altLang="en-US"/>
          </a:p>
        </p:txBody>
      </p:sp>
      <p:sp>
        <p:nvSpPr>
          <p:cNvPr id="14" name="文本框 13"/>
          <p:cNvSpPr txBox="1"/>
          <p:nvPr/>
        </p:nvSpPr>
        <p:spPr>
          <a:xfrm>
            <a:off x="1196975" y="4839335"/>
            <a:ext cx="1262380" cy="368300"/>
          </a:xfrm>
          <a:prstGeom prst="rect">
            <a:avLst/>
          </a:prstGeom>
          <a:noFill/>
        </p:spPr>
        <p:txBody>
          <a:bodyPr wrap="square" rtlCol="0">
            <a:spAutoFit/>
          </a:bodyPr>
          <a:lstStyle/>
          <a:p>
            <a:r>
              <a:rPr lang="zh-CN" altLang="en-US"/>
              <a:t>产品定位</a:t>
            </a:r>
            <a:endParaRPr lang="zh-CN" altLang="en-US"/>
          </a:p>
        </p:txBody>
      </p:sp>
      <p:sp>
        <p:nvSpPr>
          <p:cNvPr id="15" name="文本框 14"/>
          <p:cNvSpPr txBox="1"/>
          <p:nvPr/>
        </p:nvSpPr>
        <p:spPr>
          <a:xfrm>
            <a:off x="1196975" y="5488940"/>
            <a:ext cx="1345565" cy="368300"/>
          </a:xfrm>
          <a:prstGeom prst="rect">
            <a:avLst/>
          </a:prstGeom>
          <a:noFill/>
        </p:spPr>
        <p:txBody>
          <a:bodyPr wrap="square" rtlCol="0">
            <a:spAutoFit/>
          </a:bodyPr>
          <a:lstStyle/>
          <a:p>
            <a:r>
              <a:rPr lang="zh-CN" altLang="en-US"/>
              <a:t>营销策略</a:t>
            </a:r>
            <a:endParaRPr lang="zh-CN" altLang="en-US"/>
          </a:p>
        </p:txBody>
      </p:sp>
      <p:sp>
        <p:nvSpPr>
          <p:cNvPr id="16" name="文本框 15"/>
          <p:cNvSpPr txBox="1"/>
          <p:nvPr/>
        </p:nvSpPr>
        <p:spPr>
          <a:xfrm>
            <a:off x="1196975" y="1450340"/>
            <a:ext cx="661035" cy="368300"/>
          </a:xfrm>
          <a:prstGeom prst="rect">
            <a:avLst/>
          </a:prstGeom>
          <a:noFill/>
        </p:spPr>
        <p:txBody>
          <a:bodyPr wrap="square" rtlCol="0">
            <a:spAutoFit/>
          </a:bodyPr>
          <a:lstStyle/>
          <a:p>
            <a:r>
              <a:rPr lang="zh-CN" altLang="en-US"/>
              <a:t>品牌</a:t>
            </a:r>
            <a:endParaRPr lang="zh-CN" altLang="en-US"/>
          </a:p>
        </p:txBody>
      </p:sp>
      <p:sp>
        <p:nvSpPr>
          <p:cNvPr id="22" name="文本框 21"/>
          <p:cNvSpPr txBox="1"/>
          <p:nvPr/>
        </p:nvSpPr>
        <p:spPr>
          <a:xfrm>
            <a:off x="2353945" y="1991995"/>
            <a:ext cx="1686560" cy="628015"/>
          </a:xfrm>
          <a:prstGeom prst="rect">
            <a:avLst/>
          </a:prstGeom>
          <a:noFill/>
        </p:spPr>
        <p:txBody>
          <a:bodyPr wrap="square"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b="1" dirty="0">
                <a:solidFill>
                  <a:schemeClr val="lt1"/>
                </a:solidFill>
                <a:effectLst/>
                <a:latin typeface="楷体" panose="02010609060101010101" pitchFamily="49" charset="-122"/>
                <a:ea typeface="楷体" panose="02010609060101010101" pitchFamily="49" charset="-122"/>
                <a:sym typeface="+mn-ea"/>
              </a:rPr>
              <a:t>“中药防脱”，传统中医药与现代科技结合</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23" name="文本框 22"/>
          <p:cNvSpPr txBox="1"/>
          <p:nvPr/>
        </p:nvSpPr>
        <p:spPr>
          <a:xfrm>
            <a:off x="4202430" y="2014855"/>
            <a:ext cx="1461135" cy="521970"/>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b="1" dirty="0">
                <a:solidFill>
                  <a:schemeClr val="lt1"/>
                </a:solidFill>
                <a:effectLst/>
                <a:latin typeface="楷体" panose="02010609060101010101" pitchFamily="49" charset="-122"/>
                <a:ea typeface="楷体" panose="02010609060101010101" pitchFamily="49" charset="-122"/>
                <a:sym typeface="+mn-ea"/>
              </a:rPr>
              <a:t>经典国货，瞄准大众市场</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24" name="文本框 23"/>
          <p:cNvSpPr txBox="1"/>
          <p:nvPr/>
        </p:nvSpPr>
        <p:spPr>
          <a:xfrm>
            <a:off x="5920105" y="1991995"/>
            <a:ext cx="1235710" cy="73723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b="1" dirty="0">
                <a:solidFill>
                  <a:schemeClr val="lt1"/>
                </a:solidFill>
                <a:effectLst/>
                <a:latin typeface="楷体" panose="02010609060101010101" pitchFamily="49" charset="-122"/>
                <a:ea typeface="楷体" panose="02010609060101010101" pitchFamily="49" charset="-122"/>
                <a:sym typeface="+mn-ea"/>
              </a:rPr>
              <a:t>科技防脱先锋，面向都市白领</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25" name="文本框 24"/>
          <p:cNvSpPr txBox="1"/>
          <p:nvPr/>
        </p:nvSpPr>
        <p:spPr>
          <a:xfrm>
            <a:off x="7442200" y="2022475"/>
            <a:ext cx="1680210" cy="73723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b="1" dirty="0">
                <a:solidFill>
                  <a:schemeClr val="lt1"/>
                </a:solidFill>
                <a:effectLst/>
                <a:latin typeface="楷体" panose="02010609060101010101" pitchFamily="49" charset="-122"/>
                <a:ea typeface="楷体" panose="02010609060101010101" pitchFamily="49" charset="-122"/>
                <a:sym typeface="+mn-ea"/>
              </a:rPr>
              <a:t>国民中药防脱品牌，聚焦“中老年脱发”群体</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26" name="文本框 25"/>
          <p:cNvSpPr txBox="1"/>
          <p:nvPr/>
        </p:nvSpPr>
        <p:spPr>
          <a:xfrm>
            <a:off x="9157335" y="1991995"/>
            <a:ext cx="2024380" cy="73723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b="1" dirty="0">
                <a:solidFill>
                  <a:schemeClr val="lt1"/>
                </a:solidFill>
                <a:effectLst/>
                <a:latin typeface="楷体" panose="02010609060101010101" pitchFamily="49" charset="-122"/>
                <a:ea typeface="楷体" panose="02010609060101010101" pitchFamily="49" charset="-122"/>
                <a:sym typeface="+mn-ea"/>
              </a:rPr>
              <a:t>法国高端品牌，定位“天然植物精油防脱”，面向高收入女性</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27" name="文本框 26"/>
          <p:cNvSpPr txBox="1"/>
          <p:nvPr/>
        </p:nvSpPr>
        <p:spPr>
          <a:xfrm>
            <a:off x="2353945" y="2766060"/>
            <a:ext cx="1517650" cy="610235"/>
          </a:xfrm>
          <a:prstGeom prst="rect">
            <a:avLst/>
          </a:prstGeom>
          <a:noFill/>
        </p:spPr>
        <p:txBody>
          <a:bodyPr wrap="square" rtlCol="0" anchor="t">
            <a:noAutofit/>
          </a:bodyPr>
          <a:lstStyle/>
          <a:p>
            <a:pPr marL="69850" marR="0" indent="15240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中药成分温和，品牌信任度高；价格适中</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28" name="文本框 27"/>
          <p:cNvSpPr txBox="1"/>
          <p:nvPr/>
        </p:nvSpPr>
        <p:spPr>
          <a:xfrm>
            <a:off x="4176395" y="2753995"/>
            <a:ext cx="1487170" cy="705485"/>
          </a:xfrm>
          <a:prstGeom prst="rect">
            <a:avLst/>
          </a:prstGeom>
          <a:noFill/>
        </p:spPr>
        <p:txBody>
          <a:bodyPr wrap="square" rtlCol="0" anchor="t">
            <a:noAutofit/>
          </a:bodyPr>
          <a:lstStyle/>
          <a:p>
            <a:pPr marL="0" marR="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价格亲民，</a:t>
            </a:r>
            <a:endParaRPr lang="zh-CN" altLang="en-US" sz="1400" b="1" kern="1200" dirty="0">
              <a:solidFill>
                <a:schemeClr val="lt1"/>
              </a:solidFill>
              <a:effectLst/>
              <a:latin typeface="楷体" panose="02010609060101010101" pitchFamily="49" charset="-122"/>
              <a:ea typeface="楷体" panose="02010609060101010101" pitchFamily="49" charset="-122"/>
              <a:cs typeface="+mn-cs"/>
            </a:endParaRPr>
          </a:p>
          <a:p>
            <a:pPr marL="0" marR="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老字号口碑积累</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29" name="文本框 28"/>
          <p:cNvSpPr txBox="1"/>
          <p:nvPr/>
        </p:nvSpPr>
        <p:spPr>
          <a:xfrm>
            <a:off x="5725795" y="2728595"/>
            <a:ext cx="1513205" cy="796290"/>
          </a:xfrm>
          <a:prstGeom prst="rect">
            <a:avLst/>
          </a:prstGeom>
          <a:noFill/>
        </p:spPr>
        <p:txBody>
          <a:bodyPr wrap="square" rtlCol="0" anchor="t">
            <a:noAutofit/>
          </a:bodyPr>
          <a:lstStyle/>
          <a:p>
            <a:pPr marL="69850" marR="0" indent="15240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专利成分临床验证生发效果；产品线细分</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30" name="文本框 29"/>
          <p:cNvSpPr txBox="1"/>
          <p:nvPr/>
        </p:nvSpPr>
        <p:spPr>
          <a:xfrm>
            <a:off x="7155815" y="2728595"/>
            <a:ext cx="2256790" cy="699770"/>
          </a:xfrm>
          <a:prstGeom prst="rect">
            <a:avLst/>
          </a:prstGeom>
          <a:noFill/>
        </p:spPr>
        <p:txBody>
          <a:bodyPr wrap="square" rtlCol="0" anchor="t">
            <a:noAutofit/>
          </a:bodyPr>
          <a:lstStyle/>
          <a:p>
            <a:pPr marL="0" marR="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成龙代言历史积淀，品牌认知度高；生姜、何首乌等传统配方接受度高</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cxnSp>
        <p:nvCxnSpPr>
          <p:cNvPr id="31" name="直接连接符 30"/>
          <p:cNvCxnSpPr/>
          <p:nvPr/>
        </p:nvCxnSpPr>
        <p:spPr>
          <a:xfrm>
            <a:off x="1196975" y="1890395"/>
            <a:ext cx="9741535" cy="0"/>
          </a:xfrm>
          <a:prstGeom prst="line">
            <a:avLst/>
          </a:prstGeom>
          <a:ln>
            <a:solidFill>
              <a:srgbClr val="3B5344"/>
            </a:solidFill>
          </a:ln>
        </p:spPr>
        <p:style>
          <a:lnRef idx="2">
            <a:schemeClr val="accent1"/>
          </a:lnRef>
          <a:fillRef idx="0">
            <a:srgbClr val="FFFFFF"/>
          </a:fillRef>
          <a:effectRef idx="0">
            <a:srgbClr val="FFFFFF"/>
          </a:effectRef>
          <a:fontRef idx="minor">
            <a:schemeClr val="tx1"/>
          </a:fontRef>
        </p:style>
      </p:cxnSp>
      <p:cxnSp>
        <p:nvCxnSpPr>
          <p:cNvPr id="32" name="直接连接符 31"/>
          <p:cNvCxnSpPr/>
          <p:nvPr/>
        </p:nvCxnSpPr>
        <p:spPr>
          <a:xfrm>
            <a:off x="1215390" y="6289040"/>
            <a:ext cx="9741535" cy="0"/>
          </a:xfrm>
          <a:prstGeom prst="line">
            <a:avLst/>
          </a:prstGeom>
          <a:ln>
            <a:solidFill>
              <a:srgbClr val="3B5344"/>
            </a:solidFill>
          </a:ln>
        </p:spPr>
        <p:style>
          <a:lnRef idx="2">
            <a:schemeClr val="accent1"/>
          </a:lnRef>
          <a:fillRef idx="0">
            <a:srgbClr val="FFFFFF"/>
          </a:fillRef>
          <a:effectRef idx="0">
            <a:srgbClr val="FFFFFF"/>
          </a:effectRef>
          <a:fontRef idx="minor">
            <a:schemeClr val="tx1"/>
          </a:fontRef>
        </p:style>
      </p:cxnSp>
      <p:sp>
        <p:nvSpPr>
          <p:cNvPr id="33" name="文本框 32"/>
          <p:cNvSpPr txBox="1"/>
          <p:nvPr/>
        </p:nvSpPr>
        <p:spPr>
          <a:xfrm>
            <a:off x="9302115" y="2728595"/>
            <a:ext cx="1932305" cy="737235"/>
          </a:xfrm>
          <a:prstGeom prst="rect">
            <a:avLst/>
          </a:prstGeom>
          <a:noFill/>
        </p:spPr>
        <p:txBody>
          <a:bodyPr wrap="square" rtlCol="0" anchor="t">
            <a:spAutoFit/>
          </a:bodyPr>
          <a:lstStyle/>
          <a:p>
            <a:pPr marL="69850" marR="0" indent="15240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明星产品“小绿珠”，使用体验佳；包装设计高级</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34" name="文本框 33"/>
          <p:cNvSpPr txBox="1"/>
          <p:nvPr/>
        </p:nvSpPr>
        <p:spPr>
          <a:xfrm>
            <a:off x="2353945" y="3562350"/>
            <a:ext cx="1469390" cy="521970"/>
          </a:xfrm>
          <a:prstGeom prst="rect">
            <a:avLst/>
          </a:prstGeom>
          <a:noFill/>
        </p:spPr>
        <p:txBody>
          <a:bodyPr wrap="square" rtlCol="0" anchor="t">
            <a:spAutoFit/>
          </a:bodyPr>
          <a:lstStyle/>
          <a:p>
            <a:pPr marL="0" marR="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起效较慢，市场知名度</a:t>
            </a:r>
            <a:r>
              <a:rPr lang="zh-CN" altLang="en-US" sz="1400" b="1" dirty="0">
                <a:solidFill>
                  <a:schemeClr val="lt1"/>
                </a:solidFill>
                <a:effectLst/>
                <a:latin typeface="楷体" panose="02010609060101010101" pitchFamily="49" charset="-122"/>
                <a:ea typeface="楷体" panose="02010609060101010101" pitchFamily="49" charset="-122"/>
                <a:sym typeface="+mn-ea"/>
              </a:rPr>
              <a:t>低</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35" name="文本框 34"/>
          <p:cNvSpPr txBox="1"/>
          <p:nvPr/>
        </p:nvSpPr>
        <p:spPr>
          <a:xfrm>
            <a:off x="3977005" y="3562985"/>
            <a:ext cx="1686560" cy="521970"/>
          </a:xfrm>
          <a:prstGeom prst="rect">
            <a:avLst/>
          </a:prstGeom>
          <a:noFill/>
        </p:spPr>
        <p:txBody>
          <a:bodyPr wrap="square" rtlCol="0" anchor="t">
            <a:spAutoFit/>
          </a:bodyPr>
          <a:lstStyle/>
          <a:p>
            <a:pPr marL="0" marR="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产品技术较传统；</a:t>
            </a:r>
            <a:endParaRPr lang="zh-CN" altLang="en-US" sz="1400" b="1" kern="1200" dirty="0">
              <a:solidFill>
                <a:schemeClr val="lt1"/>
              </a:solidFill>
              <a:effectLst/>
              <a:latin typeface="楷体" panose="02010609060101010101" pitchFamily="49" charset="-122"/>
              <a:ea typeface="楷体" panose="02010609060101010101" pitchFamily="49" charset="-122"/>
              <a:cs typeface="+mn-cs"/>
            </a:endParaRPr>
          </a:p>
          <a:p>
            <a:pPr marL="0" marR="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包装缺乏高端感</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36" name="文本框 35"/>
          <p:cNvSpPr txBox="1"/>
          <p:nvPr/>
        </p:nvSpPr>
        <p:spPr>
          <a:xfrm>
            <a:off x="5663565" y="3497580"/>
            <a:ext cx="1595755" cy="737235"/>
          </a:xfrm>
          <a:prstGeom prst="rect">
            <a:avLst/>
          </a:prstGeom>
          <a:noFill/>
        </p:spPr>
        <p:txBody>
          <a:bodyPr wrap="square" rtlCol="0" anchor="t">
            <a:spAutoFit/>
          </a:bodyPr>
          <a:lstStyle/>
          <a:p>
            <a:pPr marL="69850" marR="0" indent="15240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单价较高，受众窄；市场知名度低</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37" name="文本框 36"/>
          <p:cNvSpPr txBox="1"/>
          <p:nvPr/>
        </p:nvSpPr>
        <p:spPr>
          <a:xfrm>
            <a:off x="7218680" y="3605530"/>
            <a:ext cx="1904365" cy="521970"/>
          </a:xfrm>
          <a:prstGeom prst="rect">
            <a:avLst/>
          </a:prstGeom>
          <a:noFill/>
        </p:spPr>
        <p:txBody>
          <a:bodyPr wrap="square" rtlCol="0" anchor="t">
            <a:spAutoFit/>
          </a:bodyPr>
          <a:lstStyle/>
          <a:p>
            <a:pPr marL="69850" marR="0" indent="15240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品牌形象老化，年轻群体吸引力不足</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38" name="文本框 37"/>
          <p:cNvSpPr txBox="1"/>
          <p:nvPr/>
        </p:nvSpPr>
        <p:spPr>
          <a:xfrm>
            <a:off x="9182100" y="3605530"/>
            <a:ext cx="2172335" cy="521970"/>
          </a:xfrm>
          <a:prstGeom prst="rect">
            <a:avLst/>
          </a:prstGeom>
          <a:noFill/>
        </p:spPr>
        <p:txBody>
          <a:bodyPr wrap="square" rtlCol="0" anchor="t">
            <a:spAutoFit/>
          </a:bodyPr>
          <a:lstStyle/>
          <a:p>
            <a:pPr marL="0" marR="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价格较高，复购率低；依赖长期使用</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39" name="文本框 38"/>
          <p:cNvSpPr txBox="1"/>
          <p:nvPr/>
        </p:nvSpPr>
        <p:spPr>
          <a:xfrm>
            <a:off x="2459355" y="4265930"/>
            <a:ext cx="1404620" cy="306705"/>
          </a:xfrm>
          <a:prstGeom prst="rect">
            <a:avLst/>
          </a:prstGeom>
          <a:noFill/>
        </p:spPr>
        <p:txBody>
          <a:bodyPr wrap="square" rtlCol="0" anchor="t">
            <a:spAutoFit/>
          </a:bodyPr>
          <a:lstStyle/>
          <a:p>
            <a:pPr marL="0" marR="0" algn="ctr">
              <a:buNone/>
            </a:pPr>
            <a:r>
              <a:rPr lang="en-US" sz="1400" b="1">
                <a:solidFill>
                  <a:schemeClr val="lt1"/>
                </a:solidFill>
                <a:effectLst/>
                <a:latin typeface="楷体" panose="02010609060101010101" pitchFamily="49" charset="-122"/>
                <a:ea typeface="楷体" panose="02010609060101010101" pitchFamily="49" charset="-122"/>
                <a:sym typeface="+mn-ea"/>
              </a:rPr>
              <a:t>￥40-50/210ml</a:t>
            </a:r>
            <a:endParaRPr lang="en-US" altLang="en-US" sz="1400" b="1">
              <a:solidFill>
                <a:schemeClr val="lt1"/>
              </a:solidFill>
              <a:effectLst/>
              <a:latin typeface="楷体" panose="02010609060101010101" pitchFamily="49" charset="-122"/>
              <a:ea typeface="楷体" panose="02010609060101010101" pitchFamily="49" charset="-122"/>
              <a:sym typeface="+mn-ea"/>
            </a:endParaRPr>
          </a:p>
        </p:txBody>
      </p:sp>
      <p:sp>
        <p:nvSpPr>
          <p:cNvPr id="40" name="文本框 39"/>
          <p:cNvSpPr txBox="1"/>
          <p:nvPr/>
        </p:nvSpPr>
        <p:spPr>
          <a:xfrm>
            <a:off x="4176395" y="4251325"/>
            <a:ext cx="1305560" cy="306705"/>
          </a:xfrm>
          <a:prstGeom prst="rect">
            <a:avLst/>
          </a:prstGeom>
          <a:noFill/>
        </p:spPr>
        <p:txBody>
          <a:bodyPr wrap="square" rtlCol="0" anchor="t">
            <a:spAutoFit/>
          </a:bodyPr>
          <a:lstStyle/>
          <a:p>
            <a:pPr marL="0" marR="0" algn="ctr">
              <a:buNone/>
            </a:pPr>
            <a:r>
              <a:rPr lang="en-US" sz="1400" b="1">
                <a:solidFill>
                  <a:schemeClr val="lt1"/>
                </a:solidFill>
                <a:effectLst/>
                <a:latin typeface="楷体" panose="02010609060101010101" pitchFamily="49" charset="-122"/>
                <a:ea typeface="楷体" panose="02010609060101010101" pitchFamily="49" charset="-122"/>
                <a:sym typeface="+mn-ea"/>
              </a:rPr>
              <a:t>￥66/358ml</a:t>
            </a:r>
            <a:endParaRPr lang="en-US" altLang="en-US" sz="1400" b="1">
              <a:solidFill>
                <a:schemeClr val="lt1"/>
              </a:solidFill>
              <a:effectLst/>
              <a:latin typeface="楷体" panose="02010609060101010101" pitchFamily="49" charset="-122"/>
              <a:ea typeface="楷体" panose="02010609060101010101" pitchFamily="49" charset="-122"/>
              <a:sym typeface="+mn-ea"/>
            </a:endParaRPr>
          </a:p>
        </p:txBody>
      </p:sp>
      <p:sp>
        <p:nvSpPr>
          <p:cNvPr id="41" name="文本框 40"/>
          <p:cNvSpPr txBox="1"/>
          <p:nvPr/>
        </p:nvSpPr>
        <p:spPr>
          <a:xfrm>
            <a:off x="5663565" y="4265930"/>
            <a:ext cx="1777365" cy="306705"/>
          </a:xfrm>
          <a:prstGeom prst="rect">
            <a:avLst/>
          </a:prstGeom>
          <a:noFill/>
        </p:spPr>
        <p:txBody>
          <a:bodyPr wrap="square" rtlCol="0" anchor="t">
            <a:spAutoFit/>
          </a:bodyPr>
          <a:lstStyle/>
          <a:p>
            <a:pPr marL="0" marR="0" algn="ctr">
              <a:buNone/>
            </a:pPr>
            <a:r>
              <a:rPr lang="en-US" sz="1400" b="1">
                <a:solidFill>
                  <a:schemeClr val="lt1"/>
                </a:solidFill>
                <a:effectLst/>
                <a:latin typeface="楷体" panose="02010609060101010101" pitchFamily="49" charset="-122"/>
                <a:ea typeface="楷体" panose="02010609060101010101" pitchFamily="49" charset="-122"/>
                <a:sym typeface="+mn-ea"/>
              </a:rPr>
              <a:t>￥190/690ml</a:t>
            </a:r>
            <a:endParaRPr lang="en-US" altLang="en-US" sz="1400" b="1">
              <a:solidFill>
                <a:schemeClr val="lt1"/>
              </a:solidFill>
              <a:effectLst/>
              <a:latin typeface="楷体" panose="02010609060101010101" pitchFamily="49" charset="-122"/>
              <a:ea typeface="楷体" panose="02010609060101010101" pitchFamily="49" charset="-122"/>
              <a:sym typeface="+mn-ea"/>
            </a:endParaRPr>
          </a:p>
        </p:txBody>
      </p:sp>
      <p:sp>
        <p:nvSpPr>
          <p:cNvPr id="42" name="文本框 41"/>
          <p:cNvSpPr txBox="1"/>
          <p:nvPr/>
        </p:nvSpPr>
        <p:spPr>
          <a:xfrm>
            <a:off x="7533640" y="4251325"/>
            <a:ext cx="1478280" cy="306705"/>
          </a:xfrm>
          <a:prstGeom prst="rect">
            <a:avLst/>
          </a:prstGeom>
          <a:noFill/>
        </p:spPr>
        <p:txBody>
          <a:bodyPr wrap="square" rtlCol="0" anchor="t">
            <a:spAutoFit/>
          </a:bodyPr>
          <a:lstStyle/>
          <a:p>
            <a:pPr marL="0" marR="0" algn="ctr">
              <a:buNone/>
            </a:pPr>
            <a:r>
              <a:rPr lang="en-US" sz="1400" b="1" dirty="0">
                <a:solidFill>
                  <a:schemeClr val="lt1"/>
                </a:solidFill>
                <a:effectLst/>
                <a:latin typeface="楷体" panose="02010609060101010101" pitchFamily="49" charset="-122"/>
                <a:ea typeface="楷体" panose="02010609060101010101" pitchFamily="49" charset="-122"/>
                <a:sym typeface="+mn-ea"/>
              </a:rPr>
              <a:t>￥49/200ml</a:t>
            </a:r>
            <a:endParaRPr lang="en-US"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44" name="文本框 43"/>
          <p:cNvSpPr txBox="1"/>
          <p:nvPr/>
        </p:nvSpPr>
        <p:spPr>
          <a:xfrm>
            <a:off x="9241790" y="4251325"/>
            <a:ext cx="1992630" cy="306705"/>
          </a:xfrm>
          <a:prstGeom prst="rect">
            <a:avLst/>
          </a:prstGeom>
          <a:noFill/>
        </p:spPr>
        <p:txBody>
          <a:bodyPr wrap="square" rtlCol="0" anchor="t">
            <a:spAutoFit/>
          </a:bodyPr>
          <a:lstStyle/>
          <a:p>
            <a:pPr marL="0" marR="0" algn="ctr">
              <a:buNone/>
            </a:pPr>
            <a:r>
              <a:rPr lang="en-US" sz="1400" b="1" dirty="0">
                <a:solidFill>
                  <a:schemeClr val="lt1"/>
                </a:solidFill>
                <a:effectLst/>
                <a:latin typeface="楷体" panose="02010609060101010101" pitchFamily="49" charset="-122"/>
                <a:ea typeface="楷体" panose="02010609060101010101" pitchFamily="49" charset="-122"/>
                <a:sym typeface="+mn-ea"/>
              </a:rPr>
              <a:t>￥178/200ml</a:t>
            </a:r>
            <a:endParaRPr lang="en-US"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45" name="文本框 44"/>
          <p:cNvSpPr txBox="1"/>
          <p:nvPr/>
        </p:nvSpPr>
        <p:spPr>
          <a:xfrm>
            <a:off x="2296795" y="4655185"/>
            <a:ext cx="1574800" cy="768985"/>
          </a:xfrm>
          <a:prstGeom prst="rect">
            <a:avLst/>
          </a:prstGeom>
          <a:noFill/>
        </p:spPr>
        <p:txBody>
          <a:bodyPr wrap="square" rtlCol="0" anchor="t">
            <a:noAutofit/>
          </a:bodyPr>
          <a:lstStyle/>
          <a:p>
            <a:pPr marL="0" marR="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含中药成分；结合头皮精华液</a:t>
            </a:r>
            <a:r>
              <a:rPr lang="en-US" altLang="zh-CN" sz="1400" b="1" dirty="0">
                <a:solidFill>
                  <a:schemeClr val="lt1"/>
                </a:solidFill>
                <a:effectLst/>
                <a:latin typeface="楷体" panose="02010609060101010101" pitchFamily="49" charset="-122"/>
                <a:ea typeface="楷体" panose="02010609060101010101" pitchFamily="49" charset="-122"/>
                <a:sym typeface="+mn-ea"/>
              </a:rPr>
              <a:t>+</a:t>
            </a:r>
            <a:r>
              <a:rPr lang="zh-CN" altLang="en-US" sz="1400" b="1" dirty="0">
                <a:solidFill>
                  <a:schemeClr val="lt1"/>
                </a:solidFill>
                <a:effectLst/>
                <a:latin typeface="楷体" panose="02010609060101010101" pitchFamily="49" charset="-122"/>
                <a:ea typeface="楷体" panose="02010609060101010101" pitchFamily="49" charset="-122"/>
                <a:sym typeface="+mn-ea"/>
              </a:rPr>
              <a:t>洗发水的组合</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46" name="文本框 45"/>
          <p:cNvSpPr txBox="1"/>
          <p:nvPr/>
        </p:nvSpPr>
        <p:spPr>
          <a:xfrm>
            <a:off x="4034155" y="4655185"/>
            <a:ext cx="1691640" cy="699770"/>
          </a:xfrm>
          <a:prstGeom prst="rect">
            <a:avLst/>
          </a:prstGeom>
          <a:noFill/>
        </p:spPr>
        <p:txBody>
          <a:bodyPr wrap="square" rtlCol="0" anchor="t">
            <a:noAutofit/>
          </a:bodyPr>
          <a:lstStyle/>
          <a:p>
            <a:pPr marL="69850" marR="0" indent="15240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生姜、啤酒花等基础防脱成分；无硅油配方</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47" name="文本框 46"/>
          <p:cNvSpPr txBox="1"/>
          <p:nvPr/>
        </p:nvSpPr>
        <p:spPr>
          <a:xfrm>
            <a:off x="5807075" y="4617720"/>
            <a:ext cx="1626870" cy="774700"/>
          </a:xfrm>
          <a:prstGeom prst="rect">
            <a:avLst/>
          </a:prstGeom>
          <a:noFill/>
        </p:spPr>
        <p:txBody>
          <a:bodyPr wrap="square" rtlCol="0" anchor="t">
            <a:noAutofit/>
          </a:bodyPr>
          <a:lstStyle/>
          <a:p>
            <a:pPr marL="69850" marR="0" indent="15240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“防脱</a:t>
            </a:r>
            <a:r>
              <a:rPr lang="en-US" altLang="zh-CN" sz="1400" b="1" dirty="0">
                <a:solidFill>
                  <a:schemeClr val="lt1"/>
                </a:solidFill>
                <a:effectLst/>
                <a:latin typeface="楷体" panose="02010609060101010101" pitchFamily="49" charset="-122"/>
                <a:ea typeface="楷体" panose="02010609060101010101" pitchFamily="49" charset="-122"/>
                <a:sym typeface="+mn-ea"/>
              </a:rPr>
              <a:t>+</a:t>
            </a:r>
            <a:r>
              <a:rPr lang="zh-CN" altLang="en-US" sz="1400" b="1" dirty="0">
                <a:solidFill>
                  <a:schemeClr val="lt1"/>
                </a:solidFill>
                <a:effectLst/>
                <a:latin typeface="楷体" panose="02010609060101010101" pitchFamily="49" charset="-122"/>
                <a:ea typeface="楷体" panose="02010609060101010101" pitchFamily="49" charset="-122"/>
                <a:sym typeface="+mn-ea"/>
              </a:rPr>
              <a:t>生发”双认证；日本专攻防脱，</a:t>
            </a:r>
            <a:r>
              <a:rPr lang="en-US" altLang="zh-CN" sz="1400" b="1" dirty="0">
                <a:solidFill>
                  <a:schemeClr val="lt1"/>
                </a:solidFill>
                <a:effectLst/>
                <a:latin typeface="楷体" panose="02010609060101010101" pitchFamily="49" charset="-122"/>
                <a:ea typeface="楷体" panose="02010609060101010101" pitchFamily="49" charset="-122"/>
                <a:sym typeface="+mn-ea"/>
              </a:rPr>
              <a:t>4</a:t>
            </a:r>
            <a:r>
              <a:rPr lang="zh-CN" altLang="en-US" sz="1400" b="1" dirty="0">
                <a:solidFill>
                  <a:schemeClr val="lt1"/>
                </a:solidFill>
                <a:effectLst/>
                <a:latin typeface="楷体" panose="02010609060101010101" pitchFamily="49" charset="-122"/>
                <a:ea typeface="楷体" panose="02010609060101010101" pitchFamily="49" charset="-122"/>
                <a:sym typeface="+mn-ea"/>
              </a:rPr>
              <a:t>周见效</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48" name="文本框 47"/>
          <p:cNvSpPr txBox="1"/>
          <p:nvPr/>
        </p:nvSpPr>
        <p:spPr>
          <a:xfrm>
            <a:off x="7533640" y="4655185"/>
            <a:ext cx="1525270" cy="737235"/>
          </a:xfrm>
          <a:prstGeom prst="rect">
            <a:avLst/>
          </a:prstGeom>
          <a:noFill/>
        </p:spPr>
        <p:txBody>
          <a:bodyPr wrap="square" rtlCol="0" anchor="t">
            <a:spAutoFit/>
          </a:bodyPr>
          <a:lstStyle/>
          <a:p>
            <a:pPr marL="69850" marR="0" indent="15240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主打生姜防脱；推出育发液配套产品</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49" name="文本框 48"/>
          <p:cNvSpPr txBox="1"/>
          <p:nvPr/>
        </p:nvSpPr>
        <p:spPr>
          <a:xfrm>
            <a:off x="9122410" y="4617720"/>
            <a:ext cx="2059305" cy="737235"/>
          </a:xfrm>
          <a:prstGeom prst="rect">
            <a:avLst/>
          </a:prstGeom>
          <a:noFill/>
        </p:spPr>
        <p:txBody>
          <a:bodyPr wrap="square" rtlCol="0" anchor="t">
            <a:spAutoFit/>
          </a:bodyPr>
          <a:lstStyle/>
          <a:p>
            <a:pPr marL="69850" marR="0" indent="15240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天然植物精油复合配方；标志性“小绿珠”颗粒</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50" name="文本框 49"/>
          <p:cNvSpPr txBox="1"/>
          <p:nvPr/>
        </p:nvSpPr>
        <p:spPr>
          <a:xfrm>
            <a:off x="2566035" y="5488940"/>
            <a:ext cx="1305560" cy="737235"/>
          </a:xfrm>
          <a:prstGeom prst="rect">
            <a:avLst/>
          </a:prstGeom>
          <a:noFill/>
        </p:spPr>
        <p:txBody>
          <a:bodyPr wrap="square" rtlCol="0" anchor="t">
            <a:spAutoFit/>
          </a:bodyPr>
          <a:lstStyle/>
          <a:p>
            <a:pPr marL="0" marR="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线下药店渠道；社交媒体种草；与中医馆联动</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51" name="文本框 50"/>
          <p:cNvSpPr txBox="1"/>
          <p:nvPr/>
        </p:nvSpPr>
        <p:spPr>
          <a:xfrm>
            <a:off x="3898265" y="5531485"/>
            <a:ext cx="1805940" cy="521970"/>
          </a:xfrm>
          <a:prstGeom prst="rect">
            <a:avLst/>
          </a:prstGeom>
          <a:noFill/>
        </p:spPr>
        <p:txBody>
          <a:bodyPr wrap="square" rtlCol="0" anchor="t">
            <a:spAutoFit/>
          </a:bodyPr>
          <a:lstStyle/>
          <a:p>
            <a:pPr marL="69850" marR="0" indent="228600" algn="ctr">
              <a:buNone/>
            </a:pPr>
            <a:r>
              <a:rPr lang="zh-CN" altLang="en-US" sz="1400" b="1">
                <a:solidFill>
                  <a:schemeClr val="lt1"/>
                </a:solidFill>
                <a:effectLst/>
                <a:latin typeface="楷体" panose="02010609060101010101" pitchFamily="49" charset="-122"/>
                <a:ea typeface="楷体" panose="02010609060101010101" pitchFamily="49" charset="-122"/>
                <a:sym typeface="+mn-ea"/>
              </a:rPr>
              <a:t>怀旧营销；短视频平台推广</a:t>
            </a:r>
            <a:endParaRPr lang="zh-CN" altLang="en-US" sz="1400" b="1">
              <a:solidFill>
                <a:schemeClr val="lt1"/>
              </a:solidFill>
              <a:effectLst/>
              <a:latin typeface="楷体" panose="02010609060101010101" pitchFamily="49" charset="-122"/>
              <a:ea typeface="楷体" panose="02010609060101010101" pitchFamily="49" charset="-122"/>
              <a:sym typeface="+mn-ea"/>
            </a:endParaRPr>
          </a:p>
        </p:txBody>
      </p:sp>
      <p:sp>
        <p:nvSpPr>
          <p:cNvPr id="52" name="文本框 51"/>
          <p:cNvSpPr txBox="1"/>
          <p:nvPr/>
        </p:nvSpPr>
        <p:spPr>
          <a:xfrm>
            <a:off x="5840095" y="5423535"/>
            <a:ext cx="1593215" cy="737235"/>
          </a:xfrm>
          <a:prstGeom prst="rect">
            <a:avLst/>
          </a:prstGeom>
          <a:noFill/>
        </p:spPr>
        <p:txBody>
          <a:bodyPr wrap="square" rtlCol="0" anchor="t">
            <a:spAutoFit/>
          </a:bodyPr>
          <a:lstStyle/>
          <a:p>
            <a:pPr marL="0" marR="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与皮肤科医生合作；小红书等平台投放测评内容</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53" name="文本框 52"/>
          <p:cNvSpPr txBox="1"/>
          <p:nvPr/>
        </p:nvSpPr>
        <p:spPr>
          <a:xfrm>
            <a:off x="7792085" y="5531485"/>
            <a:ext cx="1128395" cy="521970"/>
          </a:xfrm>
          <a:prstGeom prst="rect">
            <a:avLst/>
          </a:prstGeom>
          <a:noFill/>
        </p:spPr>
        <p:txBody>
          <a:bodyPr wrap="square" rtlCol="0" anchor="t">
            <a:spAutoFit/>
          </a:bodyPr>
          <a:lstStyle/>
          <a:p>
            <a:pPr marL="0" marR="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综艺冠名；直播带货</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sp>
        <p:nvSpPr>
          <p:cNvPr id="54" name="文本框 53"/>
          <p:cNvSpPr txBox="1"/>
          <p:nvPr/>
        </p:nvSpPr>
        <p:spPr>
          <a:xfrm>
            <a:off x="9181465" y="5488940"/>
            <a:ext cx="1885315" cy="521970"/>
          </a:xfrm>
          <a:prstGeom prst="rect">
            <a:avLst/>
          </a:prstGeom>
          <a:noFill/>
        </p:spPr>
        <p:txBody>
          <a:bodyPr wrap="square" rtlCol="0" anchor="t">
            <a:spAutoFit/>
          </a:bodyPr>
          <a:lstStyle/>
          <a:p>
            <a:pPr marL="0" marR="0" algn="ctr">
              <a:buNone/>
            </a:pPr>
            <a:r>
              <a:rPr lang="zh-CN" altLang="en-US" sz="1400" b="1" dirty="0">
                <a:solidFill>
                  <a:schemeClr val="lt1"/>
                </a:solidFill>
                <a:effectLst/>
                <a:latin typeface="楷体" panose="02010609060101010101" pitchFamily="49" charset="-122"/>
                <a:ea typeface="楷体" panose="02010609060101010101" pitchFamily="49" charset="-122"/>
                <a:sym typeface="+mn-ea"/>
              </a:rPr>
              <a:t>高端商场专柜；明星代言；内容营销</a:t>
            </a:r>
            <a:endParaRPr lang="zh-CN" altLang="en-US" sz="1400" b="1" dirty="0">
              <a:solidFill>
                <a:schemeClr val="lt1"/>
              </a:solidFill>
              <a:effectLst/>
              <a:latin typeface="楷体" panose="02010609060101010101" pitchFamily="49" charset="-122"/>
              <a:ea typeface="楷体" panose="02010609060101010101" pitchFamily="49" charset="-122"/>
              <a:sym typeface="+mn-ea"/>
            </a:endParaRPr>
          </a:p>
        </p:txBody>
      </p:sp>
      <p:cxnSp>
        <p:nvCxnSpPr>
          <p:cNvPr id="55" name="直接连接符 54"/>
          <p:cNvCxnSpPr/>
          <p:nvPr/>
        </p:nvCxnSpPr>
        <p:spPr>
          <a:xfrm>
            <a:off x="1215390" y="2677160"/>
            <a:ext cx="9741535" cy="0"/>
          </a:xfrm>
          <a:prstGeom prst="line">
            <a:avLst/>
          </a:prstGeom>
          <a:ln>
            <a:solidFill>
              <a:srgbClr val="3B5344"/>
            </a:solidFill>
          </a:ln>
        </p:spPr>
        <p:style>
          <a:lnRef idx="2">
            <a:schemeClr val="accent1"/>
          </a:lnRef>
          <a:fillRef idx="0">
            <a:srgbClr val="FFFFFF"/>
          </a:fillRef>
          <a:effectRef idx="0">
            <a:srgbClr val="FFFFFF"/>
          </a:effectRef>
          <a:fontRef idx="minor">
            <a:schemeClr val="tx1"/>
          </a:fontRef>
        </p:style>
      </p:cxnSp>
      <p:cxnSp>
        <p:nvCxnSpPr>
          <p:cNvPr id="56" name="直接连接符 55"/>
          <p:cNvCxnSpPr/>
          <p:nvPr/>
        </p:nvCxnSpPr>
        <p:spPr>
          <a:xfrm>
            <a:off x="1215390" y="3459480"/>
            <a:ext cx="9761855" cy="6350"/>
          </a:xfrm>
          <a:prstGeom prst="line">
            <a:avLst/>
          </a:prstGeom>
          <a:ln>
            <a:solidFill>
              <a:srgbClr val="3B5344"/>
            </a:solidFill>
          </a:ln>
        </p:spPr>
        <p:style>
          <a:lnRef idx="2">
            <a:schemeClr val="accent1"/>
          </a:lnRef>
          <a:fillRef idx="0">
            <a:srgbClr val="FFFFFF"/>
          </a:fillRef>
          <a:effectRef idx="0">
            <a:srgbClr val="FFFFFF"/>
          </a:effectRef>
          <a:fontRef idx="minor">
            <a:schemeClr val="tx1"/>
          </a:fontRef>
        </p:style>
      </p:cxnSp>
      <p:cxnSp>
        <p:nvCxnSpPr>
          <p:cNvPr id="57" name="直接连接符 56"/>
          <p:cNvCxnSpPr/>
          <p:nvPr/>
        </p:nvCxnSpPr>
        <p:spPr>
          <a:xfrm>
            <a:off x="1235710" y="4201160"/>
            <a:ext cx="9801225" cy="39370"/>
          </a:xfrm>
          <a:prstGeom prst="line">
            <a:avLst/>
          </a:prstGeom>
          <a:ln>
            <a:solidFill>
              <a:srgbClr val="3B5344"/>
            </a:solidFill>
          </a:ln>
        </p:spPr>
        <p:style>
          <a:lnRef idx="2">
            <a:schemeClr val="accent1"/>
          </a:lnRef>
          <a:fillRef idx="0">
            <a:srgbClr val="FFFFFF"/>
          </a:fillRef>
          <a:effectRef idx="0">
            <a:srgbClr val="FFFFFF"/>
          </a:effectRef>
          <a:fontRef idx="minor">
            <a:schemeClr val="tx1"/>
          </a:fontRef>
        </p:style>
      </p:cxnSp>
      <p:cxnSp>
        <p:nvCxnSpPr>
          <p:cNvPr id="58" name="直接连接符 57"/>
          <p:cNvCxnSpPr/>
          <p:nvPr/>
        </p:nvCxnSpPr>
        <p:spPr>
          <a:xfrm>
            <a:off x="1235710" y="4617720"/>
            <a:ext cx="9741535" cy="0"/>
          </a:xfrm>
          <a:prstGeom prst="line">
            <a:avLst/>
          </a:prstGeom>
          <a:ln>
            <a:solidFill>
              <a:srgbClr val="3B5344"/>
            </a:solidFill>
          </a:ln>
        </p:spPr>
        <p:style>
          <a:lnRef idx="2">
            <a:schemeClr val="accent1"/>
          </a:lnRef>
          <a:fillRef idx="0">
            <a:srgbClr val="FFFFFF"/>
          </a:fillRef>
          <a:effectRef idx="0">
            <a:srgbClr val="FFFFFF"/>
          </a:effectRef>
          <a:fontRef idx="minor">
            <a:schemeClr val="tx1"/>
          </a:fontRef>
        </p:style>
      </p:cxnSp>
      <p:cxnSp>
        <p:nvCxnSpPr>
          <p:cNvPr id="59" name="直接连接符 58"/>
          <p:cNvCxnSpPr/>
          <p:nvPr/>
        </p:nvCxnSpPr>
        <p:spPr>
          <a:xfrm>
            <a:off x="1235710" y="5423535"/>
            <a:ext cx="9741535" cy="0"/>
          </a:xfrm>
          <a:prstGeom prst="line">
            <a:avLst/>
          </a:prstGeom>
          <a:ln>
            <a:solidFill>
              <a:srgbClr val="3B5344"/>
            </a:solidFill>
          </a:ln>
        </p:spPr>
        <p:style>
          <a:lnRef idx="2">
            <a:schemeClr val="accent1"/>
          </a:lnRef>
          <a:fillRef idx="0">
            <a:srgbClr val="FFFFFF"/>
          </a:fillRef>
          <a:effectRef idx="0">
            <a:srgbClr val="FFFFFF"/>
          </a:effectRef>
          <a:fontRef idx="minor">
            <a:schemeClr val="tx1"/>
          </a:fontRef>
        </p:style>
      </p:cxn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87558" y="982880"/>
            <a:ext cx="283897" cy="611587"/>
          </a:xfrm>
          <a:prstGeom prst="rect">
            <a:avLst/>
          </a:prstGeom>
        </p:spPr>
      </p:pic>
      <p:pic>
        <p:nvPicPr>
          <p:cNvPr id="43" name="图片 4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29230" y="876935"/>
            <a:ext cx="936625" cy="833755"/>
          </a:xfrm>
          <a:prstGeom prst="rect">
            <a:avLst/>
          </a:prstGeom>
        </p:spPr>
      </p:pic>
      <p:pic>
        <p:nvPicPr>
          <p:cNvPr id="60" name="图片 5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17310" y="946150"/>
            <a:ext cx="262255" cy="591185"/>
          </a:xfrm>
          <a:prstGeom prst="rect">
            <a:avLst/>
          </a:prstGeom>
        </p:spPr>
      </p:pic>
      <p:pic>
        <p:nvPicPr>
          <p:cNvPr id="62" name="图片 6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074660" y="929005"/>
            <a:ext cx="443865" cy="607695"/>
          </a:xfrm>
          <a:prstGeom prst="rect">
            <a:avLst/>
          </a:prstGeom>
        </p:spPr>
      </p:pic>
      <p:pic>
        <p:nvPicPr>
          <p:cNvPr id="63" name="图片 6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067290" y="806450"/>
            <a:ext cx="348615" cy="730885"/>
          </a:xfrm>
          <a:prstGeom prst="rect">
            <a:avLst/>
          </a:prstGeom>
        </p:spPr>
      </p:pic>
      <p:sp>
        <p:nvSpPr>
          <p:cNvPr id="64" name="文本框 63"/>
          <p:cNvSpPr txBox="1"/>
          <p:nvPr/>
        </p:nvSpPr>
        <p:spPr>
          <a:xfrm>
            <a:off x="2776855" y="1594485"/>
            <a:ext cx="1046480" cy="337185"/>
          </a:xfrm>
          <a:prstGeom prst="rect">
            <a:avLst/>
          </a:prstGeom>
          <a:noFill/>
        </p:spPr>
        <p:txBody>
          <a:bodyPr wrap="square" rtlCol="0">
            <a:spAutoFit/>
          </a:bodyPr>
          <a:lstStyle/>
          <a:p>
            <a:r>
              <a:rPr lang="zh-CN" altLang="en-US" sz="1600">
                <a:latin typeface="华文楷体" panose="02010600040101010101" charset="-122"/>
                <a:ea typeface="华文楷体" panose="02010600040101010101" charset="-122"/>
              </a:rPr>
              <a:t>养元青</a:t>
            </a:r>
            <a:endParaRPr lang="zh-CN" altLang="en-US" sz="1600">
              <a:latin typeface="华文楷体" panose="02010600040101010101" charset="-122"/>
              <a:ea typeface="华文楷体" panose="02010600040101010101" charset="-122"/>
            </a:endParaRPr>
          </a:p>
        </p:txBody>
      </p:sp>
      <p:sp>
        <p:nvSpPr>
          <p:cNvPr id="65" name="文本框 64"/>
          <p:cNvSpPr txBox="1"/>
          <p:nvPr/>
        </p:nvSpPr>
        <p:spPr>
          <a:xfrm>
            <a:off x="4495165" y="1564005"/>
            <a:ext cx="649605" cy="337185"/>
          </a:xfrm>
          <a:prstGeom prst="rect">
            <a:avLst/>
          </a:prstGeom>
          <a:noFill/>
        </p:spPr>
        <p:txBody>
          <a:bodyPr wrap="square" rtlCol="0">
            <a:spAutoFit/>
          </a:bodyPr>
          <a:lstStyle/>
          <a:p>
            <a:r>
              <a:rPr lang="zh-CN" altLang="en-US" sz="1600">
                <a:latin typeface="华文楷体" panose="02010600040101010101" charset="-122"/>
                <a:ea typeface="华文楷体" panose="02010600040101010101" charset="-122"/>
              </a:rPr>
              <a:t>蜂花</a:t>
            </a:r>
            <a:endParaRPr lang="zh-CN" altLang="en-US" sz="1600">
              <a:latin typeface="华文楷体" panose="02010600040101010101" charset="-122"/>
              <a:ea typeface="华文楷体" panose="02010600040101010101" charset="-122"/>
            </a:endParaRPr>
          </a:p>
        </p:txBody>
      </p:sp>
      <p:sp>
        <p:nvSpPr>
          <p:cNvPr id="66" name="文本框 65"/>
          <p:cNvSpPr txBox="1"/>
          <p:nvPr/>
        </p:nvSpPr>
        <p:spPr>
          <a:xfrm>
            <a:off x="6129020" y="1553210"/>
            <a:ext cx="817245" cy="337185"/>
          </a:xfrm>
          <a:prstGeom prst="rect">
            <a:avLst/>
          </a:prstGeom>
          <a:noFill/>
        </p:spPr>
        <p:txBody>
          <a:bodyPr wrap="square" rtlCol="0">
            <a:spAutoFit/>
          </a:bodyPr>
          <a:lstStyle/>
          <a:p>
            <a:r>
              <a:rPr lang="zh-CN" altLang="en-US" sz="1600">
                <a:latin typeface="华文楷体" panose="02010600040101010101" charset="-122"/>
                <a:ea typeface="华文楷体" panose="02010600040101010101" charset="-122"/>
              </a:rPr>
              <a:t>卡蓓诺</a:t>
            </a:r>
            <a:endParaRPr lang="zh-CN" altLang="en-US" sz="1600">
              <a:latin typeface="华文楷体" panose="02010600040101010101" charset="-122"/>
              <a:ea typeface="华文楷体" panose="02010600040101010101" charset="-122"/>
            </a:endParaRPr>
          </a:p>
        </p:txBody>
      </p:sp>
      <p:sp>
        <p:nvSpPr>
          <p:cNvPr id="67" name="文本框 66"/>
          <p:cNvSpPr txBox="1"/>
          <p:nvPr/>
        </p:nvSpPr>
        <p:spPr>
          <a:xfrm>
            <a:off x="8035290" y="1564005"/>
            <a:ext cx="642620" cy="337185"/>
          </a:xfrm>
          <a:prstGeom prst="rect">
            <a:avLst/>
          </a:prstGeom>
          <a:noFill/>
        </p:spPr>
        <p:txBody>
          <a:bodyPr wrap="square" rtlCol="0">
            <a:spAutoFit/>
          </a:bodyPr>
          <a:lstStyle/>
          <a:p>
            <a:r>
              <a:rPr lang="zh-CN" altLang="en-US" sz="1600">
                <a:latin typeface="华文楷体" panose="02010600040101010101" charset="-122"/>
                <a:ea typeface="华文楷体" panose="02010600040101010101" charset="-122"/>
              </a:rPr>
              <a:t>霸王</a:t>
            </a:r>
            <a:endParaRPr lang="zh-CN" altLang="en-US" sz="1600">
              <a:latin typeface="华文楷体" panose="02010600040101010101" charset="-122"/>
              <a:ea typeface="华文楷体" panose="02010600040101010101" charset="-122"/>
            </a:endParaRPr>
          </a:p>
        </p:txBody>
      </p:sp>
      <p:sp>
        <p:nvSpPr>
          <p:cNvPr id="68" name="文本框 67"/>
          <p:cNvSpPr txBox="1"/>
          <p:nvPr/>
        </p:nvSpPr>
        <p:spPr>
          <a:xfrm>
            <a:off x="9739630" y="1564005"/>
            <a:ext cx="996315" cy="337185"/>
          </a:xfrm>
          <a:prstGeom prst="rect">
            <a:avLst/>
          </a:prstGeom>
          <a:noFill/>
        </p:spPr>
        <p:txBody>
          <a:bodyPr wrap="square" rtlCol="0">
            <a:spAutoFit/>
          </a:bodyPr>
          <a:lstStyle/>
          <a:p>
            <a:r>
              <a:rPr lang="zh-CN" altLang="en-US" sz="1600">
                <a:latin typeface="华文楷体" panose="02010600040101010101" charset="-122"/>
                <a:ea typeface="华文楷体" panose="02010600040101010101" charset="-122"/>
              </a:rPr>
              <a:t>馥绿德雅</a:t>
            </a:r>
            <a:endParaRPr lang="zh-CN" altLang="en-US" sz="1600">
              <a:latin typeface="华文楷体" panose="02010600040101010101" charset="-122"/>
              <a:ea typeface="华文楷体" panose="02010600040101010101" charset="-122"/>
            </a:endParaRPr>
          </a:p>
        </p:txBody>
      </p:sp>
    </p:spTree>
    <p:custDataLst>
      <p:tags r:id="rId10"/>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retouch_2025051513305224"/>
          <p:cNvPicPr>
            <a:picLocks noGrp="1" noChangeAspect="1"/>
          </p:cNvPicPr>
          <p:nvPr>
            <p:ph idx="1"/>
          </p:nvPr>
        </p:nvPicPr>
        <p:blipFill>
          <a:blip r:embed="rId1"/>
          <a:stretch>
            <a:fillRect/>
          </a:stretch>
        </p:blipFill>
        <p:spPr>
          <a:xfrm>
            <a:off x="-7620" y="8255"/>
            <a:ext cx="12191365" cy="6858000"/>
          </a:xfrm>
          <a:prstGeom prst="rect">
            <a:avLst/>
          </a:prstGeom>
        </p:spPr>
      </p:pic>
      <p:pic>
        <p:nvPicPr>
          <p:cNvPr id="27" name="图片 26" descr="笔刷墨迹44"/>
          <p:cNvPicPr>
            <a:picLocks noChangeAspect="1"/>
          </p:cNvPicPr>
          <p:nvPr>
            <p:custDataLst>
              <p:tags r:id="rId2"/>
            </p:custDataLst>
          </p:nvPr>
        </p:nvPicPr>
        <p:blipFill>
          <a:blip r:embed="rId3">
            <a:extLst>
              <a:ext uri="{96DAC541-7B7A-43D3-8B79-37D633B846F1}">
                <asvg:svgBlip xmlns:asvg="http://schemas.microsoft.com/office/drawing/2016/SVG/main" r:embed="rId4"/>
              </a:ext>
            </a:extLst>
          </a:blip>
          <a:stretch>
            <a:fillRect/>
          </a:stretch>
        </p:blipFill>
        <p:spPr>
          <a:xfrm rot="5400000">
            <a:off x="-1382395" y="1988185"/>
            <a:ext cx="4300220" cy="1905000"/>
          </a:xfrm>
          <a:prstGeom prst="rect">
            <a:avLst/>
          </a:prstGeom>
        </p:spPr>
      </p:pic>
      <p:pic>
        <p:nvPicPr>
          <p:cNvPr id="9" name="图片 8" descr="retouch_2025051217213750"/>
          <p:cNvPicPr>
            <a:picLocks noChangeAspect="1"/>
          </p:cNvPicPr>
          <p:nvPr/>
        </p:nvPicPr>
        <p:blipFill>
          <a:blip r:embed="rId5"/>
          <a:stretch>
            <a:fillRect/>
          </a:stretch>
        </p:blipFill>
        <p:spPr>
          <a:xfrm>
            <a:off x="146685" y="71755"/>
            <a:ext cx="1299210" cy="622300"/>
          </a:xfrm>
          <a:prstGeom prst="rect">
            <a:avLst/>
          </a:prstGeom>
        </p:spPr>
      </p:pic>
      <p:pic>
        <p:nvPicPr>
          <p:cNvPr id="7" name="图片 6" descr="笔刷墨迹44"/>
          <p:cNvPicPr>
            <a:picLocks noChangeAspect="1"/>
          </p:cNvPicPr>
          <p:nvPr>
            <p:custDataLst>
              <p:tags r:id="rId6"/>
            </p:custDataLst>
          </p:nvPr>
        </p:nvPicPr>
        <p:blipFill>
          <a:blip r:embed="rId3">
            <a:extLst>
              <a:ext uri="{96DAC541-7B7A-43D3-8B79-37D633B846F1}">
                <asvg:svgBlip xmlns:asvg="http://schemas.microsoft.com/office/drawing/2016/SVG/main" r:embed="rId4"/>
              </a:ext>
            </a:extLst>
          </a:blip>
          <a:stretch>
            <a:fillRect/>
          </a:stretch>
        </p:blipFill>
        <p:spPr>
          <a:xfrm rot="5400000">
            <a:off x="-1052830" y="3628390"/>
            <a:ext cx="4865370" cy="1905000"/>
          </a:xfrm>
          <a:prstGeom prst="rect">
            <a:avLst/>
          </a:prstGeom>
        </p:spPr>
      </p:pic>
      <p:sp>
        <p:nvSpPr>
          <p:cNvPr id="3" name="文本框 2"/>
          <p:cNvSpPr txBox="1"/>
          <p:nvPr/>
        </p:nvSpPr>
        <p:spPr>
          <a:xfrm>
            <a:off x="425291" y="1029334"/>
            <a:ext cx="738664" cy="3923665"/>
          </a:xfrm>
          <a:prstGeom prst="rect">
            <a:avLst/>
          </a:prstGeom>
          <a:noFill/>
        </p:spPr>
        <p:txBody>
          <a:bodyPr vert="eaVert" wrap="square" rtlCol="0">
            <a:spAutoFit/>
          </a:bodyPr>
          <a:lstStyle/>
          <a:p>
            <a:r>
              <a:rPr lang="zh-CN" altLang="en-US" sz="3600" dirty="0">
                <a:latin typeface="华文楷体" panose="02010600040101010101" charset="-122"/>
                <a:ea typeface="华文楷体" panose="02010600040101010101" charset="-122"/>
              </a:rPr>
              <a:t>消费者分析</a:t>
            </a:r>
            <a:endParaRPr lang="zh-CN" altLang="en-US" sz="3600" dirty="0">
              <a:latin typeface="华文楷体" panose="02010600040101010101" charset="-122"/>
              <a:ea typeface="华文楷体" panose="02010600040101010101" charset="-122"/>
            </a:endParaRPr>
          </a:p>
        </p:txBody>
      </p:sp>
      <p:sp>
        <p:nvSpPr>
          <p:cNvPr id="5" name="文本框 4"/>
          <p:cNvSpPr txBox="1"/>
          <p:nvPr/>
        </p:nvSpPr>
        <p:spPr>
          <a:xfrm>
            <a:off x="981551" y="2335530"/>
            <a:ext cx="738664" cy="4300220"/>
          </a:xfrm>
          <a:prstGeom prst="rect">
            <a:avLst/>
          </a:prstGeom>
          <a:noFill/>
        </p:spPr>
        <p:txBody>
          <a:bodyPr vert="eaVert" wrap="square" rtlCol="0">
            <a:spAutoFit/>
          </a:bodyPr>
          <a:lstStyle/>
          <a:p>
            <a:r>
              <a:rPr lang="en-US" altLang="zh-CN" sz="3600" dirty="0">
                <a:latin typeface="华文楷体" panose="02010600040101010101" charset="-122"/>
                <a:ea typeface="华文楷体" panose="02010600040101010101" charset="-122"/>
                <a:cs typeface="华文楷体" panose="02010600040101010101" charset="-122"/>
              </a:rPr>
              <a:t>——</a:t>
            </a:r>
            <a:r>
              <a:rPr lang="zh-CN" altLang="en-US" sz="3600" dirty="0">
                <a:latin typeface="华文楷体" panose="02010600040101010101" charset="-122"/>
                <a:ea typeface="华文楷体" panose="02010600040101010101" charset="-122"/>
                <a:cs typeface="华文楷体" panose="02010600040101010101" charset="-122"/>
              </a:rPr>
              <a:t>消费者洞察</a:t>
            </a:r>
            <a:endParaRPr lang="zh-CN" altLang="en-US" sz="3600" dirty="0">
              <a:latin typeface="华文楷体" panose="02010600040101010101" charset="-122"/>
              <a:ea typeface="华文楷体" panose="02010600040101010101" charset="-122"/>
              <a:cs typeface="华文楷体" panose="02010600040101010101" charset="-122"/>
            </a:endParaRPr>
          </a:p>
        </p:txBody>
      </p:sp>
      <p:grpSp>
        <p:nvGrpSpPr>
          <p:cNvPr id="6" name="组合 5"/>
          <p:cNvGrpSpPr/>
          <p:nvPr/>
        </p:nvGrpSpPr>
        <p:grpSpPr>
          <a:xfrm>
            <a:off x="1944965" y="1531620"/>
            <a:ext cx="8783995" cy="4516755"/>
            <a:chOff x="3063" y="2412"/>
            <a:chExt cx="13833" cy="7113"/>
          </a:xfrm>
        </p:grpSpPr>
        <p:sp>
          <p:nvSpPr>
            <p:cNvPr id="11" name="文本框 10"/>
            <p:cNvSpPr txBox="1"/>
            <p:nvPr/>
          </p:nvSpPr>
          <p:spPr>
            <a:xfrm>
              <a:off x="3673" y="2712"/>
              <a:ext cx="3437" cy="1914"/>
            </a:xfrm>
            <a:prstGeom prst="rect">
              <a:avLst/>
            </a:prstGeom>
            <a:noFill/>
          </p:spPr>
          <p:txBody>
            <a:bodyPr vert="horz" wrap="square" rtlCol="0">
              <a:noAutofit/>
            </a:bodyPr>
            <a:lstStyle/>
            <a:p>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(1)</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目标群体：</a:t>
              </a: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endParaRPr>
            </a:p>
            <a:p>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深受脱发困扰的</a:t>
              </a: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z</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时代年轻人群</a:t>
              </a: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endParaRPr>
            </a:p>
            <a:p>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endParaRPr>
            </a:p>
          </p:txBody>
        </p:sp>
        <p:sp>
          <p:nvSpPr>
            <p:cNvPr id="12" name="文本框 11"/>
            <p:cNvSpPr txBox="1"/>
            <p:nvPr/>
          </p:nvSpPr>
          <p:spPr>
            <a:xfrm>
              <a:off x="5641" y="5966"/>
              <a:ext cx="7089" cy="3559"/>
            </a:xfrm>
            <a:prstGeom prst="rect">
              <a:avLst/>
            </a:prstGeom>
            <a:noFill/>
          </p:spPr>
          <p:txBody>
            <a:bodyPr vert="horz" wrap="square" rtlCol="0" anchor="t">
              <a:noAutofit/>
            </a:bodyPr>
            <a:lstStyle/>
            <a:p>
              <a:pPr marL="0" marR="0" indent="355600" algn="l">
                <a:buNone/>
              </a:pP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(2)</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群体特征：</a:t>
              </a: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endParaRPr>
            </a:p>
            <a:p>
              <a:pPr marL="0" marR="0" indent="355600" algn="l">
                <a:buNone/>
              </a:pP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a.</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注重外貌，精致年轻</a:t>
              </a: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endParaRPr>
            </a:p>
            <a:p>
              <a:pPr marL="0" marR="0" indent="355600" algn="l">
                <a:buNone/>
              </a:pP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b.</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追求健康、高品质产品</a:t>
              </a: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endParaRPr>
            </a:p>
            <a:p>
              <a:pPr marL="0" marR="0" indent="355600" algn="l">
                <a:buNone/>
              </a:pP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c.</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有个性，愿意购买独特的事物</a:t>
              </a: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sp>
          <p:nvSpPr>
            <p:cNvPr id="14" name="文本框 13"/>
            <p:cNvSpPr txBox="1"/>
            <p:nvPr/>
          </p:nvSpPr>
          <p:spPr>
            <a:xfrm>
              <a:off x="13986" y="5067"/>
              <a:ext cx="2910" cy="2950"/>
            </a:xfrm>
            <a:prstGeom prst="rect">
              <a:avLst/>
            </a:prstGeom>
            <a:noFill/>
          </p:spPr>
          <p:txBody>
            <a:bodyPr vert="horz" wrap="square" rtlCol="0" anchor="t">
              <a:noAutofit/>
            </a:bodyPr>
            <a:lstStyle/>
            <a:p>
              <a:pPr marL="0" marR="0" indent="355600" algn="l">
                <a:buNone/>
              </a:pP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(4)</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消费习惯：</a:t>
              </a: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        </a:t>
              </a:r>
              <a:endPar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endParaRPr>
            </a:p>
            <a:p>
              <a:pPr marL="0" marR="0" indent="355600" algn="l">
                <a:buNone/>
              </a:pP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a.</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线上购买习惯偏好</a:t>
              </a: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endParaRPr>
            </a:p>
            <a:p>
              <a:pPr marL="0" marR="0" indent="355600" algn="l">
                <a:buNone/>
              </a:pP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b.</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复购率较高</a:t>
              </a: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sp>
          <p:nvSpPr>
            <p:cNvPr id="15" name="文本框 14"/>
            <p:cNvSpPr txBox="1"/>
            <p:nvPr/>
          </p:nvSpPr>
          <p:spPr>
            <a:xfrm>
              <a:off x="9513" y="2412"/>
              <a:ext cx="3412" cy="2022"/>
            </a:xfrm>
            <a:prstGeom prst="rect">
              <a:avLst/>
            </a:prstGeom>
            <a:noFill/>
          </p:spPr>
          <p:txBody>
            <a:bodyPr vert="horz" wrap="square" rtlCol="0" anchor="t">
              <a:noAutofit/>
            </a:bodyPr>
            <a:lstStyle/>
            <a:p>
              <a:pPr marL="0" marR="0" indent="355600" algn="l"/>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(3)</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媒介触点：</a:t>
              </a: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endParaRPr>
            </a:p>
            <a:p>
              <a:pPr marL="0" marR="0" indent="355600" algn="l"/>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小红书、抖音、微博、</a:t>
              </a:r>
              <a:r>
                <a:rPr lang="en-US" altLang="zh-CN" sz="2000" dirty="0" err="1">
                  <a:solidFill>
                    <a:srgbClr val="232D23"/>
                  </a:solidFill>
                  <a:latin typeface="华文楷体" panose="02010600040101010101" charset="-122"/>
                  <a:ea typeface="华文楷体" panose="02010600040101010101" charset="-122"/>
                  <a:cs typeface="华文楷体" panose="02010600040101010101" charset="-122"/>
                  <a:sym typeface="+mn-ea"/>
                </a:rPr>
                <a:t>bilibili</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、淘宝</a:t>
              </a: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a:t>
              </a:r>
              <a:endPar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pic>
          <p:nvPicPr>
            <p:cNvPr id="16" name="Picture 6" descr="E:\水墨图表素材\01.png"/>
            <p:cNvPicPr>
              <a:picLocks noChangeAspect="1" noChangeArrowheads="1"/>
            </p:cNvPicPr>
            <p:nvPr/>
          </p:nvPicPr>
          <p:blipFill>
            <a:blip r:embed="rId7">
              <a:alphaModFix amt="60000"/>
              <a:duotone>
                <a:schemeClr val="accent6">
                  <a:shade val="45000"/>
                  <a:satMod val="135000"/>
                </a:schemeClr>
                <a:prstClr val="white"/>
              </a:duotone>
              <a:grayscl/>
              <a:lum contrast="-12000"/>
              <a:extLst>
                <a:ext uri="{28A0092B-C50C-407E-A947-70E740481C1C}">
                  <a14:useLocalDpi xmlns:a14="http://schemas.microsoft.com/office/drawing/2010/main" val="0"/>
                </a:ext>
              </a:extLst>
            </a:blip>
            <a:srcRect/>
            <a:stretch>
              <a:fillRect/>
            </a:stretch>
          </p:blipFill>
          <p:spPr bwMode="auto">
            <a:xfrm>
              <a:off x="3063" y="3965"/>
              <a:ext cx="12547" cy="2354"/>
            </a:xfrm>
            <a:prstGeom prst="rect">
              <a:avLst/>
            </a:prstGeom>
            <a:extLst>
              <a:ext uri="{909E8E84-426E-40DD-AFC4-6F175D3DCCD1}">
                <a14:hiddenFill xmlns:a14="http://schemas.microsoft.com/office/drawing/2010/main">
                  <a:solidFill>
                    <a:srgbClr val="FFFFFF"/>
                  </a:solidFill>
                </a14:hiddenFill>
              </a:ext>
            </a:extLst>
          </p:spPr>
        </p:pic>
      </p:grpSp>
    </p:spTree>
    <p:custDataLst>
      <p:tags r:id="rId8"/>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pic>
        <p:nvPicPr>
          <p:cNvPr id="9" name="图片 8" descr="retouch_2025051217213750"/>
          <p:cNvPicPr>
            <a:picLocks noChangeAspect="1"/>
          </p:cNvPicPr>
          <p:nvPr/>
        </p:nvPicPr>
        <p:blipFill>
          <a:blip r:embed="rId2"/>
          <a:stretch>
            <a:fillRect/>
          </a:stretch>
        </p:blipFill>
        <p:spPr>
          <a:xfrm>
            <a:off x="146685" y="71755"/>
            <a:ext cx="1299210" cy="622300"/>
          </a:xfrm>
          <a:prstGeom prst="rect">
            <a:avLst/>
          </a:prstGeom>
        </p:spPr>
      </p:pic>
      <p:pic>
        <p:nvPicPr>
          <p:cNvPr id="7" name="图片 6" descr="笔刷墨迹44"/>
          <p:cNvPicPr>
            <a:picLocks noChangeAspect="1"/>
          </p:cNvPicPr>
          <p:nvPr>
            <p:custDataLst>
              <p:tags r:id="rId3"/>
            </p:custDataLst>
          </p:nvPr>
        </p:nvPicPr>
        <p:blipFill>
          <a:blip r:embed="rId4">
            <a:extLst>
              <a:ext uri="{96DAC541-7B7A-43D3-8B79-37D633B846F1}">
                <asvg:svgBlip xmlns:asvg="http://schemas.microsoft.com/office/drawing/2016/SVG/main" r:embed="rId5"/>
              </a:ext>
            </a:extLst>
          </a:blip>
          <a:stretch>
            <a:fillRect/>
          </a:stretch>
        </p:blipFill>
        <p:spPr>
          <a:xfrm>
            <a:off x="4203065" y="-227330"/>
            <a:ext cx="4865370" cy="1905000"/>
          </a:xfrm>
          <a:prstGeom prst="rect">
            <a:avLst/>
          </a:prstGeom>
        </p:spPr>
      </p:pic>
      <p:sp>
        <p:nvSpPr>
          <p:cNvPr id="3" name="文本框 2"/>
          <p:cNvSpPr txBox="1"/>
          <p:nvPr/>
        </p:nvSpPr>
        <p:spPr>
          <a:xfrm>
            <a:off x="4872990" y="407035"/>
            <a:ext cx="2944495" cy="645160"/>
          </a:xfrm>
          <a:prstGeom prst="rect">
            <a:avLst/>
          </a:prstGeom>
          <a:noFill/>
        </p:spPr>
        <p:txBody>
          <a:bodyPr vert="horz" wrap="square" rtlCol="0">
            <a:spAutoFit/>
          </a:bodyPr>
          <a:lstStyle/>
          <a:p>
            <a:r>
              <a:rPr lang="zh-CN" altLang="en-US" sz="3600">
                <a:latin typeface="华文楷体" panose="02010600040101010101" charset="-122"/>
                <a:ea typeface="华文楷体" panose="02010600040101010101" charset="-122"/>
              </a:rPr>
              <a:t>消费者画像</a:t>
            </a:r>
            <a:endParaRPr lang="zh-CN" altLang="en-US" sz="3600">
              <a:latin typeface="华文楷体" panose="02010600040101010101" charset="-122"/>
              <a:ea typeface="华文楷体" panose="02010600040101010101" charset="-122"/>
            </a:endParaRPr>
          </a:p>
        </p:txBody>
      </p:sp>
      <p:grpSp>
        <p:nvGrpSpPr>
          <p:cNvPr id="6" name="组合 5"/>
          <p:cNvGrpSpPr/>
          <p:nvPr>
            <p:custDataLst>
              <p:tags r:id="rId6"/>
            </p:custDataLst>
          </p:nvPr>
        </p:nvGrpSpPr>
        <p:grpSpPr>
          <a:xfrm>
            <a:off x="958850" y="1633220"/>
            <a:ext cx="3004820" cy="4707255"/>
            <a:chOff x="1510" y="2572"/>
            <a:chExt cx="4732" cy="7413"/>
          </a:xfrm>
        </p:grpSpPr>
        <p:sp>
          <p:nvSpPr>
            <p:cNvPr id="8" name="圆角矩形 7"/>
            <p:cNvSpPr/>
            <p:nvPr>
              <p:custDataLst>
                <p:tags r:id="rId7"/>
              </p:custDataLst>
            </p:nvPr>
          </p:nvSpPr>
          <p:spPr>
            <a:xfrm>
              <a:off x="1510" y="3569"/>
              <a:ext cx="4732" cy="6275"/>
            </a:xfrm>
            <a:prstGeom prst="roundRect">
              <a:avLst/>
            </a:prstGeom>
            <a:solidFill>
              <a:srgbClr val="88A68C"/>
            </a:solidFill>
            <a:ln>
              <a:noFill/>
            </a:ln>
            <a:effectLst>
              <a:outerShdw blurRad="50800" dist="38100" dir="5400000" algn="t"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缺角矩形 11"/>
            <p:cNvSpPr/>
            <p:nvPr>
              <p:custDataLst>
                <p:tags r:id="rId8"/>
              </p:custDataLst>
            </p:nvPr>
          </p:nvSpPr>
          <p:spPr>
            <a:xfrm>
              <a:off x="2969" y="2572"/>
              <a:ext cx="1830" cy="1816"/>
            </a:xfrm>
            <a:prstGeom prst="plaque">
              <a:avLst/>
            </a:prstGeom>
            <a:blipFill rotWithShape="1">
              <a:blip r:embed="rId1"/>
              <a:stretch>
                <a:fillRect/>
              </a:stretch>
            </a:blipFill>
            <a:ln>
              <a:solidFill>
                <a:schemeClr val="bg1"/>
              </a:solidFill>
            </a:ln>
            <a:effectLst>
              <a:outerShdw blurRad="50800" dist="38100" dir="5400000" algn="t"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29" name="图片 28"/>
            <p:cNvPicPr>
              <a:picLocks noChangeAspect="1"/>
            </p:cNvPicPr>
            <p:nvPr>
              <p:custDataLst>
                <p:tags r:id="rId9"/>
              </p:custDataLst>
            </p:nvPr>
          </p:nvPicPr>
          <p:blipFill>
            <a:blip r:embed="rId10" cstate="print">
              <a:extLst>
                <a:ext uri="{28A0092B-C50C-407E-A947-70E740481C1C}">
                  <a14:useLocalDpi xmlns:a14="http://schemas.microsoft.com/office/drawing/2010/main" val="0"/>
                </a:ext>
              </a:extLst>
            </a:blip>
            <a:stretch>
              <a:fillRect/>
            </a:stretch>
          </p:blipFill>
          <p:spPr>
            <a:xfrm>
              <a:off x="3135" y="2678"/>
              <a:ext cx="1374" cy="1710"/>
            </a:xfrm>
            <a:prstGeom prst="rect">
              <a:avLst/>
            </a:prstGeom>
          </p:spPr>
        </p:pic>
        <p:sp>
          <p:nvSpPr>
            <p:cNvPr id="17" name="文本框 16"/>
            <p:cNvSpPr txBox="1"/>
            <p:nvPr>
              <p:custDataLst>
                <p:tags r:id="rId11"/>
              </p:custDataLst>
            </p:nvPr>
          </p:nvSpPr>
          <p:spPr>
            <a:xfrm>
              <a:off x="1559" y="4697"/>
              <a:ext cx="4683" cy="5288"/>
            </a:xfrm>
            <a:prstGeom prst="rect">
              <a:avLst/>
            </a:prstGeom>
            <a:noFill/>
          </p:spPr>
          <p:txBody>
            <a:bodyPr wrap="square" rtlCol="0" anchor="t">
              <a:noAutofit/>
            </a:bodyPr>
            <a:lstStyle/>
            <a:p>
              <a:pPr indent="533400" defTabSz="1218565">
                <a:lnSpc>
                  <a:spcPct val="114000"/>
                </a:lnSpc>
              </a:pPr>
              <a:r>
                <a:rPr lang="zh-CN" altLang="en-US" b="1" dirty="0">
                  <a:solidFill>
                    <a:srgbClr val="232D23"/>
                  </a:solidFill>
                  <a:latin typeface="华文楷体" panose="02010600040101010101" charset="-122"/>
                  <a:ea typeface="华文楷体" panose="02010600040101010101" charset="-122"/>
                  <a:cs typeface="华文楷体" panose="02010600040101010101" charset="-122"/>
                  <a:sym typeface="+mn-ea"/>
                </a:rPr>
                <a:t>职场白领媛媛</a:t>
              </a:r>
              <a:endParaRPr lang="en-US" altLang="zh-CN" b="1" dirty="0">
                <a:solidFill>
                  <a:srgbClr val="232D23"/>
                </a:solidFill>
                <a:latin typeface="华文楷体" panose="02010600040101010101" charset="-122"/>
                <a:ea typeface="华文楷体" panose="02010600040101010101" charset="-122"/>
                <a:cs typeface="华文楷体" panose="02010600040101010101" charset="-122"/>
              </a:endParaRPr>
            </a:p>
            <a:p>
              <a:pPr indent="533400" defTabSz="1218565">
                <a:lnSpc>
                  <a:spcPct val="114000"/>
                </a:lnSpc>
              </a:pP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日常：经常东奔西走，四处出差，让她如同不知疲倦的陀螺般旋转。然而，这种忙碌的生活方式也打乱了她的身体节奏，头皮也跟着不稳定，代谢失衡，头发易油易掉</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endParaRPr>
            </a:p>
            <a:p>
              <a:pPr marR="0" indent="533400" defTabSz="1218565">
                <a:lnSpc>
                  <a:spcPct val="114000"/>
                </a:lnSpc>
              </a:pP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购买力：有收入基础</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grpSp>
      <p:grpSp>
        <p:nvGrpSpPr>
          <p:cNvPr id="13" name="组合 12"/>
          <p:cNvGrpSpPr/>
          <p:nvPr>
            <p:custDataLst>
              <p:tags r:id="rId12"/>
            </p:custDataLst>
          </p:nvPr>
        </p:nvGrpSpPr>
        <p:grpSpPr>
          <a:xfrm>
            <a:off x="4589145" y="1633220"/>
            <a:ext cx="3001010" cy="4926965"/>
            <a:chOff x="7227" y="2572"/>
            <a:chExt cx="4726" cy="7759"/>
          </a:xfrm>
        </p:grpSpPr>
        <p:sp>
          <p:nvSpPr>
            <p:cNvPr id="10" name="圆角矩形 9"/>
            <p:cNvSpPr/>
            <p:nvPr>
              <p:custDataLst>
                <p:tags r:id="rId13"/>
              </p:custDataLst>
            </p:nvPr>
          </p:nvSpPr>
          <p:spPr>
            <a:xfrm>
              <a:off x="7227" y="3569"/>
              <a:ext cx="4726" cy="6251"/>
            </a:xfrm>
            <a:prstGeom prst="roundRect">
              <a:avLst/>
            </a:prstGeom>
            <a:solidFill>
              <a:srgbClr val="69896E"/>
            </a:solidFill>
            <a:ln>
              <a:noFill/>
            </a:ln>
            <a:effectLst>
              <a:outerShdw blurRad="50800" dist="38100" dir="5400000" algn="t"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effectLst>
                  <a:outerShdw blurRad="50800" dist="38100" dir="5400000" algn="t" rotWithShape="0">
                    <a:prstClr val="black">
                      <a:alpha val="40000"/>
                    </a:prstClr>
                  </a:outerShdw>
                </a:effectLst>
              </a:endParaRPr>
            </a:p>
          </p:txBody>
        </p:sp>
        <p:sp>
          <p:nvSpPr>
            <p:cNvPr id="15" name="缺角矩形 14"/>
            <p:cNvSpPr/>
            <p:nvPr>
              <p:custDataLst>
                <p:tags r:id="rId14"/>
              </p:custDataLst>
            </p:nvPr>
          </p:nvSpPr>
          <p:spPr>
            <a:xfrm>
              <a:off x="8679" y="2572"/>
              <a:ext cx="1830" cy="1816"/>
            </a:xfrm>
            <a:prstGeom prst="plaque">
              <a:avLst/>
            </a:prstGeom>
            <a:blipFill rotWithShape="1">
              <a:blip r:embed="rId1"/>
              <a:stretch>
                <a:fillRect/>
              </a:stretch>
            </a:blipFill>
            <a:ln>
              <a:noFill/>
            </a:ln>
            <a:effectLst>
              <a:outerShdw blurRad="50800" dist="38100" dir="5400000" algn="t"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n>
                  <a:solidFill>
                    <a:schemeClr val="bg1"/>
                  </a:solidFill>
                </a:ln>
                <a:effectLst>
                  <a:outerShdw blurRad="50800" dist="38100" dir="5400000" algn="t" rotWithShape="0">
                    <a:prstClr val="black">
                      <a:alpha val="40000"/>
                    </a:prstClr>
                  </a:outerShdw>
                </a:effectLst>
              </a:endParaRPr>
            </a:p>
          </p:txBody>
        </p:sp>
        <p:pic>
          <p:nvPicPr>
            <p:cNvPr id="31" name="图片 30"/>
            <p:cNvPicPr>
              <a:picLocks noChangeAspect="1"/>
            </p:cNvPicPr>
            <p:nvPr>
              <p:custDataLst>
                <p:tags r:id="rId15"/>
              </p:custDataLst>
            </p:nvPr>
          </p:nvPicPr>
          <p:blipFill>
            <a:blip r:embed="rId16" cstate="print">
              <a:extLst>
                <a:ext uri="{28A0092B-C50C-407E-A947-70E740481C1C}">
                  <a14:useLocalDpi xmlns:a14="http://schemas.microsoft.com/office/drawing/2010/main" val="0"/>
                </a:ext>
              </a:extLst>
            </a:blip>
            <a:stretch>
              <a:fillRect/>
            </a:stretch>
          </p:blipFill>
          <p:spPr>
            <a:xfrm>
              <a:off x="8930" y="2678"/>
              <a:ext cx="1358" cy="1710"/>
            </a:xfrm>
            <a:prstGeom prst="rect">
              <a:avLst/>
            </a:prstGeom>
          </p:spPr>
        </p:pic>
        <p:sp>
          <p:nvSpPr>
            <p:cNvPr id="18" name="文本框 17"/>
            <p:cNvSpPr txBox="1"/>
            <p:nvPr>
              <p:custDataLst>
                <p:tags r:id="rId17"/>
              </p:custDataLst>
            </p:nvPr>
          </p:nvSpPr>
          <p:spPr>
            <a:xfrm>
              <a:off x="7236" y="4697"/>
              <a:ext cx="4714" cy="5635"/>
            </a:xfrm>
            <a:prstGeom prst="rect">
              <a:avLst/>
            </a:prstGeom>
            <a:noFill/>
          </p:spPr>
          <p:txBody>
            <a:bodyPr wrap="square" rtlCol="0" anchor="t">
              <a:noAutofit/>
            </a:bodyPr>
            <a:lstStyle/>
            <a:p>
              <a:pPr marR="0" indent="533400" defTabSz="1218565">
                <a:lnSpc>
                  <a:spcPct val="114000"/>
                </a:lnSpc>
                <a:buNone/>
              </a:pPr>
              <a:r>
                <a:rPr lang="zh-CN" altLang="en-US" b="1" dirty="0">
                  <a:solidFill>
                    <a:srgbClr val="232D23"/>
                  </a:solidFill>
                  <a:latin typeface="华文楷体" panose="02010600040101010101" charset="-122"/>
                  <a:ea typeface="华文楷体" panose="02010600040101010101" charset="-122"/>
                  <a:cs typeface="华文楷体" panose="02010600040101010101" charset="-122"/>
                  <a:sym typeface="+mn-ea"/>
                </a:rPr>
                <a:t>在校大学生小杨</a:t>
              </a:r>
              <a:endParaRPr lang="en-US" altLang="zh-CN" b="1" dirty="0">
                <a:solidFill>
                  <a:srgbClr val="232D23"/>
                </a:solidFill>
                <a:latin typeface="华文楷体" panose="02010600040101010101" charset="-122"/>
                <a:ea typeface="华文楷体" panose="02010600040101010101" charset="-122"/>
                <a:cs typeface="华文楷体" panose="02010600040101010101" charset="-122"/>
              </a:endParaRPr>
            </a:p>
            <a:p>
              <a:pPr marR="0" indent="533400" defTabSz="1218565">
                <a:lnSpc>
                  <a:spcPct val="114000"/>
                </a:lnSpc>
                <a:buNone/>
              </a:pP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日常：饮食不规律、学习负担重、熬夜打游戏</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让他的身体发出“警报”。内分泌的失调，导致头发一掉一把，日渐稀疏。</a:t>
              </a:r>
              <a:endParaRPr lang="en-US" altLang="zh-CN" dirty="0">
                <a:solidFill>
                  <a:srgbClr val="232D23"/>
                </a:solidFill>
                <a:latin typeface="华文楷体" panose="02010600040101010101" charset="-122"/>
                <a:ea typeface="华文楷体" panose="02010600040101010101" charset="-122"/>
                <a:cs typeface="华文楷体" panose="02010600040101010101" charset="-122"/>
              </a:endParaRPr>
            </a:p>
            <a:p>
              <a:pPr marR="0" indent="533400" defTabSz="1218565">
                <a:lnSpc>
                  <a:spcPct val="114000"/>
                </a:lnSpc>
                <a:buNone/>
              </a:pP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购买力：追求性价比，但愿意为有效的防脱洗护产品买单。</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grpSp>
      <p:grpSp>
        <p:nvGrpSpPr>
          <p:cNvPr id="14" name="组合 13"/>
          <p:cNvGrpSpPr/>
          <p:nvPr>
            <p:custDataLst>
              <p:tags r:id="rId18"/>
            </p:custDataLst>
          </p:nvPr>
        </p:nvGrpSpPr>
        <p:grpSpPr>
          <a:xfrm>
            <a:off x="8221345" y="1625600"/>
            <a:ext cx="3113405" cy="4772660"/>
            <a:chOff x="12947" y="2560"/>
            <a:chExt cx="4903" cy="7516"/>
          </a:xfrm>
        </p:grpSpPr>
        <p:sp>
          <p:nvSpPr>
            <p:cNvPr id="11" name="圆角矩形 10"/>
            <p:cNvSpPr/>
            <p:nvPr>
              <p:custDataLst>
                <p:tags r:id="rId19"/>
              </p:custDataLst>
            </p:nvPr>
          </p:nvSpPr>
          <p:spPr>
            <a:xfrm>
              <a:off x="12947" y="3571"/>
              <a:ext cx="4716" cy="6505"/>
            </a:xfrm>
            <a:prstGeom prst="roundRect">
              <a:avLst/>
            </a:prstGeom>
            <a:solidFill>
              <a:srgbClr val="88A68C"/>
            </a:solidFill>
            <a:ln>
              <a:noFill/>
            </a:ln>
            <a:effectLst>
              <a:outerShdw blurRad="50800" dist="38100" dir="5400000" algn="t"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6" name="缺角矩形 15"/>
            <p:cNvSpPr/>
            <p:nvPr>
              <p:custDataLst>
                <p:tags r:id="rId20"/>
              </p:custDataLst>
            </p:nvPr>
          </p:nvSpPr>
          <p:spPr>
            <a:xfrm>
              <a:off x="14381" y="2572"/>
              <a:ext cx="1830" cy="1816"/>
            </a:xfrm>
            <a:prstGeom prst="plaque">
              <a:avLst/>
            </a:prstGeom>
            <a:blipFill rotWithShape="1">
              <a:blip r:embed="rId1"/>
              <a:stretch>
                <a:fillRect/>
              </a:stretch>
            </a:blipFill>
            <a:ln>
              <a:noFill/>
            </a:ln>
            <a:effectLst>
              <a:outerShdw blurRad="50800" dist="38100" dir="5400000" algn="t"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n>
                  <a:solidFill>
                    <a:schemeClr val="bg1"/>
                  </a:solidFill>
                </a:ln>
              </a:endParaRPr>
            </a:p>
          </p:txBody>
        </p:sp>
        <p:pic>
          <p:nvPicPr>
            <p:cNvPr id="33" name="图片 32"/>
            <p:cNvPicPr>
              <a:picLocks noChangeAspect="1"/>
            </p:cNvPicPr>
            <p:nvPr>
              <p:custDataLst>
                <p:tags r:id="rId21"/>
              </p:custDataLst>
            </p:nvPr>
          </p:nvPicPr>
          <p:blipFill>
            <a:blip r:embed="rId22" cstate="print">
              <a:extLst>
                <a:ext uri="{28A0092B-C50C-407E-A947-70E740481C1C}">
                  <a14:useLocalDpi xmlns:a14="http://schemas.microsoft.com/office/drawing/2010/main" val="0"/>
                </a:ext>
              </a:extLst>
            </a:blip>
            <a:stretch>
              <a:fillRect/>
            </a:stretch>
          </p:blipFill>
          <p:spPr>
            <a:xfrm>
              <a:off x="14709" y="2560"/>
              <a:ext cx="1580" cy="1898"/>
            </a:xfrm>
            <a:prstGeom prst="rect">
              <a:avLst/>
            </a:prstGeom>
          </p:spPr>
        </p:pic>
        <p:sp>
          <p:nvSpPr>
            <p:cNvPr id="19" name="文本框 18"/>
            <p:cNvSpPr txBox="1"/>
            <p:nvPr>
              <p:custDataLst>
                <p:tags r:id="rId23"/>
              </p:custDataLst>
            </p:nvPr>
          </p:nvSpPr>
          <p:spPr>
            <a:xfrm>
              <a:off x="12976" y="4388"/>
              <a:ext cx="4874" cy="5688"/>
            </a:xfrm>
            <a:prstGeom prst="rect">
              <a:avLst/>
            </a:prstGeom>
            <a:noFill/>
          </p:spPr>
          <p:txBody>
            <a:bodyPr wrap="square" rtlCol="0" anchor="t">
              <a:noAutofit/>
            </a:bodyPr>
            <a:lstStyle/>
            <a:p>
              <a:pPr defTabSz="1218565" eaLnBrk="1" hangingPunct="1">
                <a:lnSpc>
                  <a:spcPct val="114000"/>
                </a:lnSpc>
              </a:pPr>
              <a:r>
                <a:rPr lang="en-US" altLang="zh-CN" b="1" dirty="0">
                  <a:solidFill>
                    <a:srgbClr val="232D23"/>
                  </a:solidFill>
                  <a:latin typeface="方正楷体简体" panose="02000000000000000000" charset="-122"/>
                  <a:ea typeface="方正楷体简体" panose="02000000000000000000" charset="-122"/>
                  <a:cs typeface="+mn-ea"/>
                  <a:sym typeface="+mn-ea"/>
                </a:rPr>
                <a:t>     </a:t>
              </a:r>
              <a:r>
                <a:rPr lang="zh-CN" altLang="en-US" b="1" dirty="0">
                  <a:solidFill>
                    <a:srgbClr val="232D23"/>
                  </a:solidFill>
                  <a:latin typeface="华文楷体" panose="02010600040101010101" charset="-122"/>
                  <a:ea typeface="华文楷体" panose="02010600040101010101" charset="-122"/>
                  <a:cs typeface="+mn-ea"/>
                  <a:sym typeface="+mn-ea"/>
                </a:rPr>
                <a:t>年轻宝妈小晴</a:t>
              </a:r>
              <a:endParaRPr lang="zh-CN" altLang="en-US" b="1" dirty="0">
                <a:solidFill>
                  <a:srgbClr val="232D23"/>
                </a:solidFill>
                <a:latin typeface="华文楷体" panose="02010600040101010101" charset="-122"/>
                <a:ea typeface="华文楷体" panose="02010600040101010101" charset="-122"/>
                <a:cs typeface="+mn-ea"/>
              </a:endParaRPr>
            </a:p>
            <a:p>
              <a:pPr lvl="0" indent="533400" algn="l" defTabSz="1218565" eaLnBrk="1" hangingPunct="1">
                <a:lnSpc>
                  <a:spcPct val="114000"/>
                </a:lnSpc>
                <a:buClrTx/>
                <a:buSzTx/>
                <a:buNone/>
              </a:pP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日常：孩子还小，成为生活重心，要操心的事桩桩件件。有时忽略了自己，不像以往精致，家里打扫卫生时的满地头发让她发觉发量告急，想重拾当年的自信与美丽，拥有一头浓密的秀发，回到元气满满的状态。</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endParaRPr>
            </a:p>
            <a:p>
              <a:pPr lvl="0" indent="533400" algn="l" defTabSz="1218565" eaLnBrk="1" hangingPunct="1">
                <a:lnSpc>
                  <a:spcPct val="114000"/>
                </a:lnSpc>
                <a:buClrTx/>
                <a:buSzTx/>
                <a:buNone/>
              </a:pP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购买力：追求品质，有一定购买力</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grpSp>
    </p:spTree>
    <p:custDataLst>
      <p:tags r:id="rId2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pic>
        <p:nvPicPr>
          <p:cNvPr id="9" name="图片 8" descr="retouch_2025051217213750"/>
          <p:cNvPicPr>
            <a:picLocks noChangeAspect="1"/>
          </p:cNvPicPr>
          <p:nvPr/>
        </p:nvPicPr>
        <p:blipFill>
          <a:blip r:embed="rId2"/>
          <a:stretch>
            <a:fillRect/>
          </a:stretch>
        </p:blipFill>
        <p:spPr>
          <a:xfrm>
            <a:off x="146685" y="71755"/>
            <a:ext cx="1299210" cy="622300"/>
          </a:xfrm>
          <a:prstGeom prst="rect">
            <a:avLst/>
          </a:prstGeom>
        </p:spPr>
      </p:pic>
      <p:grpSp>
        <p:nvGrpSpPr>
          <p:cNvPr id="18" name="组合 17"/>
          <p:cNvGrpSpPr/>
          <p:nvPr/>
        </p:nvGrpSpPr>
        <p:grpSpPr>
          <a:xfrm>
            <a:off x="4922520" y="0"/>
            <a:ext cx="1799590" cy="1799590"/>
            <a:chOff x="8165" y="685"/>
            <a:chExt cx="2834" cy="2834"/>
          </a:xfrm>
        </p:grpSpPr>
        <p:pic>
          <p:nvPicPr>
            <p:cNvPr id="7" name="图片 6" descr="笔刷墨迹68"/>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65" y="685"/>
              <a:ext cx="2835" cy="2835"/>
            </a:xfrm>
            <a:prstGeom prst="rect">
              <a:avLst/>
            </a:prstGeom>
          </p:spPr>
        </p:pic>
        <p:sp>
          <p:nvSpPr>
            <p:cNvPr id="10" name="文本框 9"/>
            <p:cNvSpPr txBox="1"/>
            <p:nvPr/>
          </p:nvSpPr>
          <p:spPr>
            <a:xfrm>
              <a:off x="9051" y="1302"/>
              <a:ext cx="1063" cy="1743"/>
            </a:xfrm>
            <a:prstGeom prst="rect">
              <a:avLst/>
            </a:prstGeom>
            <a:noFill/>
          </p:spPr>
          <p:txBody>
            <a:bodyPr wrap="square" rtlCol="0">
              <a:spAutoFit/>
            </a:bodyPr>
            <a:lstStyle/>
            <a:p>
              <a:r>
                <a:rPr lang="en-US" altLang="zh-CN" sz="6600"/>
                <a:t>S</a:t>
              </a:r>
              <a:endParaRPr lang="en-US" altLang="zh-CN" sz="6600"/>
            </a:p>
          </p:txBody>
        </p:sp>
      </p:grpSp>
      <p:grpSp>
        <p:nvGrpSpPr>
          <p:cNvPr id="19" name="组合 18"/>
          <p:cNvGrpSpPr/>
          <p:nvPr/>
        </p:nvGrpSpPr>
        <p:grpSpPr>
          <a:xfrm>
            <a:off x="6210935" y="1401445"/>
            <a:ext cx="1799590" cy="1799590"/>
            <a:chOff x="9854" y="2531"/>
            <a:chExt cx="2834" cy="2834"/>
          </a:xfrm>
        </p:grpSpPr>
        <p:pic>
          <p:nvPicPr>
            <p:cNvPr id="5" name="图片 4" descr="笔刷墨迹68"/>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54" y="2531"/>
              <a:ext cx="2835" cy="2835"/>
            </a:xfrm>
            <a:prstGeom prst="rect">
              <a:avLst/>
            </a:prstGeom>
          </p:spPr>
        </p:pic>
        <p:sp>
          <p:nvSpPr>
            <p:cNvPr id="11" name="文本框 10"/>
            <p:cNvSpPr txBox="1"/>
            <p:nvPr/>
          </p:nvSpPr>
          <p:spPr>
            <a:xfrm>
              <a:off x="10587" y="3249"/>
              <a:ext cx="1511" cy="1743"/>
            </a:xfrm>
            <a:prstGeom prst="rect">
              <a:avLst/>
            </a:prstGeom>
            <a:noFill/>
          </p:spPr>
          <p:txBody>
            <a:bodyPr wrap="square" rtlCol="0">
              <a:spAutoFit/>
            </a:bodyPr>
            <a:lstStyle/>
            <a:p>
              <a:r>
                <a:rPr lang="en-US" altLang="zh-CN" sz="6600"/>
                <a:t>W</a:t>
              </a:r>
              <a:endParaRPr lang="en-US" altLang="zh-CN" sz="6600"/>
            </a:p>
          </p:txBody>
        </p:sp>
      </p:grpSp>
      <p:grpSp>
        <p:nvGrpSpPr>
          <p:cNvPr id="20" name="组合 19"/>
          <p:cNvGrpSpPr/>
          <p:nvPr/>
        </p:nvGrpSpPr>
        <p:grpSpPr>
          <a:xfrm>
            <a:off x="4869180" y="2842260"/>
            <a:ext cx="1799590" cy="1799590"/>
            <a:chOff x="8048" y="4372"/>
            <a:chExt cx="2834" cy="2834"/>
          </a:xfrm>
        </p:grpSpPr>
        <p:pic>
          <p:nvPicPr>
            <p:cNvPr id="6" name="图片 5" descr="笔刷墨迹68"/>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48" y="4372"/>
              <a:ext cx="2835" cy="2835"/>
            </a:xfrm>
            <a:prstGeom prst="rect">
              <a:avLst/>
            </a:prstGeom>
          </p:spPr>
        </p:pic>
        <p:sp>
          <p:nvSpPr>
            <p:cNvPr id="12" name="文本框 11"/>
            <p:cNvSpPr txBox="1"/>
            <p:nvPr/>
          </p:nvSpPr>
          <p:spPr>
            <a:xfrm>
              <a:off x="8876" y="5095"/>
              <a:ext cx="1413" cy="1743"/>
            </a:xfrm>
            <a:prstGeom prst="rect">
              <a:avLst/>
            </a:prstGeom>
            <a:noFill/>
          </p:spPr>
          <p:txBody>
            <a:bodyPr wrap="square" rtlCol="0">
              <a:spAutoFit/>
            </a:bodyPr>
            <a:lstStyle/>
            <a:p>
              <a:r>
                <a:rPr lang="en-US" altLang="zh-CN" sz="6600"/>
                <a:t>O</a:t>
              </a:r>
              <a:endParaRPr lang="en-US" altLang="zh-CN" sz="6600"/>
            </a:p>
          </p:txBody>
        </p:sp>
      </p:grpSp>
      <p:grpSp>
        <p:nvGrpSpPr>
          <p:cNvPr id="21" name="组合 20"/>
          <p:cNvGrpSpPr/>
          <p:nvPr/>
        </p:nvGrpSpPr>
        <p:grpSpPr>
          <a:xfrm>
            <a:off x="6191885" y="4208780"/>
            <a:ext cx="1799590" cy="1799590"/>
            <a:chOff x="9759" y="6155"/>
            <a:chExt cx="2834" cy="2834"/>
          </a:xfrm>
        </p:grpSpPr>
        <p:pic>
          <p:nvPicPr>
            <p:cNvPr id="8" name="图片 7" descr="笔刷墨迹68"/>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759" y="6155"/>
              <a:ext cx="2835" cy="2835"/>
            </a:xfrm>
            <a:prstGeom prst="rect">
              <a:avLst/>
            </a:prstGeom>
          </p:spPr>
        </p:pic>
        <p:sp>
          <p:nvSpPr>
            <p:cNvPr id="13" name="文本框 12"/>
            <p:cNvSpPr txBox="1"/>
            <p:nvPr/>
          </p:nvSpPr>
          <p:spPr>
            <a:xfrm>
              <a:off x="10721" y="6838"/>
              <a:ext cx="1377" cy="1743"/>
            </a:xfrm>
            <a:prstGeom prst="rect">
              <a:avLst/>
            </a:prstGeom>
            <a:noFill/>
          </p:spPr>
          <p:txBody>
            <a:bodyPr wrap="square" rtlCol="0">
              <a:spAutoFit/>
            </a:bodyPr>
            <a:lstStyle/>
            <a:p>
              <a:r>
                <a:rPr lang="en-US" altLang="zh-CN" sz="6600"/>
                <a:t>T</a:t>
              </a:r>
              <a:endParaRPr lang="en-US" altLang="zh-CN" sz="6600"/>
            </a:p>
          </p:txBody>
        </p:sp>
      </p:grpSp>
      <p:sp>
        <p:nvSpPr>
          <p:cNvPr id="14" name="文本框 13"/>
          <p:cNvSpPr txBox="1"/>
          <p:nvPr/>
        </p:nvSpPr>
        <p:spPr>
          <a:xfrm>
            <a:off x="234950" y="826770"/>
            <a:ext cx="5023485" cy="3136265"/>
          </a:xfrm>
          <a:prstGeom prst="rect">
            <a:avLst/>
          </a:prstGeom>
          <a:noFill/>
        </p:spPr>
        <p:txBody>
          <a:bodyPr wrap="square" rtlCol="0" anchor="t">
            <a:noAutofit/>
          </a:bodyPr>
          <a:lstStyle/>
          <a:p>
            <a:pPr marL="0" marR="0" indent="444500" algn="l">
              <a:buNone/>
            </a:pP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(1)</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背靠云南白药，专业背景强，科研实力雄厚 </a:t>
            </a:r>
            <a:endParaRPr lang="en-US" altLang="zh-CN" dirty="0">
              <a:solidFill>
                <a:srgbClr val="232D23"/>
              </a:solidFill>
              <a:latin typeface="华文楷体" panose="02010600040101010101" charset="-122"/>
              <a:ea typeface="华文楷体" panose="02010600040101010101" charset="-122"/>
              <a:cs typeface="华文楷体" panose="02010600040101010101" charset="-122"/>
            </a:endParaRPr>
          </a:p>
          <a:p>
            <a:pPr marL="0" marR="0" indent="444500" algn="l">
              <a:buNone/>
            </a:pP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(2)</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产品线丰富，覆盖控油、去屑、修护、防脱等多元需求</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endParaRPr>
          </a:p>
          <a:p>
            <a:pPr marL="0" marR="0" indent="444500" algn="l">
              <a:buNone/>
            </a:pP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(3)</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性价比较高，适中的价格可以快速打开大众市场，避开与高价国际品牌的直接竞争</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endParaRPr>
          </a:p>
          <a:p>
            <a:pPr marL="0" marR="0" indent="444500" algn="l">
              <a:buNone/>
            </a:pP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(4)</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使用天然草本原料，温和有效，顺应健康护发趋势</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endParaRPr>
          </a:p>
          <a:p>
            <a:pPr marL="0" marR="0" indent="444500" algn="l"/>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(5)</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功效权威认证，防脱产品均获得国家防脱特证</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sp>
        <p:nvSpPr>
          <p:cNvPr id="15" name="文本框 14"/>
          <p:cNvSpPr txBox="1"/>
          <p:nvPr/>
        </p:nvSpPr>
        <p:spPr>
          <a:xfrm>
            <a:off x="7992110" y="1141095"/>
            <a:ext cx="3757930" cy="2506980"/>
          </a:xfrm>
          <a:prstGeom prst="rect">
            <a:avLst/>
          </a:prstGeom>
          <a:noFill/>
        </p:spPr>
        <p:txBody>
          <a:bodyPr wrap="square" rtlCol="0" anchor="t">
            <a:noAutofit/>
          </a:bodyPr>
          <a:lstStyle/>
          <a:p>
            <a:pPr indent="444500" algn="l"/>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(1)</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品牌认知度有待提升，品牌调性偏理性，强调科技和药植优势，情感沟通相对较弱，对年轻消费群体吸引力不足</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endParaRPr>
          </a:p>
          <a:p>
            <a:pPr indent="444500" algn="l"/>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(2)</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互联网声量不足，社交媒体互动度低。需要加强市场推广和品牌宣传</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sp>
        <p:nvSpPr>
          <p:cNvPr id="16" name="文本框 15"/>
          <p:cNvSpPr txBox="1"/>
          <p:nvPr/>
        </p:nvSpPr>
        <p:spPr>
          <a:xfrm>
            <a:off x="235585" y="3909060"/>
            <a:ext cx="5022215" cy="2949575"/>
          </a:xfrm>
          <a:prstGeom prst="rect">
            <a:avLst/>
          </a:prstGeom>
          <a:noFill/>
        </p:spPr>
        <p:txBody>
          <a:bodyPr wrap="square" rtlCol="0" anchor="t">
            <a:noAutofit/>
          </a:bodyPr>
          <a:lstStyle/>
          <a:p>
            <a:pPr marL="0" marR="0" indent="444500" algn="l">
              <a:buNone/>
            </a:pP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(1)</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脱发年轻化趋势明显，</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z</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世代发量焦虑激增，防脱市场需求迅速扩大。</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endParaRPr>
          </a:p>
          <a:p>
            <a:pPr marL="0" marR="0" indent="444500" algn="l">
              <a:buNone/>
            </a:pP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(2)</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功效型洗护品崛起，消费者越来越重视产品成分和功能</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endParaRPr>
          </a:p>
          <a:p>
            <a:pPr marL="0" marR="0" indent="444500" algn="l">
              <a:buNone/>
            </a:pP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(3)</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内容种草驱动购买，小红书</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抖音种草成为新品爆发主要路径，视觉记忆点如“宝葫芦“有天然传播优势</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endParaRPr>
          </a:p>
          <a:p>
            <a:pPr marL="0" marR="0" indent="444500" algn="l"/>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(4)</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健康焦虑</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外貌焦虑并存，养发不仅是美观问题，更关乎健康自信</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sp>
        <p:nvSpPr>
          <p:cNvPr id="17" name="文本框 16"/>
          <p:cNvSpPr txBox="1"/>
          <p:nvPr/>
        </p:nvSpPr>
        <p:spPr>
          <a:xfrm>
            <a:off x="8230870" y="3762375"/>
            <a:ext cx="3806190" cy="2866390"/>
          </a:xfrm>
          <a:prstGeom prst="rect">
            <a:avLst/>
          </a:prstGeom>
          <a:noFill/>
        </p:spPr>
        <p:txBody>
          <a:bodyPr wrap="square" rtlCol="0" anchor="t">
            <a:noAutofit/>
          </a:bodyPr>
          <a:lstStyle/>
          <a:p>
            <a:pPr indent="444500" algn="l"/>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(1)</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防脱市场竞争激烈，霸王、资生堂等品牌也布局防脱领域，内卷严重。</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endParaRPr>
          </a:p>
          <a:p>
            <a:pPr indent="444500" algn="l"/>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(2)</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用户粘性不足，洗护品替换周期短，消费者尝新意愿强，品牌忠诚度难以建立。</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endParaRPr>
          </a:p>
          <a:p>
            <a:pPr indent="444500" algn="l"/>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(3)</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营销同质化风险，需要持续制造差异化亮点，“植物防脱”概念易被淹没。</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spTree>
    <p:custDataLst>
      <p:tags r:id="rId5"/>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89B7E"/>
        </a:solidFill>
        <a:effectLst/>
      </p:bgPr>
    </p:bg>
    <p:spTree>
      <p:nvGrpSpPr>
        <p:cNvPr id="1" name=""/>
        <p:cNvGrpSpPr/>
        <p:nvPr/>
      </p:nvGrpSpPr>
      <p:grpSpPr>
        <a:xfrm>
          <a:off x="0" y="0"/>
          <a:ext cx="0" cy="0"/>
          <a:chOff x="0" y="0"/>
          <a:chExt cx="0" cy="0"/>
        </a:xfrm>
      </p:grpSpPr>
      <p:pic>
        <p:nvPicPr>
          <p:cNvPr id="9" name="图片 8" descr="retouch_2025051217213750"/>
          <p:cNvPicPr>
            <a:picLocks noChangeAspect="1"/>
          </p:cNvPicPr>
          <p:nvPr/>
        </p:nvPicPr>
        <p:blipFill>
          <a:blip r:embed="rId1"/>
          <a:stretch>
            <a:fillRect/>
          </a:stretch>
        </p:blipFill>
        <p:spPr>
          <a:xfrm>
            <a:off x="146685" y="71755"/>
            <a:ext cx="1299210" cy="622300"/>
          </a:xfrm>
          <a:prstGeom prst="rect">
            <a:avLst/>
          </a:prstGeom>
        </p:spPr>
      </p:pic>
      <p:pic>
        <p:nvPicPr>
          <p:cNvPr id="46" name="图片 45"/>
          <p:cNvPicPr>
            <a:picLocks noChangeAspect="1"/>
          </p:cNvPicPr>
          <p:nvPr/>
        </p:nvPicPr>
        <p:blipFill>
          <a:blip r:embed="rId2"/>
          <a:stretch>
            <a:fillRect/>
          </a:stretch>
        </p:blipFill>
        <p:spPr>
          <a:xfrm>
            <a:off x="5167630" y="-20955"/>
            <a:ext cx="6857365" cy="2705100"/>
          </a:xfrm>
          <a:prstGeom prst="rect">
            <a:avLst/>
          </a:prstGeom>
        </p:spPr>
      </p:pic>
      <p:pic>
        <p:nvPicPr>
          <p:cNvPr id="45" name="图片 44"/>
          <p:cNvPicPr>
            <a:picLocks noChangeAspect="1"/>
          </p:cNvPicPr>
          <p:nvPr/>
        </p:nvPicPr>
        <p:blipFill>
          <a:blip r:embed="rId2"/>
          <a:stretch>
            <a:fillRect/>
          </a:stretch>
        </p:blipFill>
        <p:spPr>
          <a:xfrm>
            <a:off x="-189230" y="3517265"/>
            <a:ext cx="4825365" cy="4057650"/>
          </a:xfrm>
          <a:prstGeom prst="rect">
            <a:avLst/>
          </a:prstGeom>
        </p:spPr>
      </p:pic>
      <p:sp>
        <p:nvSpPr>
          <p:cNvPr id="36" name="文本框 35"/>
          <p:cNvSpPr txBox="1"/>
          <p:nvPr/>
        </p:nvSpPr>
        <p:spPr>
          <a:xfrm>
            <a:off x="-113030" y="3495040"/>
            <a:ext cx="4064000" cy="3492500"/>
          </a:xfrm>
          <a:prstGeom prst="rect">
            <a:avLst/>
          </a:prstGeom>
          <a:noFill/>
        </p:spPr>
        <p:txBody>
          <a:bodyPr wrap="square" rtlCol="0">
            <a:noAutofit/>
          </a:bodyPr>
          <a:lstStyle/>
          <a:p>
            <a:r>
              <a:rPr lang="zh-CN" altLang="en-US" sz="23900">
                <a:solidFill>
                  <a:srgbClr val="69896E"/>
                </a:solidFill>
                <a:latin typeface="华文行楷" panose="02010800040101010101" charset="-122"/>
                <a:ea typeface="华文行楷" panose="02010800040101010101" charset="-122"/>
              </a:rPr>
              <a:t>章</a:t>
            </a:r>
            <a:endParaRPr lang="zh-CN" altLang="en-US" sz="23900">
              <a:solidFill>
                <a:srgbClr val="69896E"/>
              </a:solidFill>
              <a:latin typeface="华文行楷" panose="02010800040101010101" charset="-122"/>
              <a:ea typeface="华文行楷" panose="02010800040101010101" charset="-122"/>
            </a:endParaRPr>
          </a:p>
        </p:txBody>
      </p:sp>
      <p:grpSp>
        <p:nvGrpSpPr>
          <p:cNvPr id="8" name="组合 7"/>
          <p:cNvGrpSpPr/>
          <p:nvPr/>
        </p:nvGrpSpPr>
        <p:grpSpPr>
          <a:xfrm>
            <a:off x="7442835" y="259080"/>
            <a:ext cx="4279900" cy="6158230"/>
            <a:chOff x="11041" y="408"/>
            <a:chExt cx="6740" cy="9698"/>
          </a:xfrm>
          <a:blipFill rotWithShape="1">
            <a:blip r:embed="rId3"/>
            <a:stretch>
              <a:fillRect/>
            </a:stretch>
          </a:blipFill>
        </p:grpSpPr>
        <p:sp>
          <p:nvSpPr>
            <p:cNvPr id="4" name="椭圆 3"/>
            <p:cNvSpPr/>
            <p:nvPr/>
          </p:nvSpPr>
          <p:spPr>
            <a:xfrm>
              <a:off x="11041" y="808"/>
              <a:ext cx="4280" cy="4060"/>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椭圆 4"/>
            <p:cNvSpPr/>
            <p:nvPr/>
          </p:nvSpPr>
          <p:spPr>
            <a:xfrm>
              <a:off x="11041" y="4008"/>
              <a:ext cx="6740" cy="609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空心弧 6"/>
            <p:cNvSpPr/>
            <p:nvPr/>
          </p:nvSpPr>
          <p:spPr>
            <a:xfrm rot="840000">
              <a:off x="11466" y="408"/>
              <a:ext cx="1240" cy="1140"/>
            </a:xfrm>
            <a:prstGeom prst="blockArc">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grpSp>
      <p:sp>
        <p:nvSpPr>
          <p:cNvPr id="12" name="文本框 11"/>
          <p:cNvSpPr txBox="1"/>
          <p:nvPr/>
        </p:nvSpPr>
        <p:spPr>
          <a:xfrm>
            <a:off x="146685" y="614680"/>
            <a:ext cx="2947035" cy="3476625"/>
          </a:xfrm>
          <a:prstGeom prst="rect">
            <a:avLst/>
          </a:prstGeom>
          <a:noFill/>
        </p:spPr>
        <p:txBody>
          <a:bodyPr wrap="square" rtlCol="0">
            <a:spAutoFit/>
          </a:bodyPr>
          <a:lstStyle/>
          <a:p>
            <a:r>
              <a:rPr lang="zh-CN" altLang="en-US" sz="22000">
                <a:solidFill>
                  <a:srgbClr val="69896E"/>
                </a:solidFill>
                <a:latin typeface="华文行楷" panose="02010800040101010101" charset="-122"/>
                <a:ea typeface="华文行楷" panose="02010800040101010101" charset="-122"/>
                <a:sym typeface="+mn-ea"/>
              </a:rPr>
              <a:t>贰</a:t>
            </a:r>
            <a:endParaRPr lang="zh-CN" altLang="en-US" sz="22000">
              <a:solidFill>
                <a:srgbClr val="69896E"/>
              </a:solidFill>
              <a:latin typeface="华文行楷" panose="02010800040101010101" charset="-122"/>
              <a:ea typeface="华文行楷" panose="02010800040101010101" charset="-122"/>
              <a:sym typeface="+mn-ea"/>
            </a:endParaRPr>
          </a:p>
        </p:txBody>
      </p:sp>
      <p:sp>
        <p:nvSpPr>
          <p:cNvPr id="13" name="文本框 12"/>
          <p:cNvSpPr txBox="1"/>
          <p:nvPr/>
        </p:nvSpPr>
        <p:spPr>
          <a:xfrm>
            <a:off x="2039183" y="1441450"/>
            <a:ext cx="1292662" cy="4976495"/>
          </a:xfrm>
          <a:prstGeom prst="rect">
            <a:avLst/>
          </a:prstGeom>
          <a:noFill/>
        </p:spPr>
        <p:txBody>
          <a:bodyPr vert="eaVert" wrap="square" rtlCol="0">
            <a:spAutoFit/>
          </a:bodyPr>
          <a:lstStyle/>
          <a:p>
            <a:r>
              <a:rPr lang="zh-CN" altLang="en-US" sz="7200" dirty="0">
                <a:latin typeface="华文行楷" panose="02010800040101010101" charset="-122"/>
                <a:ea typeface="华文行楷" panose="02010800040101010101" charset="-122"/>
              </a:rPr>
              <a:t>营销策划</a:t>
            </a:r>
            <a:endParaRPr lang="zh-CN" altLang="en-US" sz="4000" dirty="0">
              <a:latin typeface="华文行楷" panose="02010800040101010101" charset="-122"/>
              <a:ea typeface="华文行楷" panose="02010800040101010101" charset="-122"/>
            </a:endParaRPr>
          </a:p>
        </p:txBody>
      </p:sp>
      <p:sp>
        <p:nvSpPr>
          <p:cNvPr id="15" name="文本框 14"/>
          <p:cNvSpPr txBox="1"/>
          <p:nvPr>
            <p:custDataLst>
              <p:tags r:id="rId4"/>
            </p:custDataLst>
          </p:nvPr>
        </p:nvSpPr>
        <p:spPr>
          <a:xfrm>
            <a:off x="3950970" y="2638425"/>
            <a:ext cx="4064000" cy="583565"/>
          </a:xfrm>
          <a:prstGeom prst="rect">
            <a:avLst/>
          </a:prstGeom>
          <a:noFill/>
        </p:spPr>
        <p:txBody>
          <a:bodyPr wrap="square" rtlCol="0">
            <a:spAutoFit/>
          </a:bodyPr>
          <a:lstStyle/>
          <a:p>
            <a:r>
              <a:rPr lang="zh-CN" altLang="en-US" sz="3200">
                <a:latin typeface="华文新魏" panose="02010800040101010101" charset="-122"/>
                <a:ea typeface="华文新魏" panose="02010800040101010101" charset="-122"/>
              </a:rPr>
              <a:t>主题推导</a:t>
            </a:r>
            <a:endParaRPr lang="zh-CN" altLang="en-US" sz="3200">
              <a:latin typeface="华文新魏" panose="02010800040101010101" charset="-122"/>
              <a:ea typeface="华文新魏" panose="02010800040101010101" charset="-122"/>
            </a:endParaRPr>
          </a:p>
        </p:txBody>
      </p:sp>
      <p:sp>
        <p:nvSpPr>
          <p:cNvPr id="16" name="文本框 15"/>
          <p:cNvSpPr txBox="1"/>
          <p:nvPr>
            <p:custDataLst>
              <p:tags r:id="rId5"/>
            </p:custDataLst>
          </p:nvPr>
        </p:nvSpPr>
        <p:spPr>
          <a:xfrm>
            <a:off x="3950970" y="3259455"/>
            <a:ext cx="4064000" cy="583565"/>
          </a:xfrm>
          <a:prstGeom prst="rect">
            <a:avLst/>
          </a:prstGeom>
          <a:noFill/>
        </p:spPr>
        <p:txBody>
          <a:bodyPr wrap="square" rtlCol="0">
            <a:spAutoFit/>
          </a:bodyPr>
          <a:lstStyle/>
          <a:p>
            <a:r>
              <a:rPr lang="zh-CN" altLang="en-US" sz="3200">
                <a:latin typeface="华文新魏" panose="02010800040101010101" charset="-122"/>
                <a:ea typeface="华文新魏" panose="02010800040101010101" charset="-122"/>
              </a:rPr>
              <a:t>活动规划</a:t>
            </a:r>
            <a:endParaRPr lang="zh-CN" altLang="en-US" sz="3200">
              <a:latin typeface="华文新魏" panose="02010800040101010101" charset="-122"/>
              <a:ea typeface="华文新魏" panose="02010800040101010101" charset="-122"/>
            </a:endParaRPr>
          </a:p>
        </p:txBody>
      </p:sp>
      <p:pic>
        <p:nvPicPr>
          <p:cNvPr id="2" name="图片 1"/>
          <p:cNvPicPr>
            <a:picLocks noChangeAspect="1"/>
          </p:cNvPicPr>
          <p:nvPr>
            <p:custDataLst>
              <p:tags r:id="rId6"/>
            </p:custDataLst>
          </p:nvPr>
        </p:nvPicPr>
        <p:blipFill>
          <a:blip r:embed="rId7"/>
          <a:stretch>
            <a:fillRect/>
          </a:stretch>
        </p:blipFill>
        <p:spPr>
          <a:xfrm>
            <a:off x="3331845" y="2016760"/>
            <a:ext cx="524510" cy="528320"/>
          </a:xfrm>
          <a:prstGeom prst="rect">
            <a:avLst/>
          </a:prstGeom>
        </p:spPr>
      </p:pic>
      <p:pic>
        <p:nvPicPr>
          <p:cNvPr id="3" name="图片 2"/>
          <p:cNvPicPr>
            <a:picLocks noChangeAspect="1"/>
          </p:cNvPicPr>
          <p:nvPr>
            <p:custDataLst>
              <p:tags r:id="rId8"/>
            </p:custDataLst>
          </p:nvPr>
        </p:nvPicPr>
        <p:blipFill>
          <a:blip r:embed="rId7"/>
          <a:stretch>
            <a:fillRect/>
          </a:stretch>
        </p:blipFill>
        <p:spPr>
          <a:xfrm>
            <a:off x="3331845" y="3259455"/>
            <a:ext cx="524510" cy="528320"/>
          </a:xfrm>
          <a:prstGeom prst="rect">
            <a:avLst/>
          </a:prstGeom>
        </p:spPr>
      </p:pic>
      <p:pic>
        <p:nvPicPr>
          <p:cNvPr id="6" name="图片 5"/>
          <p:cNvPicPr>
            <a:picLocks noChangeAspect="1"/>
          </p:cNvPicPr>
          <p:nvPr>
            <p:custDataLst>
              <p:tags r:id="rId9"/>
            </p:custDataLst>
          </p:nvPr>
        </p:nvPicPr>
        <p:blipFill>
          <a:blip r:embed="rId7"/>
          <a:stretch>
            <a:fillRect/>
          </a:stretch>
        </p:blipFill>
        <p:spPr>
          <a:xfrm>
            <a:off x="3331845" y="2638425"/>
            <a:ext cx="524510" cy="528320"/>
          </a:xfrm>
          <a:prstGeom prst="rect">
            <a:avLst/>
          </a:prstGeom>
        </p:spPr>
      </p:pic>
      <p:sp>
        <p:nvSpPr>
          <p:cNvPr id="10" name="文本框 9"/>
          <p:cNvSpPr txBox="1"/>
          <p:nvPr/>
        </p:nvSpPr>
        <p:spPr>
          <a:xfrm>
            <a:off x="3950970" y="2017395"/>
            <a:ext cx="1974215" cy="583565"/>
          </a:xfrm>
          <a:prstGeom prst="rect">
            <a:avLst/>
          </a:prstGeom>
          <a:noFill/>
        </p:spPr>
        <p:txBody>
          <a:bodyPr wrap="square" rtlCol="0">
            <a:spAutoFit/>
          </a:bodyPr>
          <a:lstStyle/>
          <a:p>
            <a:r>
              <a:rPr lang="zh-CN" altLang="en-US" sz="3200">
                <a:latin typeface="华文新魏" panose="02010800040101010101" charset="-122"/>
                <a:ea typeface="华文新魏" panose="02010800040101010101" charset="-122"/>
              </a:rPr>
              <a:t>战略目标</a:t>
            </a:r>
            <a:endParaRPr lang="zh-CN" altLang="en-US" sz="3200">
              <a:latin typeface="华文新魏" panose="02010800040101010101" charset="-122"/>
              <a:ea typeface="华文新魏" panose="02010800040101010101" charset="-122"/>
            </a:endParaRPr>
          </a:p>
        </p:txBody>
      </p:sp>
    </p:spTree>
    <p:custDataLst>
      <p:tags r:id="rId10"/>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retouch_2025051513305224"/>
          <p:cNvPicPr>
            <a:picLocks noGrp="1" noChangeAspect="1"/>
          </p:cNvPicPr>
          <p:nvPr>
            <p:ph idx="1"/>
          </p:nvPr>
        </p:nvPicPr>
        <p:blipFill>
          <a:blip r:embed="rId1"/>
          <a:stretch>
            <a:fillRect/>
          </a:stretch>
        </p:blipFill>
        <p:spPr>
          <a:xfrm>
            <a:off x="-635" y="10795"/>
            <a:ext cx="12192635" cy="6840855"/>
          </a:xfrm>
          <a:prstGeom prst="rect">
            <a:avLst/>
          </a:prstGeom>
        </p:spPr>
      </p:pic>
      <p:pic>
        <p:nvPicPr>
          <p:cNvPr id="9" name="图片 8" descr="retouch_2025051217213750"/>
          <p:cNvPicPr>
            <a:picLocks noChangeAspect="1"/>
          </p:cNvPicPr>
          <p:nvPr/>
        </p:nvPicPr>
        <p:blipFill>
          <a:blip r:embed="rId2"/>
          <a:stretch>
            <a:fillRect/>
          </a:stretch>
        </p:blipFill>
        <p:spPr>
          <a:xfrm>
            <a:off x="146685" y="71755"/>
            <a:ext cx="1299210" cy="622300"/>
          </a:xfrm>
          <a:prstGeom prst="rect">
            <a:avLst/>
          </a:prstGeom>
        </p:spPr>
      </p:pic>
      <p:grpSp>
        <p:nvGrpSpPr>
          <p:cNvPr id="25" name="组合 24"/>
          <p:cNvGrpSpPr/>
          <p:nvPr/>
        </p:nvGrpSpPr>
        <p:grpSpPr>
          <a:xfrm>
            <a:off x="5200650" y="2157730"/>
            <a:ext cx="4643755" cy="1710690"/>
            <a:chOff x="1783" y="757"/>
            <a:chExt cx="8124" cy="2694"/>
          </a:xfrm>
        </p:grpSpPr>
        <p:grpSp>
          <p:nvGrpSpPr>
            <p:cNvPr id="17" name="组合 16"/>
            <p:cNvGrpSpPr/>
            <p:nvPr/>
          </p:nvGrpSpPr>
          <p:grpSpPr>
            <a:xfrm>
              <a:off x="1783" y="1275"/>
              <a:ext cx="7800" cy="2176"/>
              <a:chOff x="1783" y="1275"/>
              <a:chExt cx="7800" cy="2176"/>
            </a:xfrm>
          </p:grpSpPr>
          <p:sp>
            <p:nvSpPr>
              <p:cNvPr id="8" name="文本框 7"/>
              <p:cNvSpPr txBox="1"/>
              <p:nvPr>
                <p:custDataLst>
                  <p:tags r:id="rId3"/>
                </p:custDataLst>
              </p:nvPr>
            </p:nvSpPr>
            <p:spPr>
              <a:xfrm>
                <a:off x="1783" y="1275"/>
                <a:ext cx="7800" cy="1307"/>
              </a:xfrm>
              <a:prstGeom prst="rect">
                <a:avLst/>
              </a:prstGeom>
              <a:noFill/>
            </p:spPr>
            <p:txBody>
              <a:bodyPr wrap="square" rtlCol="0" anchor="t">
                <a:spAutoFit/>
              </a:bodyPr>
              <a:lstStyle/>
              <a:p>
                <a:r>
                  <a:rPr lang="en-US" altLang="zh-CN" sz="1600">
                    <a:latin typeface="华文楷体" panose="02010600040101010101" charset="-122"/>
                    <a:ea typeface="华文楷体" panose="02010600040101010101" charset="-122"/>
                    <a:sym typeface="+mn-ea"/>
                  </a:rPr>
                  <a:t>    </a:t>
                </a:r>
                <a:r>
                  <a:rPr lang="zh-CN" altLang="en-US" sz="1600">
                    <a:latin typeface="华文楷体" panose="02010600040101010101" charset="-122"/>
                    <a:ea typeface="华文楷体" panose="02010600040101010101" charset="-122"/>
                    <a:sym typeface="+mn-ea"/>
                  </a:rPr>
                  <a:t>扩大线上销售渠道（如抖音、淘宝等多平台布局），同时通过线下公益互动（地铁广告、校园捐赠）增强品牌社会影响力。</a:t>
                </a:r>
                <a:endParaRPr lang="zh-CN" altLang="en-US" sz="1600">
                  <a:latin typeface="华文楷体" panose="02010600040101010101" charset="-122"/>
                  <a:ea typeface="华文楷体" panose="02010600040101010101" charset="-122"/>
                  <a:sym typeface="+mn-ea"/>
                </a:endParaRPr>
              </a:p>
            </p:txBody>
          </p:sp>
          <p:sp>
            <p:nvSpPr>
              <p:cNvPr id="10" name="文本框 9"/>
              <p:cNvSpPr txBox="1"/>
              <p:nvPr>
                <p:custDataLst>
                  <p:tags r:id="rId4"/>
                </p:custDataLst>
              </p:nvPr>
            </p:nvSpPr>
            <p:spPr>
              <a:xfrm>
                <a:off x="1783" y="2532"/>
                <a:ext cx="7490" cy="919"/>
              </a:xfrm>
              <a:prstGeom prst="rect">
                <a:avLst/>
              </a:prstGeom>
              <a:noFill/>
            </p:spPr>
            <p:txBody>
              <a:bodyPr wrap="square" rtlCol="0" anchor="t">
                <a:spAutoFit/>
              </a:bodyPr>
              <a:lstStyle/>
              <a:p>
                <a:pPr marL="0" indent="266700" algn="just" defTabSz="266700">
                  <a:spcBef>
                    <a:spcPct val="0"/>
                  </a:spcBef>
                  <a:spcAft>
                    <a:spcPct val="0"/>
                  </a:spcAft>
                </a:pPr>
                <a:r>
                  <a:rPr lang="zh-CN" altLang="en-US" sz="1600">
                    <a:latin typeface="华文楷体" panose="02010600040101010101" charset="-122"/>
                    <a:ea typeface="华文楷体" panose="02010600040101010101" charset="-122"/>
                    <a:sym typeface="+mn-ea"/>
                  </a:rPr>
                  <a:t>通过用户打卡、复购奖励等机制，培养长期用户忠诚度，降低洗护品类的替换率。</a:t>
                </a:r>
                <a:endParaRPr lang="zh-CN" altLang="en-US" sz="1600">
                  <a:latin typeface="华文楷体" panose="02010600040101010101" charset="-122"/>
                  <a:ea typeface="华文楷体" panose="02010600040101010101" charset="-122"/>
                  <a:sym typeface="+mn-ea"/>
                </a:endParaRPr>
              </a:p>
            </p:txBody>
          </p:sp>
        </p:grpSp>
        <p:sp>
          <p:nvSpPr>
            <p:cNvPr id="7" name="文本框 6"/>
            <p:cNvSpPr txBox="1"/>
            <p:nvPr>
              <p:custDataLst>
                <p:tags r:id="rId5"/>
              </p:custDataLst>
            </p:nvPr>
          </p:nvSpPr>
          <p:spPr>
            <a:xfrm>
              <a:off x="2277" y="757"/>
              <a:ext cx="7630" cy="628"/>
            </a:xfrm>
            <a:prstGeom prst="rect">
              <a:avLst/>
            </a:prstGeom>
            <a:noFill/>
          </p:spPr>
          <p:txBody>
            <a:bodyPr wrap="square" rtlCol="0" anchor="t">
              <a:spAutoFit/>
            </a:bodyPr>
            <a:lstStyle/>
            <a:p>
              <a:pPr marL="0" indent="0" algn="just" defTabSz="266700">
                <a:spcBef>
                  <a:spcPct val="0"/>
                </a:spcBef>
                <a:spcAft>
                  <a:spcPct val="0"/>
                </a:spcAft>
              </a:pPr>
              <a:r>
                <a:rPr lang="zh-CN" altLang="en-US" sz="2000">
                  <a:latin typeface="华文新魏" panose="02010800040101010101" charset="-122"/>
                  <a:ea typeface="华文新魏" panose="02010800040101010101" charset="-122"/>
                  <a:sym typeface="+mn-ea"/>
                </a:rPr>
                <a:t>拓展渠道与用户粘性</a:t>
              </a:r>
              <a:endParaRPr lang="zh-CN" altLang="en-US" sz="2000">
                <a:latin typeface="华文新魏" panose="02010800040101010101" charset="-122"/>
                <a:ea typeface="华文新魏" panose="02010800040101010101" charset="-122"/>
                <a:sym typeface="+mn-ea"/>
              </a:endParaRPr>
            </a:p>
          </p:txBody>
        </p:sp>
      </p:grpSp>
      <p:grpSp>
        <p:nvGrpSpPr>
          <p:cNvPr id="27" name="组合 26"/>
          <p:cNvGrpSpPr/>
          <p:nvPr/>
        </p:nvGrpSpPr>
        <p:grpSpPr>
          <a:xfrm>
            <a:off x="6096000" y="4429125"/>
            <a:ext cx="4501515" cy="1751965"/>
            <a:chOff x="10039" y="6763"/>
            <a:chExt cx="7089" cy="2759"/>
          </a:xfrm>
        </p:grpSpPr>
        <p:sp>
          <p:nvSpPr>
            <p:cNvPr id="12" name="文本框 11"/>
            <p:cNvSpPr txBox="1"/>
            <p:nvPr/>
          </p:nvSpPr>
          <p:spPr>
            <a:xfrm>
              <a:off x="11050" y="6763"/>
              <a:ext cx="5214" cy="628"/>
            </a:xfrm>
            <a:prstGeom prst="rect">
              <a:avLst/>
            </a:prstGeom>
            <a:noFill/>
          </p:spPr>
          <p:txBody>
            <a:bodyPr wrap="square" rtlCol="0" anchor="t">
              <a:spAutoFit/>
            </a:bodyPr>
            <a:lstStyle/>
            <a:p>
              <a:r>
                <a:rPr lang="zh-CN" altLang="en-US" sz="2000">
                  <a:latin typeface="华文新魏" panose="02010800040101010101" charset="-122"/>
                  <a:ea typeface="华文新魏" panose="02010800040101010101" charset="-122"/>
                  <a:sym typeface="+mn-ea"/>
                </a:rPr>
                <a:t>应对市场竞争与差异化突围</a:t>
              </a:r>
              <a:endParaRPr lang="zh-CN" altLang="en-US" sz="2000">
                <a:latin typeface="华文新魏" panose="02010800040101010101" charset="-122"/>
                <a:ea typeface="华文新魏" panose="02010800040101010101" charset="-122"/>
                <a:sym typeface="+mn-ea"/>
              </a:endParaRPr>
            </a:p>
          </p:txBody>
        </p:sp>
        <p:sp>
          <p:nvSpPr>
            <p:cNvPr id="13" name="文本框 12"/>
            <p:cNvSpPr txBox="1"/>
            <p:nvPr/>
          </p:nvSpPr>
          <p:spPr>
            <a:xfrm>
              <a:off x="10039" y="7391"/>
              <a:ext cx="6978" cy="1164"/>
            </a:xfrm>
            <a:prstGeom prst="rect">
              <a:avLst/>
            </a:prstGeom>
            <a:noFill/>
          </p:spPr>
          <p:txBody>
            <a:bodyPr wrap="square" rtlCol="0" anchor="t">
              <a:noAutofit/>
            </a:bodyPr>
            <a:lstStyle/>
            <a:p>
              <a:pPr marL="0" indent="0" algn="just" defTabSz="266700">
                <a:spcBef>
                  <a:spcPct val="0"/>
                </a:spcBef>
                <a:spcAft>
                  <a:spcPct val="0"/>
                </a:spcAft>
              </a:pPr>
              <a:r>
                <a:rPr lang="en-US" altLang="zh-CN" sz="1600">
                  <a:solidFill>
                    <a:schemeClr val="tx1"/>
                  </a:solidFill>
                  <a:latin typeface="华文楷体" panose="02010600040101010101" charset="-122"/>
                  <a:ea typeface="华文楷体" panose="02010600040101010101" charset="-122"/>
                  <a:cs typeface="华文楷体" panose="02010600040101010101" charset="-122"/>
                  <a:sym typeface="+mn-ea"/>
                </a:rPr>
                <a:t>      </a:t>
              </a:r>
              <a:r>
                <a:rPr lang="zh-CN" altLang="en-US" sz="1600">
                  <a:solidFill>
                    <a:schemeClr val="tx1"/>
                  </a:solidFill>
                  <a:latin typeface="华文楷体" panose="02010600040101010101" charset="-122"/>
                  <a:ea typeface="华文楷体" panose="02010600040101010101" charset="-122"/>
                  <a:cs typeface="华文楷体" panose="02010600040101010101" charset="-122"/>
                  <a:sym typeface="+mn-ea"/>
                </a:rPr>
                <a:t>针对竞品同质化问题，强化“宝葫芦”</a:t>
              </a:r>
              <a:r>
                <a:rPr lang="en-US" altLang="zh-CN" sz="1600">
                  <a:solidFill>
                    <a:schemeClr val="tx1"/>
                  </a:solidFill>
                  <a:latin typeface="华文楷体" panose="02010600040101010101" charset="-122"/>
                  <a:ea typeface="华文楷体" panose="02010600040101010101" charset="-122"/>
                  <a:cs typeface="华文楷体" panose="02010600040101010101" charset="-122"/>
                  <a:sym typeface="+mn-ea"/>
                </a:rPr>
                <a:t>IP</a:t>
              </a:r>
              <a:r>
                <a:rPr lang="zh-CN" altLang="en-US" sz="1600">
                  <a:solidFill>
                    <a:schemeClr val="tx1"/>
                  </a:solidFill>
                  <a:latin typeface="华文楷体" panose="02010600040101010101" charset="-122"/>
                  <a:ea typeface="华文楷体" panose="02010600040101010101" charset="-122"/>
                  <a:cs typeface="华文楷体" panose="02010600040101010101" charset="-122"/>
                  <a:sym typeface="+mn-ea"/>
                </a:rPr>
                <a:t>和“防脱</a:t>
              </a:r>
              <a:r>
                <a:rPr lang="en-US" altLang="zh-CN" sz="1600">
                  <a:solidFill>
                    <a:schemeClr val="tx1"/>
                  </a:solidFill>
                  <a:latin typeface="华文楷体" panose="02010600040101010101" charset="-122"/>
                  <a:ea typeface="华文楷体" panose="02010600040101010101" charset="-122"/>
                  <a:cs typeface="华文楷体" panose="02010600040101010101" charset="-122"/>
                  <a:sym typeface="+mn-ea"/>
                </a:rPr>
                <a:t>+”</a:t>
              </a:r>
              <a:r>
                <a:rPr lang="zh-CN" altLang="en-US" sz="1600">
                  <a:solidFill>
                    <a:schemeClr val="tx1"/>
                  </a:solidFill>
                  <a:latin typeface="华文楷体" panose="02010600040101010101" charset="-122"/>
                  <a:ea typeface="华文楷体" panose="02010600040101010101" charset="-122"/>
                  <a:cs typeface="华文楷体" panose="02010600040101010101" charset="-122"/>
                  <a:sym typeface="+mn-ea"/>
                </a:rPr>
                <a:t>产品矩阵的独特性，避免陷入价格战。 </a:t>
              </a:r>
              <a:endParaRPr lang="zh-CN" altLang="en-US" sz="1600">
                <a:solidFill>
                  <a:schemeClr val="tx1"/>
                </a:solidFill>
                <a:latin typeface="华文楷体" panose="02010600040101010101" charset="-122"/>
                <a:ea typeface="华文楷体" panose="02010600040101010101" charset="-122"/>
                <a:cs typeface="华文楷体" panose="02010600040101010101" charset="-122"/>
                <a:sym typeface="+mn-ea"/>
              </a:endParaRPr>
            </a:p>
          </p:txBody>
        </p:sp>
        <p:sp>
          <p:nvSpPr>
            <p:cNvPr id="14" name="文本框 13"/>
            <p:cNvSpPr txBox="1"/>
            <p:nvPr/>
          </p:nvSpPr>
          <p:spPr>
            <a:xfrm>
              <a:off x="10184" y="8216"/>
              <a:ext cx="6945" cy="1307"/>
            </a:xfrm>
            <a:prstGeom prst="rect">
              <a:avLst/>
            </a:prstGeom>
            <a:noFill/>
          </p:spPr>
          <p:txBody>
            <a:bodyPr wrap="square" rtlCol="0" anchor="t">
              <a:spAutoFit/>
            </a:bodyPr>
            <a:lstStyle/>
            <a:p>
              <a:pPr marL="0" indent="0" algn="just" defTabSz="266700">
                <a:spcBef>
                  <a:spcPct val="0"/>
                </a:spcBef>
                <a:spcAft>
                  <a:spcPct val="0"/>
                </a:spcAft>
              </a:pPr>
              <a:r>
                <a:rPr lang="en-US" altLang="zh-CN" sz="1600">
                  <a:latin typeface="华文楷体" panose="02010600040101010101" charset="-122"/>
                  <a:ea typeface="华文楷体" panose="02010600040101010101" charset="-122"/>
                  <a:sym typeface="+mn-ea"/>
                </a:rPr>
                <a:t>    </a:t>
              </a:r>
              <a:r>
                <a:rPr lang="zh-CN" altLang="en-US" sz="1600">
                  <a:latin typeface="华文楷体" panose="02010600040101010101" charset="-122"/>
                  <a:ea typeface="华文楷体" panose="02010600040101010101" charset="-122"/>
                  <a:sym typeface="+mn-ea"/>
                </a:rPr>
                <a:t>通过跨界联名、文化营销（如云南民族元素）打造品牌壁垒，巩固在中草药防脱细分市场的占有率。</a:t>
              </a:r>
              <a:endParaRPr lang="zh-CN" altLang="en-US" sz="1600">
                <a:latin typeface="华文楷体" panose="02010600040101010101" charset="-122"/>
                <a:ea typeface="华文楷体" panose="02010600040101010101" charset="-122"/>
                <a:sym typeface="+mn-ea"/>
              </a:endParaRPr>
            </a:p>
          </p:txBody>
        </p:sp>
      </p:grpSp>
      <p:sp>
        <p:nvSpPr>
          <p:cNvPr id="3" name="任意多边形 2"/>
          <p:cNvSpPr/>
          <p:nvPr/>
        </p:nvSpPr>
        <p:spPr>
          <a:xfrm rot="20940000">
            <a:off x="7564120" y="-1229360"/>
            <a:ext cx="6445885" cy="6055360"/>
          </a:xfrm>
          <a:custGeom>
            <a:avLst/>
            <a:gdLst>
              <a:gd name="connisteX0" fmla="*/ 127000 w 7008495"/>
              <a:gd name="connsiteY0" fmla="*/ 59055 h 5457825"/>
              <a:gd name="connisteX1" fmla="*/ 127000 w 7008495"/>
              <a:gd name="connsiteY1" fmla="*/ 163830 h 5457825"/>
              <a:gd name="connisteX2" fmla="*/ 89535 w 7008495"/>
              <a:gd name="connsiteY2" fmla="*/ 318770 h 5457825"/>
              <a:gd name="connisteX3" fmla="*/ 81915 w 7008495"/>
              <a:gd name="connsiteY3" fmla="*/ 393065 h 5457825"/>
              <a:gd name="connisteX4" fmla="*/ 59690 w 7008495"/>
              <a:gd name="connsiteY4" fmla="*/ 467360 h 5457825"/>
              <a:gd name="connisteX5" fmla="*/ 45085 w 7008495"/>
              <a:gd name="connsiteY5" fmla="*/ 534670 h 5457825"/>
              <a:gd name="connisteX6" fmla="*/ 37465 w 7008495"/>
              <a:gd name="connsiteY6" fmla="*/ 608965 h 5457825"/>
              <a:gd name="connisteX7" fmla="*/ 22225 w 7008495"/>
              <a:gd name="connsiteY7" fmla="*/ 683895 h 5457825"/>
              <a:gd name="connisteX8" fmla="*/ 15240 w 7008495"/>
              <a:gd name="connsiteY8" fmla="*/ 750570 h 5457825"/>
              <a:gd name="connisteX9" fmla="*/ 7620 w 7008495"/>
              <a:gd name="connsiteY9" fmla="*/ 817880 h 5457825"/>
              <a:gd name="connisteX10" fmla="*/ 0 w 7008495"/>
              <a:gd name="connsiteY10" fmla="*/ 899795 h 5457825"/>
              <a:gd name="connisteX11" fmla="*/ 0 w 7008495"/>
              <a:gd name="connsiteY11" fmla="*/ 966470 h 5457825"/>
              <a:gd name="connisteX12" fmla="*/ 0 w 7008495"/>
              <a:gd name="connsiteY12" fmla="*/ 1033780 h 5457825"/>
              <a:gd name="connisteX13" fmla="*/ 15240 w 7008495"/>
              <a:gd name="connsiteY13" fmla="*/ 1108075 h 5457825"/>
              <a:gd name="connisteX14" fmla="*/ 45085 w 7008495"/>
              <a:gd name="connsiteY14" fmla="*/ 1189990 h 5457825"/>
              <a:gd name="connisteX15" fmla="*/ 74930 w 7008495"/>
              <a:gd name="connsiteY15" fmla="*/ 1264285 h 5457825"/>
              <a:gd name="connisteX16" fmla="*/ 119380 w 7008495"/>
              <a:gd name="connsiteY16" fmla="*/ 1346200 h 5457825"/>
              <a:gd name="connisteX17" fmla="*/ 163830 w 7008495"/>
              <a:gd name="connsiteY17" fmla="*/ 1413510 h 5457825"/>
              <a:gd name="connisteX18" fmla="*/ 215900 w 7008495"/>
              <a:gd name="connsiteY18" fmla="*/ 1495425 h 5457825"/>
              <a:gd name="connisteX19" fmla="*/ 283210 w 7008495"/>
              <a:gd name="connsiteY19" fmla="*/ 1562735 h 5457825"/>
              <a:gd name="connisteX20" fmla="*/ 350520 w 7008495"/>
              <a:gd name="connsiteY20" fmla="*/ 1607185 h 5457825"/>
              <a:gd name="connisteX21" fmla="*/ 417195 w 7008495"/>
              <a:gd name="connsiteY21" fmla="*/ 1651635 h 5457825"/>
              <a:gd name="connisteX22" fmla="*/ 484505 w 7008495"/>
              <a:gd name="connsiteY22" fmla="*/ 1696720 h 5457825"/>
              <a:gd name="connisteX23" fmla="*/ 603250 w 7008495"/>
              <a:gd name="connsiteY23" fmla="*/ 1778635 h 5457825"/>
              <a:gd name="connisteX24" fmla="*/ 700405 w 7008495"/>
              <a:gd name="connsiteY24" fmla="*/ 1823085 h 5457825"/>
              <a:gd name="connisteX25" fmla="*/ 789940 w 7008495"/>
              <a:gd name="connsiteY25" fmla="*/ 1867535 h 5457825"/>
              <a:gd name="connisteX26" fmla="*/ 856615 w 7008495"/>
              <a:gd name="connsiteY26" fmla="*/ 1890395 h 5457825"/>
              <a:gd name="connisteX27" fmla="*/ 923925 w 7008495"/>
              <a:gd name="connsiteY27" fmla="*/ 1905000 h 5457825"/>
              <a:gd name="connisteX28" fmla="*/ 998220 w 7008495"/>
              <a:gd name="connsiteY28" fmla="*/ 1927225 h 5457825"/>
              <a:gd name="connisteX29" fmla="*/ 1072515 w 7008495"/>
              <a:gd name="connsiteY29" fmla="*/ 1934845 h 5457825"/>
              <a:gd name="connisteX30" fmla="*/ 1139825 w 7008495"/>
              <a:gd name="connsiteY30" fmla="*/ 1949450 h 5457825"/>
              <a:gd name="connisteX31" fmla="*/ 1214120 w 7008495"/>
              <a:gd name="connsiteY31" fmla="*/ 1957070 h 5457825"/>
              <a:gd name="connisteX32" fmla="*/ 1318260 w 7008495"/>
              <a:gd name="connsiteY32" fmla="*/ 1972310 h 5457825"/>
              <a:gd name="connisteX33" fmla="*/ 1422400 w 7008495"/>
              <a:gd name="connsiteY33" fmla="*/ 1972310 h 5457825"/>
              <a:gd name="connisteX34" fmla="*/ 1519555 w 7008495"/>
              <a:gd name="connsiteY34" fmla="*/ 1979295 h 5457825"/>
              <a:gd name="connisteX35" fmla="*/ 1593850 w 7008495"/>
              <a:gd name="connsiteY35" fmla="*/ 1994535 h 5457825"/>
              <a:gd name="connisteX36" fmla="*/ 1661160 w 7008495"/>
              <a:gd name="connsiteY36" fmla="*/ 2002155 h 5457825"/>
              <a:gd name="connisteX37" fmla="*/ 1727835 w 7008495"/>
              <a:gd name="connsiteY37" fmla="*/ 2009140 h 5457825"/>
              <a:gd name="connisteX38" fmla="*/ 1795145 w 7008495"/>
              <a:gd name="connsiteY38" fmla="*/ 2016760 h 5457825"/>
              <a:gd name="connisteX39" fmla="*/ 1861820 w 7008495"/>
              <a:gd name="connsiteY39" fmla="*/ 2046605 h 5457825"/>
              <a:gd name="connisteX40" fmla="*/ 1943735 w 7008495"/>
              <a:gd name="connsiteY40" fmla="*/ 2106295 h 5457825"/>
              <a:gd name="connisteX41" fmla="*/ 2003425 w 7008495"/>
              <a:gd name="connsiteY41" fmla="*/ 2202815 h 5457825"/>
              <a:gd name="connisteX42" fmla="*/ 2055495 w 7008495"/>
              <a:gd name="connsiteY42" fmla="*/ 2306955 h 5457825"/>
              <a:gd name="connisteX43" fmla="*/ 2108200 w 7008495"/>
              <a:gd name="connsiteY43" fmla="*/ 2411730 h 5457825"/>
              <a:gd name="connisteX44" fmla="*/ 2122805 w 7008495"/>
              <a:gd name="connsiteY44" fmla="*/ 2493645 h 5457825"/>
              <a:gd name="connisteX45" fmla="*/ 2152650 w 7008495"/>
              <a:gd name="connsiteY45" fmla="*/ 2635250 h 5457825"/>
              <a:gd name="connisteX46" fmla="*/ 2182495 w 7008495"/>
              <a:gd name="connsiteY46" fmla="*/ 2761615 h 5457825"/>
              <a:gd name="connisteX47" fmla="*/ 2190115 w 7008495"/>
              <a:gd name="connsiteY47" fmla="*/ 2880995 h 5457825"/>
              <a:gd name="connisteX48" fmla="*/ 2204720 w 7008495"/>
              <a:gd name="connsiteY48" fmla="*/ 2999740 h 5457825"/>
              <a:gd name="connisteX49" fmla="*/ 2212340 w 7008495"/>
              <a:gd name="connsiteY49" fmla="*/ 3067050 h 5457825"/>
              <a:gd name="connisteX50" fmla="*/ 2234565 w 7008495"/>
              <a:gd name="connsiteY50" fmla="*/ 3208655 h 5457825"/>
              <a:gd name="connisteX51" fmla="*/ 2256790 w 7008495"/>
              <a:gd name="connsiteY51" fmla="*/ 3290570 h 5457825"/>
              <a:gd name="connisteX52" fmla="*/ 2279015 w 7008495"/>
              <a:gd name="connsiteY52" fmla="*/ 3357245 h 5457825"/>
              <a:gd name="connisteX53" fmla="*/ 2294255 w 7008495"/>
              <a:gd name="connsiteY53" fmla="*/ 3424555 h 5457825"/>
              <a:gd name="connisteX54" fmla="*/ 2331085 w 7008495"/>
              <a:gd name="connsiteY54" fmla="*/ 3521075 h 5457825"/>
              <a:gd name="connisteX55" fmla="*/ 2376170 w 7008495"/>
              <a:gd name="connsiteY55" fmla="*/ 3610610 h 5457825"/>
              <a:gd name="connisteX56" fmla="*/ 2413000 w 7008495"/>
              <a:gd name="connsiteY56" fmla="*/ 3677920 h 5457825"/>
              <a:gd name="connisteX57" fmla="*/ 2465070 w 7008495"/>
              <a:gd name="connsiteY57" fmla="*/ 3744595 h 5457825"/>
              <a:gd name="connisteX58" fmla="*/ 2547620 w 7008495"/>
              <a:gd name="connsiteY58" fmla="*/ 3826510 h 5457825"/>
              <a:gd name="connisteX59" fmla="*/ 2614295 w 7008495"/>
              <a:gd name="connsiteY59" fmla="*/ 3893820 h 5457825"/>
              <a:gd name="connisteX60" fmla="*/ 2681605 w 7008495"/>
              <a:gd name="connsiteY60" fmla="*/ 3945890 h 5457825"/>
              <a:gd name="connisteX61" fmla="*/ 2755900 w 7008495"/>
              <a:gd name="connsiteY61" fmla="*/ 3997960 h 5457825"/>
              <a:gd name="connisteX62" fmla="*/ 2852420 w 7008495"/>
              <a:gd name="connsiteY62" fmla="*/ 4072255 h 5457825"/>
              <a:gd name="connisteX63" fmla="*/ 2941955 w 7008495"/>
              <a:gd name="connsiteY63" fmla="*/ 4109720 h 5457825"/>
              <a:gd name="connisteX64" fmla="*/ 3009265 w 7008495"/>
              <a:gd name="connsiteY64" fmla="*/ 4131945 h 5457825"/>
              <a:gd name="connisteX65" fmla="*/ 3083560 w 7008495"/>
              <a:gd name="connsiteY65" fmla="*/ 4154170 h 5457825"/>
              <a:gd name="connisteX66" fmla="*/ 3165475 w 7008495"/>
              <a:gd name="connsiteY66" fmla="*/ 4169410 h 5457825"/>
              <a:gd name="connisteX67" fmla="*/ 3239770 w 7008495"/>
              <a:gd name="connsiteY67" fmla="*/ 4176395 h 5457825"/>
              <a:gd name="connisteX68" fmla="*/ 3314700 w 7008495"/>
              <a:gd name="connsiteY68" fmla="*/ 4184015 h 5457825"/>
              <a:gd name="connisteX69" fmla="*/ 3396615 w 7008495"/>
              <a:gd name="connsiteY69" fmla="*/ 4184015 h 5457825"/>
              <a:gd name="connisteX70" fmla="*/ 3470910 w 7008495"/>
              <a:gd name="connsiteY70" fmla="*/ 4184015 h 5457825"/>
              <a:gd name="connisteX71" fmla="*/ 3590290 w 7008495"/>
              <a:gd name="connsiteY71" fmla="*/ 4184015 h 5457825"/>
              <a:gd name="connisteX72" fmla="*/ 3746500 w 7008495"/>
              <a:gd name="connsiteY72" fmla="*/ 4169410 h 5457825"/>
              <a:gd name="connisteX73" fmla="*/ 3850640 w 7008495"/>
              <a:gd name="connsiteY73" fmla="*/ 4146550 h 5457825"/>
              <a:gd name="connisteX74" fmla="*/ 3999865 w 7008495"/>
              <a:gd name="connsiteY74" fmla="*/ 4139565 h 5457825"/>
              <a:gd name="connisteX75" fmla="*/ 4133850 w 7008495"/>
              <a:gd name="connsiteY75" fmla="*/ 4102100 h 5457825"/>
              <a:gd name="connisteX76" fmla="*/ 4245610 w 7008495"/>
              <a:gd name="connsiteY76" fmla="*/ 4050030 h 5457825"/>
              <a:gd name="connisteX77" fmla="*/ 4379595 w 7008495"/>
              <a:gd name="connsiteY77" fmla="*/ 4012565 h 5457825"/>
              <a:gd name="connisteX78" fmla="*/ 4513580 w 7008495"/>
              <a:gd name="connsiteY78" fmla="*/ 3975735 h 5457825"/>
              <a:gd name="connisteX79" fmla="*/ 4655185 w 7008495"/>
              <a:gd name="connsiteY79" fmla="*/ 3923665 h 5457825"/>
              <a:gd name="connisteX80" fmla="*/ 4811395 w 7008495"/>
              <a:gd name="connsiteY80" fmla="*/ 3856355 h 5457825"/>
              <a:gd name="connisteX81" fmla="*/ 4908550 w 7008495"/>
              <a:gd name="connsiteY81" fmla="*/ 3826510 h 5457825"/>
              <a:gd name="connisteX82" fmla="*/ 5019675 w 7008495"/>
              <a:gd name="connsiteY82" fmla="*/ 3782060 h 5457825"/>
              <a:gd name="connisteX83" fmla="*/ 5086985 w 7008495"/>
              <a:gd name="connsiteY83" fmla="*/ 3774440 h 5457825"/>
              <a:gd name="connisteX84" fmla="*/ 5154295 w 7008495"/>
              <a:gd name="connsiteY84" fmla="*/ 3774440 h 5457825"/>
              <a:gd name="connisteX85" fmla="*/ 5191125 w 7008495"/>
              <a:gd name="connsiteY85" fmla="*/ 3848735 h 5457825"/>
              <a:gd name="connisteX86" fmla="*/ 5198745 w 7008495"/>
              <a:gd name="connsiteY86" fmla="*/ 3916045 h 5457825"/>
              <a:gd name="connisteX87" fmla="*/ 5213350 w 7008495"/>
              <a:gd name="connsiteY87" fmla="*/ 3982720 h 5457825"/>
              <a:gd name="connisteX88" fmla="*/ 5228590 w 7008495"/>
              <a:gd name="connsiteY88" fmla="*/ 4064635 h 5457825"/>
              <a:gd name="connisteX89" fmla="*/ 5236210 w 7008495"/>
              <a:gd name="connsiteY89" fmla="*/ 4146550 h 5457825"/>
              <a:gd name="connisteX90" fmla="*/ 5243195 w 7008495"/>
              <a:gd name="connsiteY90" fmla="*/ 4213860 h 5457825"/>
              <a:gd name="connisteX91" fmla="*/ 5258435 w 7008495"/>
              <a:gd name="connsiteY91" fmla="*/ 4281170 h 5457825"/>
              <a:gd name="connisteX92" fmla="*/ 5295265 w 7008495"/>
              <a:gd name="connsiteY92" fmla="*/ 4370070 h 5457825"/>
              <a:gd name="connisteX93" fmla="*/ 5332730 w 7008495"/>
              <a:gd name="connsiteY93" fmla="*/ 4459605 h 5457825"/>
              <a:gd name="connisteX94" fmla="*/ 5407025 w 7008495"/>
              <a:gd name="connsiteY94" fmla="*/ 4563745 h 5457825"/>
              <a:gd name="connisteX95" fmla="*/ 5474335 w 7008495"/>
              <a:gd name="connsiteY95" fmla="*/ 4631055 h 5457825"/>
              <a:gd name="connisteX96" fmla="*/ 5563870 w 7008495"/>
              <a:gd name="connsiteY96" fmla="*/ 4697730 h 5457825"/>
              <a:gd name="connisteX97" fmla="*/ 5630545 w 7008495"/>
              <a:gd name="connsiteY97" fmla="*/ 4765040 h 5457825"/>
              <a:gd name="connisteX98" fmla="*/ 5690235 w 7008495"/>
              <a:gd name="connsiteY98" fmla="*/ 4832350 h 5457825"/>
              <a:gd name="connisteX99" fmla="*/ 5764530 w 7008495"/>
              <a:gd name="connsiteY99" fmla="*/ 4899025 h 5457825"/>
              <a:gd name="connisteX100" fmla="*/ 5839460 w 7008495"/>
              <a:gd name="connsiteY100" fmla="*/ 4951095 h 5457825"/>
              <a:gd name="connisteX101" fmla="*/ 5935980 w 7008495"/>
              <a:gd name="connsiteY101" fmla="*/ 4988560 h 5457825"/>
              <a:gd name="connisteX102" fmla="*/ 6092190 w 7008495"/>
              <a:gd name="connsiteY102" fmla="*/ 5010785 h 5457825"/>
              <a:gd name="connisteX103" fmla="*/ 6181725 w 7008495"/>
              <a:gd name="connsiteY103" fmla="*/ 5018405 h 5457825"/>
              <a:gd name="connisteX104" fmla="*/ 6315710 w 7008495"/>
              <a:gd name="connsiteY104" fmla="*/ 5018405 h 5457825"/>
              <a:gd name="connisteX105" fmla="*/ 6464935 w 7008495"/>
              <a:gd name="connsiteY105" fmla="*/ 5018405 h 5457825"/>
              <a:gd name="connisteX106" fmla="*/ 6613525 w 7008495"/>
              <a:gd name="connsiteY106" fmla="*/ 5003165 h 5457825"/>
              <a:gd name="connisteX107" fmla="*/ 6703060 w 7008495"/>
              <a:gd name="connsiteY107" fmla="*/ 4996180 h 5457825"/>
              <a:gd name="connisteX108" fmla="*/ 6792595 w 7008495"/>
              <a:gd name="connsiteY108" fmla="*/ 4980940 h 5457825"/>
              <a:gd name="connisteX109" fmla="*/ 6874510 w 7008495"/>
              <a:gd name="connsiteY109" fmla="*/ 4958715 h 5457825"/>
              <a:gd name="connisteX110" fmla="*/ 6948805 w 7008495"/>
              <a:gd name="connsiteY110" fmla="*/ 4951095 h 5457825"/>
              <a:gd name="connisteX111" fmla="*/ 7008495 w 7008495"/>
              <a:gd name="connsiteY111" fmla="*/ 5025390 h 5457825"/>
              <a:gd name="connisteX112" fmla="*/ 7008495 w 7008495"/>
              <a:gd name="connsiteY112" fmla="*/ 5100320 h 5457825"/>
              <a:gd name="connisteX113" fmla="*/ 7008495 w 7008495"/>
              <a:gd name="connsiteY113" fmla="*/ 5166995 h 5457825"/>
              <a:gd name="connisteX114" fmla="*/ 7008495 w 7008495"/>
              <a:gd name="connsiteY114" fmla="*/ 5234305 h 5457825"/>
              <a:gd name="connisteX115" fmla="*/ 7008495 w 7008495"/>
              <a:gd name="connsiteY115" fmla="*/ 5300980 h 5457825"/>
              <a:gd name="connisteX116" fmla="*/ 7000875 w 7008495"/>
              <a:gd name="connsiteY116" fmla="*/ 5375910 h 5457825"/>
              <a:gd name="connisteX117" fmla="*/ 7000875 w 7008495"/>
              <a:gd name="connsiteY117" fmla="*/ 5457825 h 5457825"/>
              <a:gd name="connisteX118" fmla="*/ 6457315 w 7008495"/>
              <a:gd name="connsiteY118" fmla="*/ 3774440 h 5457825"/>
              <a:gd name="connisteX119" fmla="*/ 6494780 w 7008495"/>
              <a:gd name="connsiteY119" fmla="*/ 29210 h 5457825"/>
              <a:gd name="connisteX120" fmla="*/ 6412865 w 7008495"/>
              <a:gd name="connsiteY120" fmla="*/ 14605 h 5457825"/>
              <a:gd name="connisteX121" fmla="*/ 6337935 w 7008495"/>
              <a:gd name="connsiteY121" fmla="*/ 6985 h 5457825"/>
              <a:gd name="connisteX122" fmla="*/ 6263640 w 7008495"/>
              <a:gd name="connsiteY122" fmla="*/ 0 h 5457825"/>
              <a:gd name="connisteX123" fmla="*/ 6196965 w 7008495"/>
              <a:gd name="connsiteY123" fmla="*/ 0 h 5457825"/>
              <a:gd name="connisteX124" fmla="*/ 6129655 w 7008495"/>
              <a:gd name="connsiteY124" fmla="*/ 0 h 5457825"/>
              <a:gd name="connisteX125" fmla="*/ 6062345 w 7008495"/>
              <a:gd name="connsiteY125" fmla="*/ 0 h 5457825"/>
              <a:gd name="connisteX126" fmla="*/ 5995670 w 7008495"/>
              <a:gd name="connsiteY126" fmla="*/ 0 h 5457825"/>
              <a:gd name="connisteX127" fmla="*/ 5928360 w 7008495"/>
              <a:gd name="connsiteY127" fmla="*/ 0 h 5457825"/>
              <a:gd name="connisteX128" fmla="*/ 5846445 w 7008495"/>
              <a:gd name="connsiteY128" fmla="*/ 0 h 5457825"/>
              <a:gd name="connisteX129" fmla="*/ 5772150 w 7008495"/>
              <a:gd name="connsiteY129" fmla="*/ 6985 h 5457825"/>
              <a:gd name="connisteX130" fmla="*/ 5697855 w 7008495"/>
              <a:gd name="connsiteY130" fmla="*/ 14605 h 5457825"/>
              <a:gd name="connisteX131" fmla="*/ 5608320 w 7008495"/>
              <a:gd name="connsiteY131" fmla="*/ 22225 h 5457825"/>
              <a:gd name="connisteX132" fmla="*/ 5534025 w 7008495"/>
              <a:gd name="connsiteY132" fmla="*/ 36830 h 5457825"/>
              <a:gd name="connisteX133" fmla="*/ 5452110 w 7008495"/>
              <a:gd name="connsiteY133" fmla="*/ 44450 h 5457825"/>
              <a:gd name="connisteX134" fmla="*/ 5384800 w 7008495"/>
              <a:gd name="connsiteY134" fmla="*/ 44450 h 5457825"/>
              <a:gd name="connisteX135" fmla="*/ 5288280 w 7008495"/>
              <a:gd name="connsiteY135" fmla="*/ 44450 h 5457825"/>
              <a:gd name="connisteX136" fmla="*/ 5220970 w 7008495"/>
              <a:gd name="connsiteY136" fmla="*/ 44450 h 5457825"/>
              <a:gd name="connisteX137" fmla="*/ 5131435 w 7008495"/>
              <a:gd name="connsiteY137" fmla="*/ 44450 h 5457825"/>
              <a:gd name="connisteX138" fmla="*/ 5012690 w 7008495"/>
              <a:gd name="connsiteY138" fmla="*/ 52070 h 5457825"/>
              <a:gd name="connisteX139" fmla="*/ 4945380 w 7008495"/>
              <a:gd name="connsiteY139" fmla="*/ 59055 h 5457825"/>
              <a:gd name="connisteX140" fmla="*/ 4855845 w 7008495"/>
              <a:gd name="connsiteY140" fmla="*/ 59055 h 5457825"/>
              <a:gd name="connisteX141" fmla="*/ 4773930 w 7008495"/>
              <a:gd name="connsiteY141" fmla="*/ 74295 h 5457825"/>
              <a:gd name="connisteX142" fmla="*/ 4692015 w 7008495"/>
              <a:gd name="connsiteY142" fmla="*/ 81915 h 5457825"/>
              <a:gd name="connisteX143" fmla="*/ 4610100 w 7008495"/>
              <a:gd name="connsiteY143" fmla="*/ 81915 h 5457825"/>
              <a:gd name="connisteX144" fmla="*/ 4543425 w 7008495"/>
              <a:gd name="connsiteY144" fmla="*/ 88900 h 5457825"/>
              <a:gd name="connisteX145" fmla="*/ 4439285 w 7008495"/>
              <a:gd name="connsiteY145" fmla="*/ 96520 h 5457825"/>
              <a:gd name="connisteX146" fmla="*/ 4349750 w 7008495"/>
              <a:gd name="connsiteY146" fmla="*/ 96520 h 5457825"/>
              <a:gd name="connisteX147" fmla="*/ 4275455 w 7008495"/>
              <a:gd name="connsiteY147" fmla="*/ 96520 h 5457825"/>
              <a:gd name="connisteX148" fmla="*/ 4208145 w 7008495"/>
              <a:gd name="connsiteY148" fmla="*/ 96520 h 5457825"/>
              <a:gd name="connisteX149" fmla="*/ 4133850 w 7008495"/>
              <a:gd name="connsiteY149" fmla="*/ 96520 h 5457825"/>
              <a:gd name="connisteX150" fmla="*/ 4066540 w 7008495"/>
              <a:gd name="connsiteY150" fmla="*/ 96520 h 5457825"/>
              <a:gd name="connisteX151" fmla="*/ 3984625 w 7008495"/>
              <a:gd name="connsiteY151" fmla="*/ 104140 h 5457825"/>
              <a:gd name="connisteX152" fmla="*/ 3910330 w 7008495"/>
              <a:gd name="connsiteY152" fmla="*/ 111125 h 5457825"/>
              <a:gd name="connisteX153" fmla="*/ 3820795 w 7008495"/>
              <a:gd name="connsiteY153" fmla="*/ 111125 h 5457825"/>
              <a:gd name="connisteX154" fmla="*/ 3738880 w 7008495"/>
              <a:gd name="connsiteY154" fmla="*/ 126365 h 5457825"/>
              <a:gd name="connisteX155" fmla="*/ 3672205 w 7008495"/>
              <a:gd name="connsiteY155" fmla="*/ 133985 h 5457825"/>
              <a:gd name="connisteX156" fmla="*/ 3604895 w 7008495"/>
              <a:gd name="connsiteY156" fmla="*/ 133985 h 5457825"/>
              <a:gd name="connisteX157" fmla="*/ 3522980 w 7008495"/>
              <a:gd name="connsiteY157" fmla="*/ 133985 h 5457825"/>
              <a:gd name="connisteX158" fmla="*/ 3455670 w 7008495"/>
              <a:gd name="connsiteY158" fmla="*/ 133985 h 5457825"/>
              <a:gd name="connisteX159" fmla="*/ 3373755 w 7008495"/>
              <a:gd name="connsiteY159" fmla="*/ 140970 h 5457825"/>
              <a:gd name="connisteX160" fmla="*/ 3291840 w 7008495"/>
              <a:gd name="connsiteY160" fmla="*/ 140970 h 5457825"/>
              <a:gd name="connisteX161" fmla="*/ 3225165 w 7008495"/>
              <a:gd name="connsiteY161" fmla="*/ 140970 h 5457825"/>
              <a:gd name="connisteX162" fmla="*/ 3143250 w 7008495"/>
              <a:gd name="connsiteY162" fmla="*/ 140970 h 5457825"/>
              <a:gd name="connisteX163" fmla="*/ 3075940 w 7008495"/>
              <a:gd name="connsiteY163" fmla="*/ 140970 h 5457825"/>
              <a:gd name="connisteX164" fmla="*/ 3001645 w 7008495"/>
              <a:gd name="connsiteY164" fmla="*/ 140970 h 5457825"/>
              <a:gd name="connisteX165" fmla="*/ 2919730 w 7008495"/>
              <a:gd name="connsiteY165" fmla="*/ 140970 h 5457825"/>
              <a:gd name="connisteX166" fmla="*/ 2852420 w 7008495"/>
              <a:gd name="connsiteY166" fmla="*/ 140970 h 5457825"/>
              <a:gd name="connisteX167" fmla="*/ 2733675 w 7008495"/>
              <a:gd name="connsiteY167" fmla="*/ 140970 h 5457825"/>
              <a:gd name="connisteX168" fmla="*/ 2629535 w 7008495"/>
              <a:gd name="connsiteY168" fmla="*/ 140970 h 5457825"/>
              <a:gd name="connisteX169" fmla="*/ 2524760 w 7008495"/>
              <a:gd name="connsiteY169" fmla="*/ 140970 h 5457825"/>
              <a:gd name="connisteX170" fmla="*/ 2390775 w 7008495"/>
              <a:gd name="connsiteY170" fmla="*/ 140970 h 5457825"/>
              <a:gd name="connisteX171" fmla="*/ 2324100 w 7008495"/>
              <a:gd name="connsiteY171" fmla="*/ 140970 h 5457825"/>
              <a:gd name="connisteX172" fmla="*/ 2204720 w 7008495"/>
              <a:gd name="connsiteY172" fmla="*/ 140970 h 5457825"/>
              <a:gd name="connisteX173" fmla="*/ 2100580 w 7008495"/>
              <a:gd name="connsiteY173" fmla="*/ 140970 h 5457825"/>
              <a:gd name="connisteX174" fmla="*/ 2033270 w 7008495"/>
              <a:gd name="connsiteY174" fmla="*/ 133985 h 5457825"/>
              <a:gd name="connisteX175" fmla="*/ 1966595 w 7008495"/>
              <a:gd name="connsiteY175" fmla="*/ 133985 h 5457825"/>
              <a:gd name="connisteX176" fmla="*/ 1899285 w 7008495"/>
              <a:gd name="connsiteY176" fmla="*/ 118745 h 5457825"/>
              <a:gd name="connisteX177" fmla="*/ 1809750 w 7008495"/>
              <a:gd name="connsiteY177" fmla="*/ 111125 h 5457825"/>
              <a:gd name="connisteX178" fmla="*/ 1727835 w 7008495"/>
              <a:gd name="connsiteY178" fmla="*/ 111125 h 5457825"/>
              <a:gd name="connisteX179" fmla="*/ 1661160 w 7008495"/>
              <a:gd name="connsiteY179" fmla="*/ 111125 h 5457825"/>
              <a:gd name="connisteX180" fmla="*/ 1586230 w 7008495"/>
              <a:gd name="connsiteY180" fmla="*/ 111125 h 5457825"/>
              <a:gd name="connisteX181" fmla="*/ 1519555 w 7008495"/>
              <a:gd name="connsiteY181" fmla="*/ 111125 h 5457825"/>
              <a:gd name="connisteX182" fmla="*/ 1445260 w 7008495"/>
              <a:gd name="connsiteY182" fmla="*/ 118745 h 5457825"/>
              <a:gd name="connisteX183" fmla="*/ 1377950 w 7008495"/>
              <a:gd name="connsiteY183" fmla="*/ 126365 h 5457825"/>
              <a:gd name="connisteX184" fmla="*/ 1311275 w 7008495"/>
              <a:gd name="connsiteY184" fmla="*/ 126365 h 5457825"/>
              <a:gd name="connisteX185" fmla="*/ 1236345 w 7008495"/>
              <a:gd name="connsiteY185" fmla="*/ 126365 h 5457825"/>
              <a:gd name="connisteX186" fmla="*/ 1162050 w 7008495"/>
              <a:gd name="connsiteY186" fmla="*/ 126365 h 5457825"/>
              <a:gd name="connisteX187" fmla="*/ 1080135 w 7008495"/>
              <a:gd name="connsiteY187" fmla="*/ 118745 h 5457825"/>
              <a:gd name="connisteX188" fmla="*/ 1012825 w 7008495"/>
              <a:gd name="connsiteY188" fmla="*/ 118745 h 5457825"/>
              <a:gd name="connisteX189" fmla="*/ 946150 w 7008495"/>
              <a:gd name="connsiteY189" fmla="*/ 111125 h 5457825"/>
              <a:gd name="connisteX190" fmla="*/ 871855 w 7008495"/>
              <a:gd name="connsiteY190" fmla="*/ 111125 h 5457825"/>
              <a:gd name="connisteX191" fmla="*/ 796925 w 7008495"/>
              <a:gd name="connsiteY191" fmla="*/ 104140 h 5457825"/>
              <a:gd name="connisteX192" fmla="*/ 722630 w 7008495"/>
              <a:gd name="connsiteY192" fmla="*/ 96520 h 5457825"/>
              <a:gd name="connisteX193" fmla="*/ 648335 w 7008495"/>
              <a:gd name="connsiteY193" fmla="*/ 88900 h 5457825"/>
              <a:gd name="connisteX194" fmla="*/ 573405 w 7008495"/>
              <a:gd name="connsiteY194" fmla="*/ 81915 h 5457825"/>
              <a:gd name="connisteX195" fmla="*/ 499110 w 7008495"/>
              <a:gd name="connsiteY195" fmla="*/ 81915 h 5457825"/>
              <a:gd name="connisteX196" fmla="*/ 432435 w 7008495"/>
              <a:gd name="connsiteY196" fmla="*/ 74295 h 5457825"/>
              <a:gd name="connisteX197" fmla="*/ 365125 w 7008495"/>
              <a:gd name="connsiteY197" fmla="*/ 74295 h 5457825"/>
              <a:gd name="connisteX198" fmla="*/ 297815 w 7008495"/>
              <a:gd name="connsiteY198" fmla="*/ 74295 h 5457825"/>
              <a:gd name="connisteX199" fmla="*/ 231140 w 7008495"/>
              <a:gd name="connsiteY199" fmla="*/ 74295 h 5457825"/>
              <a:gd name="connisteX200" fmla="*/ 163830 w 7008495"/>
              <a:gd name="connsiteY200" fmla="*/ 74295 h 5457825"/>
              <a:gd name="connisteX201" fmla="*/ 127000 w 7008495"/>
              <a:gd name="connsiteY201" fmla="*/ 6985 h 5457825"/>
              <a:gd name="connisteX202" fmla="*/ 127000 w 7008495"/>
              <a:gd name="connsiteY202" fmla="*/ 6985 h 5457825"/>
              <a:gd name="connisteX203" fmla="*/ 127000 w 7008495"/>
              <a:gd name="connsiteY203" fmla="*/ 59055 h 545782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 ang="0">
                <a:pos x="connisteX58" y="connsiteY58"/>
              </a:cxn>
              <a:cxn ang="0">
                <a:pos x="connisteX59" y="connsiteY59"/>
              </a:cxn>
              <a:cxn ang="0">
                <a:pos x="connisteX60" y="connsiteY60"/>
              </a:cxn>
              <a:cxn ang="0">
                <a:pos x="connisteX61" y="connsiteY61"/>
              </a:cxn>
              <a:cxn ang="0">
                <a:pos x="connisteX62" y="connsiteY62"/>
              </a:cxn>
              <a:cxn ang="0">
                <a:pos x="connisteX63" y="connsiteY63"/>
              </a:cxn>
              <a:cxn ang="0">
                <a:pos x="connisteX64" y="connsiteY64"/>
              </a:cxn>
              <a:cxn ang="0">
                <a:pos x="connisteX65" y="connsiteY65"/>
              </a:cxn>
              <a:cxn ang="0">
                <a:pos x="connisteX66" y="connsiteY66"/>
              </a:cxn>
              <a:cxn ang="0">
                <a:pos x="connisteX67" y="connsiteY67"/>
              </a:cxn>
              <a:cxn ang="0">
                <a:pos x="connisteX68" y="connsiteY68"/>
              </a:cxn>
              <a:cxn ang="0">
                <a:pos x="connisteX69" y="connsiteY69"/>
              </a:cxn>
              <a:cxn ang="0">
                <a:pos x="connisteX70" y="connsiteY70"/>
              </a:cxn>
              <a:cxn ang="0">
                <a:pos x="connisteX71" y="connsiteY71"/>
              </a:cxn>
              <a:cxn ang="0">
                <a:pos x="connisteX72" y="connsiteY72"/>
              </a:cxn>
              <a:cxn ang="0">
                <a:pos x="connisteX73" y="connsiteY73"/>
              </a:cxn>
              <a:cxn ang="0">
                <a:pos x="connisteX74" y="connsiteY74"/>
              </a:cxn>
              <a:cxn ang="0">
                <a:pos x="connisteX75" y="connsiteY75"/>
              </a:cxn>
              <a:cxn ang="0">
                <a:pos x="connisteX76" y="connsiteY76"/>
              </a:cxn>
              <a:cxn ang="0">
                <a:pos x="connisteX77" y="connsiteY77"/>
              </a:cxn>
              <a:cxn ang="0">
                <a:pos x="connisteX78" y="connsiteY78"/>
              </a:cxn>
              <a:cxn ang="0">
                <a:pos x="connisteX79" y="connsiteY79"/>
              </a:cxn>
              <a:cxn ang="0">
                <a:pos x="connisteX80" y="connsiteY80"/>
              </a:cxn>
              <a:cxn ang="0">
                <a:pos x="connisteX81" y="connsiteY81"/>
              </a:cxn>
              <a:cxn ang="0">
                <a:pos x="connisteX82" y="connsiteY82"/>
              </a:cxn>
              <a:cxn ang="0">
                <a:pos x="connisteX83" y="connsiteY83"/>
              </a:cxn>
              <a:cxn ang="0">
                <a:pos x="connisteX84" y="connsiteY84"/>
              </a:cxn>
              <a:cxn ang="0">
                <a:pos x="connisteX85" y="connsiteY85"/>
              </a:cxn>
              <a:cxn ang="0">
                <a:pos x="connisteX86" y="connsiteY86"/>
              </a:cxn>
              <a:cxn ang="0">
                <a:pos x="connisteX87" y="connsiteY87"/>
              </a:cxn>
              <a:cxn ang="0">
                <a:pos x="connisteX88" y="connsiteY88"/>
              </a:cxn>
              <a:cxn ang="0">
                <a:pos x="connisteX89" y="connsiteY89"/>
              </a:cxn>
              <a:cxn ang="0">
                <a:pos x="connisteX90" y="connsiteY90"/>
              </a:cxn>
              <a:cxn ang="0">
                <a:pos x="connisteX91" y="connsiteY91"/>
              </a:cxn>
              <a:cxn ang="0">
                <a:pos x="connisteX92" y="connsiteY92"/>
              </a:cxn>
              <a:cxn ang="0">
                <a:pos x="connisteX93" y="connsiteY93"/>
              </a:cxn>
              <a:cxn ang="0">
                <a:pos x="connisteX94" y="connsiteY94"/>
              </a:cxn>
              <a:cxn ang="0">
                <a:pos x="connisteX95" y="connsiteY95"/>
              </a:cxn>
              <a:cxn ang="0">
                <a:pos x="connisteX96" y="connsiteY96"/>
              </a:cxn>
              <a:cxn ang="0">
                <a:pos x="connisteX97" y="connsiteY97"/>
              </a:cxn>
              <a:cxn ang="0">
                <a:pos x="connisteX98" y="connsiteY98"/>
              </a:cxn>
              <a:cxn ang="0">
                <a:pos x="connisteX99" y="connsiteY99"/>
              </a:cxn>
              <a:cxn ang="0">
                <a:pos x="connisteX100" y="connsiteY100"/>
              </a:cxn>
              <a:cxn ang="0">
                <a:pos x="connisteX101" y="connsiteY101"/>
              </a:cxn>
              <a:cxn ang="0">
                <a:pos x="connisteX102" y="connsiteY102"/>
              </a:cxn>
              <a:cxn ang="0">
                <a:pos x="connisteX103" y="connsiteY103"/>
              </a:cxn>
              <a:cxn ang="0">
                <a:pos x="connisteX104" y="connsiteY104"/>
              </a:cxn>
              <a:cxn ang="0">
                <a:pos x="connisteX105" y="connsiteY105"/>
              </a:cxn>
              <a:cxn ang="0">
                <a:pos x="connisteX106" y="connsiteY106"/>
              </a:cxn>
              <a:cxn ang="0">
                <a:pos x="connisteX107" y="connsiteY107"/>
              </a:cxn>
              <a:cxn ang="0">
                <a:pos x="connisteX108" y="connsiteY108"/>
              </a:cxn>
              <a:cxn ang="0">
                <a:pos x="connisteX109" y="connsiteY109"/>
              </a:cxn>
              <a:cxn ang="0">
                <a:pos x="connisteX110" y="connsiteY110"/>
              </a:cxn>
              <a:cxn ang="0">
                <a:pos x="connisteX111" y="connsiteY111"/>
              </a:cxn>
              <a:cxn ang="0">
                <a:pos x="connisteX112" y="connsiteY112"/>
              </a:cxn>
              <a:cxn ang="0">
                <a:pos x="connisteX113" y="connsiteY113"/>
              </a:cxn>
              <a:cxn ang="0">
                <a:pos x="connisteX114" y="connsiteY114"/>
              </a:cxn>
              <a:cxn ang="0">
                <a:pos x="connisteX115" y="connsiteY115"/>
              </a:cxn>
              <a:cxn ang="0">
                <a:pos x="connisteX116" y="connsiteY116"/>
              </a:cxn>
              <a:cxn ang="0">
                <a:pos x="connisteX117" y="connsiteY117"/>
              </a:cxn>
              <a:cxn ang="0">
                <a:pos x="connisteX118" y="connsiteY118"/>
              </a:cxn>
              <a:cxn ang="0">
                <a:pos x="connisteX119" y="connsiteY119"/>
              </a:cxn>
              <a:cxn ang="0">
                <a:pos x="connisteX120" y="connsiteY120"/>
              </a:cxn>
              <a:cxn ang="0">
                <a:pos x="connisteX121" y="connsiteY121"/>
              </a:cxn>
              <a:cxn ang="0">
                <a:pos x="connisteX122" y="connsiteY122"/>
              </a:cxn>
              <a:cxn ang="0">
                <a:pos x="connisteX123" y="connsiteY123"/>
              </a:cxn>
              <a:cxn ang="0">
                <a:pos x="connisteX124" y="connsiteY124"/>
              </a:cxn>
              <a:cxn ang="0">
                <a:pos x="connisteX125" y="connsiteY125"/>
              </a:cxn>
              <a:cxn ang="0">
                <a:pos x="connisteX126" y="connsiteY126"/>
              </a:cxn>
              <a:cxn ang="0">
                <a:pos x="connisteX127" y="connsiteY127"/>
              </a:cxn>
              <a:cxn ang="0">
                <a:pos x="connisteX128" y="connsiteY128"/>
              </a:cxn>
              <a:cxn ang="0">
                <a:pos x="connisteX129" y="connsiteY129"/>
              </a:cxn>
              <a:cxn ang="0">
                <a:pos x="connisteX130" y="connsiteY130"/>
              </a:cxn>
              <a:cxn ang="0">
                <a:pos x="connisteX131" y="connsiteY131"/>
              </a:cxn>
              <a:cxn ang="0">
                <a:pos x="connisteX132" y="connsiteY132"/>
              </a:cxn>
              <a:cxn ang="0">
                <a:pos x="connisteX133" y="connsiteY133"/>
              </a:cxn>
              <a:cxn ang="0">
                <a:pos x="connisteX134" y="connsiteY134"/>
              </a:cxn>
              <a:cxn ang="0">
                <a:pos x="connisteX135" y="connsiteY135"/>
              </a:cxn>
              <a:cxn ang="0">
                <a:pos x="connisteX136" y="connsiteY136"/>
              </a:cxn>
              <a:cxn ang="0">
                <a:pos x="connisteX137" y="connsiteY137"/>
              </a:cxn>
              <a:cxn ang="0">
                <a:pos x="connisteX138" y="connsiteY138"/>
              </a:cxn>
              <a:cxn ang="0">
                <a:pos x="connisteX139" y="connsiteY139"/>
              </a:cxn>
              <a:cxn ang="0">
                <a:pos x="connisteX140" y="connsiteY140"/>
              </a:cxn>
              <a:cxn ang="0">
                <a:pos x="connisteX141" y="connsiteY141"/>
              </a:cxn>
              <a:cxn ang="0">
                <a:pos x="connisteX142" y="connsiteY142"/>
              </a:cxn>
              <a:cxn ang="0">
                <a:pos x="connisteX143" y="connsiteY143"/>
              </a:cxn>
              <a:cxn ang="0">
                <a:pos x="connisteX144" y="connsiteY144"/>
              </a:cxn>
              <a:cxn ang="0">
                <a:pos x="connisteX145" y="connsiteY145"/>
              </a:cxn>
              <a:cxn ang="0">
                <a:pos x="connisteX146" y="connsiteY146"/>
              </a:cxn>
              <a:cxn ang="0">
                <a:pos x="connisteX147" y="connsiteY147"/>
              </a:cxn>
              <a:cxn ang="0">
                <a:pos x="connisteX148" y="connsiteY148"/>
              </a:cxn>
              <a:cxn ang="0">
                <a:pos x="connisteX149" y="connsiteY149"/>
              </a:cxn>
              <a:cxn ang="0">
                <a:pos x="connisteX150" y="connsiteY150"/>
              </a:cxn>
              <a:cxn ang="0">
                <a:pos x="connisteX151" y="connsiteY151"/>
              </a:cxn>
              <a:cxn ang="0">
                <a:pos x="connisteX152" y="connsiteY152"/>
              </a:cxn>
              <a:cxn ang="0">
                <a:pos x="connisteX153" y="connsiteY153"/>
              </a:cxn>
              <a:cxn ang="0">
                <a:pos x="connisteX154" y="connsiteY154"/>
              </a:cxn>
              <a:cxn ang="0">
                <a:pos x="connisteX155" y="connsiteY155"/>
              </a:cxn>
              <a:cxn ang="0">
                <a:pos x="connisteX156" y="connsiteY156"/>
              </a:cxn>
              <a:cxn ang="0">
                <a:pos x="connisteX157" y="connsiteY157"/>
              </a:cxn>
              <a:cxn ang="0">
                <a:pos x="connisteX158" y="connsiteY158"/>
              </a:cxn>
              <a:cxn ang="0">
                <a:pos x="connisteX159" y="connsiteY159"/>
              </a:cxn>
              <a:cxn ang="0">
                <a:pos x="connisteX160" y="connsiteY160"/>
              </a:cxn>
              <a:cxn ang="0">
                <a:pos x="connisteX161" y="connsiteY161"/>
              </a:cxn>
              <a:cxn ang="0">
                <a:pos x="connisteX162" y="connsiteY162"/>
              </a:cxn>
              <a:cxn ang="0">
                <a:pos x="connisteX163" y="connsiteY163"/>
              </a:cxn>
              <a:cxn ang="0">
                <a:pos x="connisteX164" y="connsiteY164"/>
              </a:cxn>
              <a:cxn ang="0">
                <a:pos x="connisteX165" y="connsiteY165"/>
              </a:cxn>
              <a:cxn ang="0">
                <a:pos x="connisteX166" y="connsiteY166"/>
              </a:cxn>
              <a:cxn ang="0">
                <a:pos x="connisteX167" y="connsiteY167"/>
              </a:cxn>
              <a:cxn ang="0">
                <a:pos x="connisteX168" y="connsiteY168"/>
              </a:cxn>
              <a:cxn ang="0">
                <a:pos x="connisteX169" y="connsiteY169"/>
              </a:cxn>
              <a:cxn ang="0">
                <a:pos x="connisteX170" y="connsiteY170"/>
              </a:cxn>
              <a:cxn ang="0">
                <a:pos x="connisteX171" y="connsiteY171"/>
              </a:cxn>
              <a:cxn ang="0">
                <a:pos x="connisteX172" y="connsiteY172"/>
              </a:cxn>
              <a:cxn ang="0">
                <a:pos x="connisteX173" y="connsiteY173"/>
              </a:cxn>
              <a:cxn ang="0">
                <a:pos x="connisteX174" y="connsiteY174"/>
              </a:cxn>
              <a:cxn ang="0">
                <a:pos x="connisteX175" y="connsiteY175"/>
              </a:cxn>
              <a:cxn ang="0">
                <a:pos x="connisteX176" y="connsiteY176"/>
              </a:cxn>
              <a:cxn ang="0">
                <a:pos x="connisteX177" y="connsiteY177"/>
              </a:cxn>
              <a:cxn ang="0">
                <a:pos x="connisteX178" y="connsiteY178"/>
              </a:cxn>
              <a:cxn ang="0">
                <a:pos x="connisteX179" y="connsiteY179"/>
              </a:cxn>
              <a:cxn ang="0">
                <a:pos x="connisteX180" y="connsiteY180"/>
              </a:cxn>
              <a:cxn ang="0">
                <a:pos x="connisteX181" y="connsiteY181"/>
              </a:cxn>
              <a:cxn ang="0">
                <a:pos x="connisteX182" y="connsiteY182"/>
              </a:cxn>
              <a:cxn ang="0">
                <a:pos x="connisteX183" y="connsiteY183"/>
              </a:cxn>
              <a:cxn ang="0">
                <a:pos x="connisteX184" y="connsiteY184"/>
              </a:cxn>
              <a:cxn ang="0">
                <a:pos x="connisteX185" y="connsiteY185"/>
              </a:cxn>
              <a:cxn ang="0">
                <a:pos x="connisteX186" y="connsiteY186"/>
              </a:cxn>
              <a:cxn ang="0">
                <a:pos x="connisteX187" y="connsiteY187"/>
              </a:cxn>
              <a:cxn ang="0">
                <a:pos x="connisteX188" y="connsiteY188"/>
              </a:cxn>
              <a:cxn ang="0">
                <a:pos x="connisteX189" y="connsiteY189"/>
              </a:cxn>
              <a:cxn ang="0">
                <a:pos x="connisteX190" y="connsiteY190"/>
              </a:cxn>
              <a:cxn ang="0">
                <a:pos x="connisteX191" y="connsiteY191"/>
              </a:cxn>
              <a:cxn ang="0">
                <a:pos x="connisteX192" y="connsiteY192"/>
              </a:cxn>
              <a:cxn ang="0">
                <a:pos x="connisteX193" y="connsiteY193"/>
              </a:cxn>
              <a:cxn ang="0">
                <a:pos x="connisteX194" y="connsiteY194"/>
              </a:cxn>
              <a:cxn ang="0">
                <a:pos x="connisteX195" y="connsiteY195"/>
              </a:cxn>
              <a:cxn ang="0">
                <a:pos x="connisteX196" y="connsiteY196"/>
              </a:cxn>
              <a:cxn ang="0">
                <a:pos x="connisteX197" y="connsiteY197"/>
              </a:cxn>
              <a:cxn ang="0">
                <a:pos x="connisteX198" y="connsiteY198"/>
              </a:cxn>
              <a:cxn ang="0">
                <a:pos x="connisteX199" y="connsiteY199"/>
              </a:cxn>
              <a:cxn ang="0">
                <a:pos x="connisteX200" y="connsiteY200"/>
              </a:cxn>
              <a:cxn ang="0">
                <a:pos x="connisteX201" y="connsiteY201"/>
              </a:cxn>
              <a:cxn ang="0">
                <a:pos x="connisteX202" y="connsiteY202"/>
              </a:cxn>
              <a:cxn ang="0">
                <a:pos x="connisteX203" y="connsiteY203"/>
              </a:cxn>
            </a:cxnLst>
            <a:rect l="l" t="t" r="r" b="b"/>
            <a:pathLst>
              <a:path w="7008495" h="5457825">
                <a:moveTo>
                  <a:pt x="127000" y="59055"/>
                </a:moveTo>
                <a:lnTo>
                  <a:pt x="127000" y="163830"/>
                </a:lnTo>
                <a:lnTo>
                  <a:pt x="89535" y="318770"/>
                </a:lnTo>
                <a:lnTo>
                  <a:pt x="81915" y="393065"/>
                </a:lnTo>
                <a:lnTo>
                  <a:pt x="59690" y="467360"/>
                </a:lnTo>
                <a:lnTo>
                  <a:pt x="45085" y="534670"/>
                </a:lnTo>
                <a:lnTo>
                  <a:pt x="37465" y="608965"/>
                </a:lnTo>
                <a:lnTo>
                  <a:pt x="22225" y="683895"/>
                </a:lnTo>
                <a:lnTo>
                  <a:pt x="15240" y="750570"/>
                </a:lnTo>
                <a:lnTo>
                  <a:pt x="7620" y="817880"/>
                </a:lnTo>
                <a:lnTo>
                  <a:pt x="0" y="899795"/>
                </a:lnTo>
                <a:lnTo>
                  <a:pt x="0" y="966470"/>
                </a:lnTo>
                <a:lnTo>
                  <a:pt x="0" y="1033780"/>
                </a:lnTo>
                <a:lnTo>
                  <a:pt x="15240" y="1108075"/>
                </a:lnTo>
                <a:lnTo>
                  <a:pt x="45085" y="1189990"/>
                </a:lnTo>
                <a:lnTo>
                  <a:pt x="74930" y="1264285"/>
                </a:lnTo>
                <a:lnTo>
                  <a:pt x="119380" y="1346200"/>
                </a:lnTo>
                <a:lnTo>
                  <a:pt x="163830" y="1413510"/>
                </a:lnTo>
                <a:lnTo>
                  <a:pt x="215900" y="1495425"/>
                </a:lnTo>
                <a:lnTo>
                  <a:pt x="283210" y="1562735"/>
                </a:lnTo>
                <a:lnTo>
                  <a:pt x="350520" y="1607185"/>
                </a:lnTo>
                <a:lnTo>
                  <a:pt x="417195" y="1651635"/>
                </a:lnTo>
                <a:lnTo>
                  <a:pt x="484505" y="1696720"/>
                </a:lnTo>
                <a:lnTo>
                  <a:pt x="603250" y="1778635"/>
                </a:lnTo>
                <a:lnTo>
                  <a:pt x="700405" y="1823085"/>
                </a:lnTo>
                <a:lnTo>
                  <a:pt x="789940" y="1867535"/>
                </a:lnTo>
                <a:lnTo>
                  <a:pt x="856615" y="1890395"/>
                </a:lnTo>
                <a:lnTo>
                  <a:pt x="923925" y="1905000"/>
                </a:lnTo>
                <a:lnTo>
                  <a:pt x="998220" y="1927225"/>
                </a:lnTo>
                <a:lnTo>
                  <a:pt x="1072515" y="1934845"/>
                </a:lnTo>
                <a:lnTo>
                  <a:pt x="1139825" y="1949450"/>
                </a:lnTo>
                <a:lnTo>
                  <a:pt x="1214120" y="1957070"/>
                </a:lnTo>
                <a:lnTo>
                  <a:pt x="1318260" y="1972310"/>
                </a:lnTo>
                <a:lnTo>
                  <a:pt x="1422400" y="1972310"/>
                </a:lnTo>
                <a:lnTo>
                  <a:pt x="1519555" y="1979295"/>
                </a:lnTo>
                <a:lnTo>
                  <a:pt x="1593850" y="1994535"/>
                </a:lnTo>
                <a:lnTo>
                  <a:pt x="1661160" y="2002155"/>
                </a:lnTo>
                <a:lnTo>
                  <a:pt x="1727835" y="2009140"/>
                </a:lnTo>
                <a:lnTo>
                  <a:pt x="1795145" y="2016760"/>
                </a:lnTo>
                <a:lnTo>
                  <a:pt x="1861820" y="2046605"/>
                </a:lnTo>
                <a:lnTo>
                  <a:pt x="1943735" y="2106295"/>
                </a:lnTo>
                <a:lnTo>
                  <a:pt x="2003425" y="2202815"/>
                </a:lnTo>
                <a:lnTo>
                  <a:pt x="2055495" y="2306955"/>
                </a:lnTo>
                <a:lnTo>
                  <a:pt x="2108200" y="2411730"/>
                </a:lnTo>
                <a:lnTo>
                  <a:pt x="2122805" y="2493645"/>
                </a:lnTo>
                <a:lnTo>
                  <a:pt x="2152650" y="2635250"/>
                </a:lnTo>
                <a:lnTo>
                  <a:pt x="2182495" y="2761615"/>
                </a:lnTo>
                <a:lnTo>
                  <a:pt x="2190115" y="2880995"/>
                </a:lnTo>
                <a:lnTo>
                  <a:pt x="2204720" y="2999740"/>
                </a:lnTo>
                <a:lnTo>
                  <a:pt x="2212340" y="3067050"/>
                </a:lnTo>
                <a:lnTo>
                  <a:pt x="2234565" y="3208655"/>
                </a:lnTo>
                <a:lnTo>
                  <a:pt x="2256790" y="3290570"/>
                </a:lnTo>
                <a:lnTo>
                  <a:pt x="2279015" y="3357245"/>
                </a:lnTo>
                <a:lnTo>
                  <a:pt x="2294255" y="3424555"/>
                </a:lnTo>
                <a:lnTo>
                  <a:pt x="2331085" y="3521075"/>
                </a:lnTo>
                <a:lnTo>
                  <a:pt x="2376170" y="3610610"/>
                </a:lnTo>
                <a:lnTo>
                  <a:pt x="2413000" y="3677920"/>
                </a:lnTo>
                <a:lnTo>
                  <a:pt x="2465070" y="3744595"/>
                </a:lnTo>
                <a:lnTo>
                  <a:pt x="2547620" y="3826510"/>
                </a:lnTo>
                <a:lnTo>
                  <a:pt x="2614295" y="3893820"/>
                </a:lnTo>
                <a:lnTo>
                  <a:pt x="2681605" y="3945890"/>
                </a:lnTo>
                <a:lnTo>
                  <a:pt x="2755900" y="3997960"/>
                </a:lnTo>
                <a:lnTo>
                  <a:pt x="2852420" y="4072255"/>
                </a:lnTo>
                <a:lnTo>
                  <a:pt x="2941955" y="4109720"/>
                </a:lnTo>
                <a:lnTo>
                  <a:pt x="3009265" y="4131945"/>
                </a:lnTo>
                <a:lnTo>
                  <a:pt x="3083560" y="4154170"/>
                </a:lnTo>
                <a:lnTo>
                  <a:pt x="3165475" y="4169410"/>
                </a:lnTo>
                <a:lnTo>
                  <a:pt x="3239770" y="4176395"/>
                </a:lnTo>
                <a:lnTo>
                  <a:pt x="3314700" y="4184015"/>
                </a:lnTo>
                <a:lnTo>
                  <a:pt x="3396615" y="4184015"/>
                </a:lnTo>
                <a:lnTo>
                  <a:pt x="3470910" y="4184015"/>
                </a:lnTo>
                <a:lnTo>
                  <a:pt x="3590290" y="4184015"/>
                </a:lnTo>
                <a:lnTo>
                  <a:pt x="3746500" y="4169410"/>
                </a:lnTo>
                <a:lnTo>
                  <a:pt x="3850640" y="4146550"/>
                </a:lnTo>
                <a:lnTo>
                  <a:pt x="3999865" y="4139565"/>
                </a:lnTo>
                <a:lnTo>
                  <a:pt x="4133850" y="4102100"/>
                </a:lnTo>
                <a:lnTo>
                  <a:pt x="4245610" y="4050030"/>
                </a:lnTo>
                <a:lnTo>
                  <a:pt x="4379595" y="4012565"/>
                </a:lnTo>
                <a:lnTo>
                  <a:pt x="4513580" y="3975735"/>
                </a:lnTo>
                <a:lnTo>
                  <a:pt x="4655185" y="3923665"/>
                </a:lnTo>
                <a:lnTo>
                  <a:pt x="4811395" y="3856355"/>
                </a:lnTo>
                <a:lnTo>
                  <a:pt x="4908550" y="3826510"/>
                </a:lnTo>
                <a:lnTo>
                  <a:pt x="5019675" y="3782060"/>
                </a:lnTo>
                <a:lnTo>
                  <a:pt x="5086985" y="3774440"/>
                </a:lnTo>
                <a:lnTo>
                  <a:pt x="5154295" y="3774440"/>
                </a:lnTo>
                <a:lnTo>
                  <a:pt x="5191125" y="3848735"/>
                </a:lnTo>
                <a:lnTo>
                  <a:pt x="5198745" y="3916045"/>
                </a:lnTo>
                <a:lnTo>
                  <a:pt x="5213350" y="3982720"/>
                </a:lnTo>
                <a:lnTo>
                  <a:pt x="5228590" y="4064635"/>
                </a:lnTo>
                <a:lnTo>
                  <a:pt x="5236210" y="4146550"/>
                </a:lnTo>
                <a:lnTo>
                  <a:pt x="5243195" y="4213860"/>
                </a:lnTo>
                <a:lnTo>
                  <a:pt x="5258435" y="4281170"/>
                </a:lnTo>
                <a:lnTo>
                  <a:pt x="5295265" y="4370070"/>
                </a:lnTo>
                <a:lnTo>
                  <a:pt x="5332730" y="4459605"/>
                </a:lnTo>
                <a:lnTo>
                  <a:pt x="5407025" y="4563745"/>
                </a:lnTo>
                <a:lnTo>
                  <a:pt x="5474335" y="4631055"/>
                </a:lnTo>
                <a:lnTo>
                  <a:pt x="5563870" y="4697730"/>
                </a:lnTo>
                <a:lnTo>
                  <a:pt x="5630545" y="4765040"/>
                </a:lnTo>
                <a:lnTo>
                  <a:pt x="5690235" y="4832350"/>
                </a:lnTo>
                <a:lnTo>
                  <a:pt x="5764530" y="4899025"/>
                </a:lnTo>
                <a:lnTo>
                  <a:pt x="5839460" y="4951095"/>
                </a:lnTo>
                <a:lnTo>
                  <a:pt x="5935980" y="4988560"/>
                </a:lnTo>
                <a:lnTo>
                  <a:pt x="6092190" y="5010785"/>
                </a:lnTo>
                <a:lnTo>
                  <a:pt x="6181725" y="5018405"/>
                </a:lnTo>
                <a:lnTo>
                  <a:pt x="6315710" y="5018405"/>
                </a:lnTo>
                <a:lnTo>
                  <a:pt x="6464935" y="5018405"/>
                </a:lnTo>
                <a:lnTo>
                  <a:pt x="6613525" y="5003165"/>
                </a:lnTo>
                <a:lnTo>
                  <a:pt x="6703060" y="4996180"/>
                </a:lnTo>
                <a:lnTo>
                  <a:pt x="6792595" y="4980940"/>
                </a:lnTo>
                <a:lnTo>
                  <a:pt x="6874510" y="4958715"/>
                </a:lnTo>
                <a:lnTo>
                  <a:pt x="6948805" y="4951095"/>
                </a:lnTo>
                <a:lnTo>
                  <a:pt x="7008495" y="5025390"/>
                </a:lnTo>
                <a:lnTo>
                  <a:pt x="7008495" y="5100320"/>
                </a:lnTo>
                <a:lnTo>
                  <a:pt x="7008495" y="5166995"/>
                </a:lnTo>
                <a:lnTo>
                  <a:pt x="7008495" y="5234305"/>
                </a:lnTo>
                <a:lnTo>
                  <a:pt x="7008495" y="5300980"/>
                </a:lnTo>
                <a:lnTo>
                  <a:pt x="7000875" y="5375910"/>
                </a:lnTo>
                <a:lnTo>
                  <a:pt x="7000875" y="5457825"/>
                </a:lnTo>
                <a:lnTo>
                  <a:pt x="6457315" y="3774440"/>
                </a:lnTo>
                <a:lnTo>
                  <a:pt x="6494780" y="29210"/>
                </a:lnTo>
                <a:lnTo>
                  <a:pt x="6412865" y="14605"/>
                </a:lnTo>
                <a:lnTo>
                  <a:pt x="6337935" y="6985"/>
                </a:lnTo>
                <a:lnTo>
                  <a:pt x="6263640" y="0"/>
                </a:lnTo>
                <a:lnTo>
                  <a:pt x="6196965" y="0"/>
                </a:lnTo>
                <a:lnTo>
                  <a:pt x="6129655" y="0"/>
                </a:lnTo>
                <a:lnTo>
                  <a:pt x="6062345" y="0"/>
                </a:lnTo>
                <a:lnTo>
                  <a:pt x="5995670" y="0"/>
                </a:lnTo>
                <a:lnTo>
                  <a:pt x="5928360" y="0"/>
                </a:lnTo>
                <a:lnTo>
                  <a:pt x="5846445" y="0"/>
                </a:lnTo>
                <a:lnTo>
                  <a:pt x="5772150" y="6985"/>
                </a:lnTo>
                <a:lnTo>
                  <a:pt x="5697855" y="14605"/>
                </a:lnTo>
                <a:lnTo>
                  <a:pt x="5608320" y="22225"/>
                </a:lnTo>
                <a:lnTo>
                  <a:pt x="5534025" y="36830"/>
                </a:lnTo>
                <a:lnTo>
                  <a:pt x="5452110" y="44450"/>
                </a:lnTo>
                <a:lnTo>
                  <a:pt x="5384800" y="44450"/>
                </a:lnTo>
                <a:lnTo>
                  <a:pt x="5288280" y="44450"/>
                </a:lnTo>
                <a:lnTo>
                  <a:pt x="5220970" y="44450"/>
                </a:lnTo>
                <a:lnTo>
                  <a:pt x="5131435" y="44450"/>
                </a:lnTo>
                <a:lnTo>
                  <a:pt x="5012690" y="52070"/>
                </a:lnTo>
                <a:lnTo>
                  <a:pt x="4945380" y="59055"/>
                </a:lnTo>
                <a:lnTo>
                  <a:pt x="4855845" y="59055"/>
                </a:lnTo>
                <a:lnTo>
                  <a:pt x="4773930" y="74295"/>
                </a:lnTo>
                <a:lnTo>
                  <a:pt x="4692015" y="81915"/>
                </a:lnTo>
                <a:lnTo>
                  <a:pt x="4610100" y="81915"/>
                </a:lnTo>
                <a:lnTo>
                  <a:pt x="4543425" y="88900"/>
                </a:lnTo>
                <a:lnTo>
                  <a:pt x="4439285" y="96520"/>
                </a:lnTo>
                <a:lnTo>
                  <a:pt x="4349750" y="96520"/>
                </a:lnTo>
                <a:lnTo>
                  <a:pt x="4275455" y="96520"/>
                </a:lnTo>
                <a:lnTo>
                  <a:pt x="4208145" y="96520"/>
                </a:lnTo>
                <a:lnTo>
                  <a:pt x="4133850" y="96520"/>
                </a:lnTo>
                <a:lnTo>
                  <a:pt x="4066540" y="96520"/>
                </a:lnTo>
                <a:lnTo>
                  <a:pt x="3984625" y="104140"/>
                </a:lnTo>
                <a:lnTo>
                  <a:pt x="3910330" y="111125"/>
                </a:lnTo>
                <a:lnTo>
                  <a:pt x="3820795" y="111125"/>
                </a:lnTo>
                <a:lnTo>
                  <a:pt x="3738880" y="126365"/>
                </a:lnTo>
                <a:lnTo>
                  <a:pt x="3672205" y="133985"/>
                </a:lnTo>
                <a:lnTo>
                  <a:pt x="3604895" y="133985"/>
                </a:lnTo>
                <a:lnTo>
                  <a:pt x="3522980" y="133985"/>
                </a:lnTo>
                <a:lnTo>
                  <a:pt x="3455670" y="133985"/>
                </a:lnTo>
                <a:lnTo>
                  <a:pt x="3373755" y="140970"/>
                </a:lnTo>
                <a:lnTo>
                  <a:pt x="3291840" y="140970"/>
                </a:lnTo>
                <a:lnTo>
                  <a:pt x="3225165" y="140970"/>
                </a:lnTo>
                <a:lnTo>
                  <a:pt x="3143250" y="140970"/>
                </a:lnTo>
                <a:lnTo>
                  <a:pt x="3075940" y="140970"/>
                </a:lnTo>
                <a:lnTo>
                  <a:pt x="3001645" y="140970"/>
                </a:lnTo>
                <a:lnTo>
                  <a:pt x="2919730" y="140970"/>
                </a:lnTo>
                <a:lnTo>
                  <a:pt x="2852420" y="140970"/>
                </a:lnTo>
                <a:lnTo>
                  <a:pt x="2733675" y="140970"/>
                </a:lnTo>
                <a:lnTo>
                  <a:pt x="2629535" y="140970"/>
                </a:lnTo>
                <a:lnTo>
                  <a:pt x="2524760" y="140970"/>
                </a:lnTo>
                <a:lnTo>
                  <a:pt x="2390775" y="140970"/>
                </a:lnTo>
                <a:lnTo>
                  <a:pt x="2324100" y="140970"/>
                </a:lnTo>
                <a:lnTo>
                  <a:pt x="2204720" y="140970"/>
                </a:lnTo>
                <a:lnTo>
                  <a:pt x="2100580" y="140970"/>
                </a:lnTo>
                <a:lnTo>
                  <a:pt x="2033270" y="133985"/>
                </a:lnTo>
                <a:lnTo>
                  <a:pt x="1966595" y="133985"/>
                </a:lnTo>
                <a:lnTo>
                  <a:pt x="1899285" y="118745"/>
                </a:lnTo>
                <a:lnTo>
                  <a:pt x="1809750" y="111125"/>
                </a:lnTo>
                <a:lnTo>
                  <a:pt x="1727835" y="111125"/>
                </a:lnTo>
                <a:lnTo>
                  <a:pt x="1661160" y="111125"/>
                </a:lnTo>
                <a:lnTo>
                  <a:pt x="1586230" y="111125"/>
                </a:lnTo>
                <a:lnTo>
                  <a:pt x="1519555" y="111125"/>
                </a:lnTo>
                <a:lnTo>
                  <a:pt x="1445260" y="118745"/>
                </a:lnTo>
                <a:lnTo>
                  <a:pt x="1377950" y="126365"/>
                </a:lnTo>
                <a:lnTo>
                  <a:pt x="1311275" y="126365"/>
                </a:lnTo>
                <a:lnTo>
                  <a:pt x="1236345" y="126365"/>
                </a:lnTo>
                <a:lnTo>
                  <a:pt x="1162050" y="126365"/>
                </a:lnTo>
                <a:lnTo>
                  <a:pt x="1080135" y="118745"/>
                </a:lnTo>
                <a:lnTo>
                  <a:pt x="1012825" y="118745"/>
                </a:lnTo>
                <a:lnTo>
                  <a:pt x="946150" y="111125"/>
                </a:lnTo>
                <a:lnTo>
                  <a:pt x="871855" y="111125"/>
                </a:lnTo>
                <a:lnTo>
                  <a:pt x="796925" y="104140"/>
                </a:lnTo>
                <a:lnTo>
                  <a:pt x="722630" y="96520"/>
                </a:lnTo>
                <a:lnTo>
                  <a:pt x="648335" y="88900"/>
                </a:lnTo>
                <a:lnTo>
                  <a:pt x="573405" y="81915"/>
                </a:lnTo>
                <a:lnTo>
                  <a:pt x="499110" y="81915"/>
                </a:lnTo>
                <a:lnTo>
                  <a:pt x="432435" y="74295"/>
                </a:lnTo>
                <a:lnTo>
                  <a:pt x="365125" y="74295"/>
                </a:lnTo>
                <a:lnTo>
                  <a:pt x="297815" y="74295"/>
                </a:lnTo>
                <a:lnTo>
                  <a:pt x="231140" y="74295"/>
                </a:lnTo>
                <a:lnTo>
                  <a:pt x="163830" y="74295"/>
                </a:lnTo>
                <a:lnTo>
                  <a:pt x="127000" y="6985"/>
                </a:lnTo>
                <a:lnTo>
                  <a:pt x="127000" y="59055"/>
                </a:lnTo>
                <a:close/>
              </a:path>
            </a:pathLst>
          </a:custGeom>
          <a:solidFill>
            <a:srgbClr val="98B29B"/>
          </a:solidFill>
          <a:ln>
            <a:noFill/>
          </a:ln>
          <a:effectLst>
            <a:outerShdw blurRad="50800" dist="38100" dir="8100000" sx="103000" sy="103000" algn="tr" rotWithShape="0">
              <a:srgbClr val="3D4A3F">
                <a:alpha val="35000"/>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effectLst>
                <a:outerShdw blurRad="254000" dist="723900" dir="8340000" sx="170000" sy="170000" algn="tr" rotWithShape="0">
                  <a:srgbClr val="3D4A3F">
                    <a:alpha val="27000"/>
                  </a:srgbClr>
                </a:outerShdw>
                <a:reflection blurRad="6350" stA="50000" endA="300" endPos="50000" dist="29997" dir="5400000" sy="-100000" algn="bl" rotWithShape="0"/>
              </a:effectLst>
            </a:endParaRPr>
          </a:p>
        </p:txBody>
      </p:sp>
      <p:sp>
        <p:nvSpPr>
          <p:cNvPr id="6" name="任意多边形 5"/>
          <p:cNvSpPr/>
          <p:nvPr/>
        </p:nvSpPr>
        <p:spPr>
          <a:xfrm rot="21180000">
            <a:off x="8576310" y="-1247140"/>
            <a:ext cx="5522595" cy="5283200"/>
          </a:xfrm>
          <a:custGeom>
            <a:avLst/>
            <a:gdLst>
              <a:gd name="connisteX0" fmla="*/ 127000 w 7008495"/>
              <a:gd name="connsiteY0" fmla="*/ 59055 h 5457825"/>
              <a:gd name="connisteX1" fmla="*/ 127000 w 7008495"/>
              <a:gd name="connsiteY1" fmla="*/ 163830 h 5457825"/>
              <a:gd name="connisteX2" fmla="*/ 89535 w 7008495"/>
              <a:gd name="connsiteY2" fmla="*/ 318770 h 5457825"/>
              <a:gd name="connisteX3" fmla="*/ 81915 w 7008495"/>
              <a:gd name="connsiteY3" fmla="*/ 393065 h 5457825"/>
              <a:gd name="connisteX4" fmla="*/ 59690 w 7008495"/>
              <a:gd name="connsiteY4" fmla="*/ 467360 h 5457825"/>
              <a:gd name="connisteX5" fmla="*/ 45085 w 7008495"/>
              <a:gd name="connsiteY5" fmla="*/ 534670 h 5457825"/>
              <a:gd name="connisteX6" fmla="*/ 37465 w 7008495"/>
              <a:gd name="connsiteY6" fmla="*/ 608965 h 5457825"/>
              <a:gd name="connisteX7" fmla="*/ 22225 w 7008495"/>
              <a:gd name="connsiteY7" fmla="*/ 683895 h 5457825"/>
              <a:gd name="connisteX8" fmla="*/ 15240 w 7008495"/>
              <a:gd name="connsiteY8" fmla="*/ 750570 h 5457825"/>
              <a:gd name="connisteX9" fmla="*/ 7620 w 7008495"/>
              <a:gd name="connsiteY9" fmla="*/ 817880 h 5457825"/>
              <a:gd name="connisteX10" fmla="*/ 0 w 7008495"/>
              <a:gd name="connsiteY10" fmla="*/ 899795 h 5457825"/>
              <a:gd name="connisteX11" fmla="*/ 0 w 7008495"/>
              <a:gd name="connsiteY11" fmla="*/ 966470 h 5457825"/>
              <a:gd name="connisteX12" fmla="*/ 0 w 7008495"/>
              <a:gd name="connsiteY12" fmla="*/ 1033780 h 5457825"/>
              <a:gd name="connisteX13" fmla="*/ 15240 w 7008495"/>
              <a:gd name="connsiteY13" fmla="*/ 1108075 h 5457825"/>
              <a:gd name="connisteX14" fmla="*/ 45085 w 7008495"/>
              <a:gd name="connsiteY14" fmla="*/ 1189990 h 5457825"/>
              <a:gd name="connisteX15" fmla="*/ 74930 w 7008495"/>
              <a:gd name="connsiteY15" fmla="*/ 1264285 h 5457825"/>
              <a:gd name="connisteX16" fmla="*/ 119380 w 7008495"/>
              <a:gd name="connsiteY16" fmla="*/ 1346200 h 5457825"/>
              <a:gd name="connisteX17" fmla="*/ 163830 w 7008495"/>
              <a:gd name="connsiteY17" fmla="*/ 1413510 h 5457825"/>
              <a:gd name="connisteX18" fmla="*/ 215900 w 7008495"/>
              <a:gd name="connsiteY18" fmla="*/ 1495425 h 5457825"/>
              <a:gd name="connisteX19" fmla="*/ 283210 w 7008495"/>
              <a:gd name="connsiteY19" fmla="*/ 1562735 h 5457825"/>
              <a:gd name="connisteX20" fmla="*/ 350520 w 7008495"/>
              <a:gd name="connsiteY20" fmla="*/ 1607185 h 5457825"/>
              <a:gd name="connisteX21" fmla="*/ 417195 w 7008495"/>
              <a:gd name="connsiteY21" fmla="*/ 1651635 h 5457825"/>
              <a:gd name="connisteX22" fmla="*/ 484505 w 7008495"/>
              <a:gd name="connsiteY22" fmla="*/ 1696720 h 5457825"/>
              <a:gd name="connisteX23" fmla="*/ 603250 w 7008495"/>
              <a:gd name="connsiteY23" fmla="*/ 1778635 h 5457825"/>
              <a:gd name="connisteX24" fmla="*/ 700405 w 7008495"/>
              <a:gd name="connsiteY24" fmla="*/ 1823085 h 5457825"/>
              <a:gd name="connisteX25" fmla="*/ 789940 w 7008495"/>
              <a:gd name="connsiteY25" fmla="*/ 1867535 h 5457825"/>
              <a:gd name="connisteX26" fmla="*/ 856615 w 7008495"/>
              <a:gd name="connsiteY26" fmla="*/ 1890395 h 5457825"/>
              <a:gd name="connisteX27" fmla="*/ 923925 w 7008495"/>
              <a:gd name="connsiteY27" fmla="*/ 1905000 h 5457825"/>
              <a:gd name="connisteX28" fmla="*/ 998220 w 7008495"/>
              <a:gd name="connsiteY28" fmla="*/ 1927225 h 5457825"/>
              <a:gd name="connisteX29" fmla="*/ 1072515 w 7008495"/>
              <a:gd name="connsiteY29" fmla="*/ 1934845 h 5457825"/>
              <a:gd name="connisteX30" fmla="*/ 1139825 w 7008495"/>
              <a:gd name="connsiteY30" fmla="*/ 1949450 h 5457825"/>
              <a:gd name="connisteX31" fmla="*/ 1214120 w 7008495"/>
              <a:gd name="connsiteY31" fmla="*/ 1957070 h 5457825"/>
              <a:gd name="connisteX32" fmla="*/ 1318260 w 7008495"/>
              <a:gd name="connsiteY32" fmla="*/ 1972310 h 5457825"/>
              <a:gd name="connisteX33" fmla="*/ 1422400 w 7008495"/>
              <a:gd name="connsiteY33" fmla="*/ 1972310 h 5457825"/>
              <a:gd name="connisteX34" fmla="*/ 1519555 w 7008495"/>
              <a:gd name="connsiteY34" fmla="*/ 1979295 h 5457825"/>
              <a:gd name="connisteX35" fmla="*/ 1593850 w 7008495"/>
              <a:gd name="connsiteY35" fmla="*/ 1994535 h 5457825"/>
              <a:gd name="connisteX36" fmla="*/ 1661160 w 7008495"/>
              <a:gd name="connsiteY36" fmla="*/ 2002155 h 5457825"/>
              <a:gd name="connisteX37" fmla="*/ 1727835 w 7008495"/>
              <a:gd name="connsiteY37" fmla="*/ 2009140 h 5457825"/>
              <a:gd name="connisteX38" fmla="*/ 1795145 w 7008495"/>
              <a:gd name="connsiteY38" fmla="*/ 2016760 h 5457825"/>
              <a:gd name="connisteX39" fmla="*/ 1861820 w 7008495"/>
              <a:gd name="connsiteY39" fmla="*/ 2046605 h 5457825"/>
              <a:gd name="connisteX40" fmla="*/ 1943735 w 7008495"/>
              <a:gd name="connsiteY40" fmla="*/ 2106295 h 5457825"/>
              <a:gd name="connisteX41" fmla="*/ 2003425 w 7008495"/>
              <a:gd name="connsiteY41" fmla="*/ 2202815 h 5457825"/>
              <a:gd name="connisteX42" fmla="*/ 2055495 w 7008495"/>
              <a:gd name="connsiteY42" fmla="*/ 2306955 h 5457825"/>
              <a:gd name="connisteX43" fmla="*/ 2108200 w 7008495"/>
              <a:gd name="connsiteY43" fmla="*/ 2411730 h 5457825"/>
              <a:gd name="connisteX44" fmla="*/ 2122805 w 7008495"/>
              <a:gd name="connsiteY44" fmla="*/ 2493645 h 5457825"/>
              <a:gd name="connisteX45" fmla="*/ 2152650 w 7008495"/>
              <a:gd name="connsiteY45" fmla="*/ 2635250 h 5457825"/>
              <a:gd name="connisteX46" fmla="*/ 2182495 w 7008495"/>
              <a:gd name="connsiteY46" fmla="*/ 2761615 h 5457825"/>
              <a:gd name="connisteX47" fmla="*/ 2190115 w 7008495"/>
              <a:gd name="connsiteY47" fmla="*/ 2880995 h 5457825"/>
              <a:gd name="connisteX48" fmla="*/ 2204720 w 7008495"/>
              <a:gd name="connsiteY48" fmla="*/ 2999740 h 5457825"/>
              <a:gd name="connisteX49" fmla="*/ 2212340 w 7008495"/>
              <a:gd name="connsiteY49" fmla="*/ 3067050 h 5457825"/>
              <a:gd name="connisteX50" fmla="*/ 2234565 w 7008495"/>
              <a:gd name="connsiteY50" fmla="*/ 3208655 h 5457825"/>
              <a:gd name="connisteX51" fmla="*/ 2256790 w 7008495"/>
              <a:gd name="connsiteY51" fmla="*/ 3290570 h 5457825"/>
              <a:gd name="connisteX52" fmla="*/ 2279015 w 7008495"/>
              <a:gd name="connsiteY52" fmla="*/ 3357245 h 5457825"/>
              <a:gd name="connisteX53" fmla="*/ 2294255 w 7008495"/>
              <a:gd name="connsiteY53" fmla="*/ 3424555 h 5457825"/>
              <a:gd name="connisteX54" fmla="*/ 2331085 w 7008495"/>
              <a:gd name="connsiteY54" fmla="*/ 3521075 h 5457825"/>
              <a:gd name="connisteX55" fmla="*/ 2376170 w 7008495"/>
              <a:gd name="connsiteY55" fmla="*/ 3610610 h 5457825"/>
              <a:gd name="connisteX56" fmla="*/ 2413000 w 7008495"/>
              <a:gd name="connsiteY56" fmla="*/ 3677920 h 5457825"/>
              <a:gd name="connisteX57" fmla="*/ 2465070 w 7008495"/>
              <a:gd name="connsiteY57" fmla="*/ 3744595 h 5457825"/>
              <a:gd name="connisteX58" fmla="*/ 2547620 w 7008495"/>
              <a:gd name="connsiteY58" fmla="*/ 3826510 h 5457825"/>
              <a:gd name="connisteX59" fmla="*/ 2614295 w 7008495"/>
              <a:gd name="connsiteY59" fmla="*/ 3893820 h 5457825"/>
              <a:gd name="connisteX60" fmla="*/ 2681605 w 7008495"/>
              <a:gd name="connsiteY60" fmla="*/ 3945890 h 5457825"/>
              <a:gd name="connisteX61" fmla="*/ 2755900 w 7008495"/>
              <a:gd name="connsiteY61" fmla="*/ 3997960 h 5457825"/>
              <a:gd name="connisteX62" fmla="*/ 2852420 w 7008495"/>
              <a:gd name="connsiteY62" fmla="*/ 4072255 h 5457825"/>
              <a:gd name="connisteX63" fmla="*/ 2941955 w 7008495"/>
              <a:gd name="connsiteY63" fmla="*/ 4109720 h 5457825"/>
              <a:gd name="connisteX64" fmla="*/ 3009265 w 7008495"/>
              <a:gd name="connsiteY64" fmla="*/ 4131945 h 5457825"/>
              <a:gd name="connisteX65" fmla="*/ 3083560 w 7008495"/>
              <a:gd name="connsiteY65" fmla="*/ 4154170 h 5457825"/>
              <a:gd name="connisteX66" fmla="*/ 3165475 w 7008495"/>
              <a:gd name="connsiteY66" fmla="*/ 4169410 h 5457825"/>
              <a:gd name="connisteX67" fmla="*/ 3239770 w 7008495"/>
              <a:gd name="connsiteY67" fmla="*/ 4176395 h 5457825"/>
              <a:gd name="connisteX68" fmla="*/ 3314700 w 7008495"/>
              <a:gd name="connsiteY68" fmla="*/ 4184015 h 5457825"/>
              <a:gd name="connisteX69" fmla="*/ 3396615 w 7008495"/>
              <a:gd name="connsiteY69" fmla="*/ 4184015 h 5457825"/>
              <a:gd name="connisteX70" fmla="*/ 3470910 w 7008495"/>
              <a:gd name="connsiteY70" fmla="*/ 4184015 h 5457825"/>
              <a:gd name="connisteX71" fmla="*/ 3590290 w 7008495"/>
              <a:gd name="connsiteY71" fmla="*/ 4184015 h 5457825"/>
              <a:gd name="connisteX72" fmla="*/ 3746500 w 7008495"/>
              <a:gd name="connsiteY72" fmla="*/ 4169410 h 5457825"/>
              <a:gd name="connisteX73" fmla="*/ 3850640 w 7008495"/>
              <a:gd name="connsiteY73" fmla="*/ 4146550 h 5457825"/>
              <a:gd name="connisteX74" fmla="*/ 3999865 w 7008495"/>
              <a:gd name="connsiteY74" fmla="*/ 4139565 h 5457825"/>
              <a:gd name="connisteX75" fmla="*/ 4133850 w 7008495"/>
              <a:gd name="connsiteY75" fmla="*/ 4102100 h 5457825"/>
              <a:gd name="connisteX76" fmla="*/ 4245610 w 7008495"/>
              <a:gd name="connsiteY76" fmla="*/ 4050030 h 5457825"/>
              <a:gd name="connisteX77" fmla="*/ 4379595 w 7008495"/>
              <a:gd name="connsiteY77" fmla="*/ 4012565 h 5457825"/>
              <a:gd name="connisteX78" fmla="*/ 4513580 w 7008495"/>
              <a:gd name="connsiteY78" fmla="*/ 3975735 h 5457825"/>
              <a:gd name="connisteX79" fmla="*/ 4655185 w 7008495"/>
              <a:gd name="connsiteY79" fmla="*/ 3923665 h 5457825"/>
              <a:gd name="connisteX80" fmla="*/ 4811395 w 7008495"/>
              <a:gd name="connsiteY80" fmla="*/ 3856355 h 5457825"/>
              <a:gd name="connisteX81" fmla="*/ 4908550 w 7008495"/>
              <a:gd name="connsiteY81" fmla="*/ 3826510 h 5457825"/>
              <a:gd name="connisteX82" fmla="*/ 5019675 w 7008495"/>
              <a:gd name="connsiteY82" fmla="*/ 3782060 h 5457825"/>
              <a:gd name="connisteX83" fmla="*/ 5086985 w 7008495"/>
              <a:gd name="connsiteY83" fmla="*/ 3774440 h 5457825"/>
              <a:gd name="connisteX84" fmla="*/ 5154295 w 7008495"/>
              <a:gd name="connsiteY84" fmla="*/ 3774440 h 5457825"/>
              <a:gd name="connisteX85" fmla="*/ 5191125 w 7008495"/>
              <a:gd name="connsiteY85" fmla="*/ 3848735 h 5457825"/>
              <a:gd name="connisteX86" fmla="*/ 5198745 w 7008495"/>
              <a:gd name="connsiteY86" fmla="*/ 3916045 h 5457825"/>
              <a:gd name="connisteX87" fmla="*/ 5213350 w 7008495"/>
              <a:gd name="connsiteY87" fmla="*/ 3982720 h 5457825"/>
              <a:gd name="connisteX88" fmla="*/ 5228590 w 7008495"/>
              <a:gd name="connsiteY88" fmla="*/ 4064635 h 5457825"/>
              <a:gd name="connisteX89" fmla="*/ 5236210 w 7008495"/>
              <a:gd name="connsiteY89" fmla="*/ 4146550 h 5457825"/>
              <a:gd name="connisteX90" fmla="*/ 5243195 w 7008495"/>
              <a:gd name="connsiteY90" fmla="*/ 4213860 h 5457825"/>
              <a:gd name="connisteX91" fmla="*/ 5258435 w 7008495"/>
              <a:gd name="connsiteY91" fmla="*/ 4281170 h 5457825"/>
              <a:gd name="connisteX92" fmla="*/ 5295265 w 7008495"/>
              <a:gd name="connsiteY92" fmla="*/ 4370070 h 5457825"/>
              <a:gd name="connisteX93" fmla="*/ 5332730 w 7008495"/>
              <a:gd name="connsiteY93" fmla="*/ 4459605 h 5457825"/>
              <a:gd name="connisteX94" fmla="*/ 5407025 w 7008495"/>
              <a:gd name="connsiteY94" fmla="*/ 4563745 h 5457825"/>
              <a:gd name="connisteX95" fmla="*/ 5474335 w 7008495"/>
              <a:gd name="connsiteY95" fmla="*/ 4631055 h 5457825"/>
              <a:gd name="connisteX96" fmla="*/ 5563870 w 7008495"/>
              <a:gd name="connsiteY96" fmla="*/ 4697730 h 5457825"/>
              <a:gd name="connisteX97" fmla="*/ 5630545 w 7008495"/>
              <a:gd name="connsiteY97" fmla="*/ 4765040 h 5457825"/>
              <a:gd name="connisteX98" fmla="*/ 5690235 w 7008495"/>
              <a:gd name="connsiteY98" fmla="*/ 4832350 h 5457825"/>
              <a:gd name="connisteX99" fmla="*/ 5764530 w 7008495"/>
              <a:gd name="connsiteY99" fmla="*/ 4899025 h 5457825"/>
              <a:gd name="connisteX100" fmla="*/ 5839460 w 7008495"/>
              <a:gd name="connsiteY100" fmla="*/ 4951095 h 5457825"/>
              <a:gd name="connisteX101" fmla="*/ 5935980 w 7008495"/>
              <a:gd name="connsiteY101" fmla="*/ 4988560 h 5457825"/>
              <a:gd name="connisteX102" fmla="*/ 6092190 w 7008495"/>
              <a:gd name="connsiteY102" fmla="*/ 5010785 h 5457825"/>
              <a:gd name="connisteX103" fmla="*/ 6181725 w 7008495"/>
              <a:gd name="connsiteY103" fmla="*/ 5018405 h 5457825"/>
              <a:gd name="connisteX104" fmla="*/ 6315710 w 7008495"/>
              <a:gd name="connsiteY104" fmla="*/ 5018405 h 5457825"/>
              <a:gd name="connisteX105" fmla="*/ 6464935 w 7008495"/>
              <a:gd name="connsiteY105" fmla="*/ 5018405 h 5457825"/>
              <a:gd name="connisteX106" fmla="*/ 6613525 w 7008495"/>
              <a:gd name="connsiteY106" fmla="*/ 5003165 h 5457825"/>
              <a:gd name="connisteX107" fmla="*/ 6703060 w 7008495"/>
              <a:gd name="connsiteY107" fmla="*/ 4996180 h 5457825"/>
              <a:gd name="connisteX108" fmla="*/ 6792595 w 7008495"/>
              <a:gd name="connsiteY108" fmla="*/ 4980940 h 5457825"/>
              <a:gd name="connisteX109" fmla="*/ 6874510 w 7008495"/>
              <a:gd name="connsiteY109" fmla="*/ 4958715 h 5457825"/>
              <a:gd name="connisteX110" fmla="*/ 6948805 w 7008495"/>
              <a:gd name="connsiteY110" fmla="*/ 4951095 h 5457825"/>
              <a:gd name="connisteX111" fmla="*/ 7008495 w 7008495"/>
              <a:gd name="connsiteY111" fmla="*/ 5025390 h 5457825"/>
              <a:gd name="connisteX112" fmla="*/ 7008495 w 7008495"/>
              <a:gd name="connsiteY112" fmla="*/ 5100320 h 5457825"/>
              <a:gd name="connisteX113" fmla="*/ 7008495 w 7008495"/>
              <a:gd name="connsiteY113" fmla="*/ 5166995 h 5457825"/>
              <a:gd name="connisteX114" fmla="*/ 7008495 w 7008495"/>
              <a:gd name="connsiteY114" fmla="*/ 5234305 h 5457825"/>
              <a:gd name="connisteX115" fmla="*/ 7008495 w 7008495"/>
              <a:gd name="connsiteY115" fmla="*/ 5300980 h 5457825"/>
              <a:gd name="connisteX116" fmla="*/ 7000875 w 7008495"/>
              <a:gd name="connsiteY116" fmla="*/ 5375910 h 5457825"/>
              <a:gd name="connisteX117" fmla="*/ 7000875 w 7008495"/>
              <a:gd name="connsiteY117" fmla="*/ 5457825 h 5457825"/>
              <a:gd name="connisteX118" fmla="*/ 6457315 w 7008495"/>
              <a:gd name="connsiteY118" fmla="*/ 3774440 h 5457825"/>
              <a:gd name="connisteX119" fmla="*/ 6494780 w 7008495"/>
              <a:gd name="connsiteY119" fmla="*/ 29210 h 5457825"/>
              <a:gd name="connisteX120" fmla="*/ 6412865 w 7008495"/>
              <a:gd name="connsiteY120" fmla="*/ 14605 h 5457825"/>
              <a:gd name="connisteX121" fmla="*/ 6337935 w 7008495"/>
              <a:gd name="connsiteY121" fmla="*/ 6985 h 5457825"/>
              <a:gd name="connisteX122" fmla="*/ 6263640 w 7008495"/>
              <a:gd name="connsiteY122" fmla="*/ 0 h 5457825"/>
              <a:gd name="connisteX123" fmla="*/ 6196965 w 7008495"/>
              <a:gd name="connsiteY123" fmla="*/ 0 h 5457825"/>
              <a:gd name="connisteX124" fmla="*/ 6129655 w 7008495"/>
              <a:gd name="connsiteY124" fmla="*/ 0 h 5457825"/>
              <a:gd name="connisteX125" fmla="*/ 6062345 w 7008495"/>
              <a:gd name="connsiteY125" fmla="*/ 0 h 5457825"/>
              <a:gd name="connisteX126" fmla="*/ 5995670 w 7008495"/>
              <a:gd name="connsiteY126" fmla="*/ 0 h 5457825"/>
              <a:gd name="connisteX127" fmla="*/ 5928360 w 7008495"/>
              <a:gd name="connsiteY127" fmla="*/ 0 h 5457825"/>
              <a:gd name="connisteX128" fmla="*/ 5846445 w 7008495"/>
              <a:gd name="connsiteY128" fmla="*/ 0 h 5457825"/>
              <a:gd name="connisteX129" fmla="*/ 5772150 w 7008495"/>
              <a:gd name="connsiteY129" fmla="*/ 6985 h 5457825"/>
              <a:gd name="connisteX130" fmla="*/ 5697855 w 7008495"/>
              <a:gd name="connsiteY130" fmla="*/ 14605 h 5457825"/>
              <a:gd name="connisteX131" fmla="*/ 5608320 w 7008495"/>
              <a:gd name="connsiteY131" fmla="*/ 22225 h 5457825"/>
              <a:gd name="connisteX132" fmla="*/ 5534025 w 7008495"/>
              <a:gd name="connsiteY132" fmla="*/ 36830 h 5457825"/>
              <a:gd name="connisteX133" fmla="*/ 5452110 w 7008495"/>
              <a:gd name="connsiteY133" fmla="*/ 44450 h 5457825"/>
              <a:gd name="connisteX134" fmla="*/ 5384800 w 7008495"/>
              <a:gd name="connsiteY134" fmla="*/ 44450 h 5457825"/>
              <a:gd name="connisteX135" fmla="*/ 5288280 w 7008495"/>
              <a:gd name="connsiteY135" fmla="*/ 44450 h 5457825"/>
              <a:gd name="connisteX136" fmla="*/ 5220970 w 7008495"/>
              <a:gd name="connsiteY136" fmla="*/ 44450 h 5457825"/>
              <a:gd name="connisteX137" fmla="*/ 5131435 w 7008495"/>
              <a:gd name="connsiteY137" fmla="*/ 44450 h 5457825"/>
              <a:gd name="connisteX138" fmla="*/ 5012690 w 7008495"/>
              <a:gd name="connsiteY138" fmla="*/ 52070 h 5457825"/>
              <a:gd name="connisteX139" fmla="*/ 4945380 w 7008495"/>
              <a:gd name="connsiteY139" fmla="*/ 59055 h 5457825"/>
              <a:gd name="connisteX140" fmla="*/ 4855845 w 7008495"/>
              <a:gd name="connsiteY140" fmla="*/ 59055 h 5457825"/>
              <a:gd name="connisteX141" fmla="*/ 4773930 w 7008495"/>
              <a:gd name="connsiteY141" fmla="*/ 74295 h 5457825"/>
              <a:gd name="connisteX142" fmla="*/ 4692015 w 7008495"/>
              <a:gd name="connsiteY142" fmla="*/ 81915 h 5457825"/>
              <a:gd name="connisteX143" fmla="*/ 4610100 w 7008495"/>
              <a:gd name="connsiteY143" fmla="*/ 81915 h 5457825"/>
              <a:gd name="connisteX144" fmla="*/ 4543425 w 7008495"/>
              <a:gd name="connsiteY144" fmla="*/ 88900 h 5457825"/>
              <a:gd name="connisteX145" fmla="*/ 4439285 w 7008495"/>
              <a:gd name="connsiteY145" fmla="*/ 96520 h 5457825"/>
              <a:gd name="connisteX146" fmla="*/ 4349750 w 7008495"/>
              <a:gd name="connsiteY146" fmla="*/ 96520 h 5457825"/>
              <a:gd name="connisteX147" fmla="*/ 4275455 w 7008495"/>
              <a:gd name="connsiteY147" fmla="*/ 96520 h 5457825"/>
              <a:gd name="connisteX148" fmla="*/ 4208145 w 7008495"/>
              <a:gd name="connsiteY148" fmla="*/ 96520 h 5457825"/>
              <a:gd name="connisteX149" fmla="*/ 4133850 w 7008495"/>
              <a:gd name="connsiteY149" fmla="*/ 96520 h 5457825"/>
              <a:gd name="connisteX150" fmla="*/ 4066540 w 7008495"/>
              <a:gd name="connsiteY150" fmla="*/ 96520 h 5457825"/>
              <a:gd name="connisteX151" fmla="*/ 3984625 w 7008495"/>
              <a:gd name="connsiteY151" fmla="*/ 104140 h 5457825"/>
              <a:gd name="connisteX152" fmla="*/ 3910330 w 7008495"/>
              <a:gd name="connsiteY152" fmla="*/ 111125 h 5457825"/>
              <a:gd name="connisteX153" fmla="*/ 3820795 w 7008495"/>
              <a:gd name="connsiteY153" fmla="*/ 111125 h 5457825"/>
              <a:gd name="connisteX154" fmla="*/ 3738880 w 7008495"/>
              <a:gd name="connsiteY154" fmla="*/ 126365 h 5457825"/>
              <a:gd name="connisteX155" fmla="*/ 3672205 w 7008495"/>
              <a:gd name="connsiteY155" fmla="*/ 133985 h 5457825"/>
              <a:gd name="connisteX156" fmla="*/ 3604895 w 7008495"/>
              <a:gd name="connsiteY156" fmla="*/ 133985 h 5457825"/>
              <a:gd name="connisteX157" fmla="*/ 3522980 w 7008495"/>
              <a:gd name="connsiteY157" fmla="*/ 133985 h 5457825"/>
              <a:gd name="connisteX158" fmla="*/ 3455670 w 7008495"/>
              <a:gd name="connsiteY158" fmla="*/ 133985 h 5457825"/>
              <a:gd name="connisteX159" fmla="*/ 3373755 w 7008495"/>
              <a:gd name="connsiteY159" fmla="*/ 140970 h 5457825"/>
              <a:gd name="connisteX160" fmla="*/ 3291840 w 7008495"/>
              <a:gd name="connsiteY160" fmla="*/ 140970 h 5457825"/>
              <a:gd name="connisteX161" fmla="*/ 3225165 w 7008495"/>
              <a:gd name="connsiteY161" fmla="*/ 140970 h 5457825"/>
              <a:gd name="connisteX162" fmla="*/ 3143250 w 7008495"/>
              <a:gd name="connsiteY162" fmla="*/ 140970 h 5457825"/>
              <a:gd name="connisteX163" fmla="*/ 3075940 w 7008495"/>
              <a:gd name="connsiteY163" fmla="*/ 140970 h 5457825"/>
              <a:gd name="connisteX164" fmla="*/ 3001645 w 7008495"/>
              <a:gd name="connsiteY164" fmla="*/ 140970 h 5457825"/>
              <a:gd name="connisteX165" fmla="*/ 2919730 w 7008495"/>
              <a:gd name="connsiteY165" fmla="*/ 140970 h 5457825"/>
              <a:gd name="connisteX166" fmla="*/ 2852420 w 7008495"/>
              <a:gd name="connsiteY166" fmla="*/ 140970 h 5457825"/>
              <a:gd name="connisteX167" fmla="*/ 2733675 w 7008495"/>
              <a:gd name="connsiteY167" fmla="*/ 140970 h 5457825"/>
              <a:gd name="connisteX168" fmla="*/ 2629535 w 7008495"/>
              <a:gd name="connsiteY168" fmla="*/ 140970 h 5457825"/>
              <a:gd name="connisteX169" fmla="*/ 2524760 w 7008495"/>
              <a:gd name="connsiteY169" fmla="*/ 140970 h 5457825"/>
              <a:gd name="connisteX170" fmla="*/ 2390775 w 7008495"/>
              <a:gd name="connsiteY170" fmla="*/ 140970 h 5457825"/>
              <a:gd name="connisteX171" fmla="*/ 2324100 w 7008495"/>
              <a:gd name="connsiteY171" fmla="*/ 140970 h 5457825"/>
              <a:gd name="connisteX172" fmla="*/ 2204720 w 7008495"/>
              <a:gd name="connsiteY172" fmla="*/ 140970 h 5457825"/>
              <a:gd name="connisteX173" fmla="*/ 2100580 w 7008495"/>
              <a:gd name="connsiteY173" fmla="*/ 140970 h 5457825"/>
              <a:gd name="connisteX174" fmla="*/ 2033270 w 7008495"/>
              <a:gd name="connsiteY174" fmla="*/ 133985 h 5457825"/>
              <a:gd name="connisteX175" fmla="*/ 1966595 w 7008495"/>
              <a:gd name="connsiteY175" fmla="*/ 133985 h 5457825"/>
              <a:gd name="connisteX176" fmla="*/ 1899285 w 7008495"/>
              <a:gd name="connsiteY176" fmla="*/ 118745 h 5457825"/>
              <a:gd name="connisteX177" fmla="*/ 1809750 w 7008495"/>
              <a:gd name="connsiteY177" fmla="*/ 111125 h 5457825"/>
              <a:gd name="connisteX178" fmla="*/ 1727835 w 7008495"/>
              <a:gd name="connsiteY178" fmla="*/ 111125 h 5457825"/>
              <a:gd name="connisteX179" fmla="*/ 1661160 w 7008495"/>
              <a:gd name="connsiteY179" fmla="*/ 111125 h 5457825"/>
              <a:gd name="connisteX180" fmla="*/ 1586230 w 7008495"/>
              <a:gd name="connsiteY180" fmla="*/ 111125 h 5457825"/>
              <a:gd name="connisteX181" fmla="*/ 1519555 w 7008495"/>
              <a:gd name="connsiteY181" fmla="*/ 111125 h 5457825"/>
              <a:gd name="connisteX182" fmla="*/ 1445260 w 7008495"/>
              <a:gd name="connsiteY182" fmla="*/ 118745 h 5457825"/>
              <a:gd name="connisteX183" fmla="*/ 1377950 w 7008495"/>
              <a:gd name="connsiteY183" fmla="*/ 126365 h 5457825"/>
              <a:gd name="connisteX184" fmla="*/ 1311275 w 7008495"/>
              <a:gd name="connsiteY184" fmla="*/ 126365 h 5457825"/>
              <a:gd name="connisteX185" fmla="*/ 1236345 w 7008495"/>
              <a:gd name="connsiteY185" fmla="*/ 126365 h 5457825"/>
              <a:gd name="connisteX186" fmla="*/ 1162050 w 7008495"/>
              <a:gd name="connsiteY186" fmla="*/ 126365 h 5457825"/>
              <a:gd name="connisteX187" fmla="*/ 1080135 w 7008495"/>
              <a:gd name="connsiteY187" fmla="*/ 118745 h 5457825"/>
              <a:gd name="connisteX188" fmla="*/ 1012825 w 7008495"/>
              <a:gd name="connsiteY188" fmla="*/ 118745 h 5457825"/>
              <a:gd name="connisteX189" fmla="*/ 946150 w 7008495"/>
              <a:gd name="connsiteY189" fmla="*/ 111125 h 5457825"/>
              <a:gd name="connisteX190" fmla="*/ 871855 w 7008495"/>
              <a:gd name="connsiteY190" fmla="*/ 111125 h 5457825"/>
              <a:gd name="connisteX191" fmla="*/ 796925 w 7008495"/>
              <a:gd name="connsiteY191" fmla="*/ 104140 h 5457825"/>
              <a:gd name="connisteX192" fmla="*/ 722630 w 7008495"/>
              <a:gd name="connsiteY192" fmla="*/ 96520 h 5457825"/>
              <a:gd name="connisteX193" fmla="*/ 648335 w 7008495"/>
              <a:gd name="connsiteY193" fmla="*/ 88900 h 5457825"/>
              <a:gd name="connisteX194" fmla="*/ 573405 w 7008495"/>
              <a:gd name="connsiteY194" fmla="*/ 81915 h 5457825"/>
              <a:gd name="connisteX195" fmla="*/ 499110 w 7008495"/>
              <a:gd name="connsiteY195" fmla="*/ 81915 h 5457825"/>
              <a:gd name="connisteX196" fmla="*/ 432435 w 7008495"/>
              <a:gd name="connsiteY196" fmla="*/ 74295 h 5457825"/>
              <a:gd name="connisteX197" fmla="*/ 365125 w 7008495"/>
              <a:gd name="connsiteY197" fmla="*/ 74295 h 5457825"/>
              <a:gd name="connisteX198" fmla="*/ 297815 w 7008495"/>
              <a:gd name="connsiteY198" fmla="*/ 74295 h 5457825"/>
              <a:gd name="connisteX199" fmla="*/ 231140 w 7008495"/>
              <a:gd name="connsiteY199" fmla="*/ 74295 h 5457825"/>
              <a:gd name="connisteX200" fmla="*/ 163830 w 7008495"/>
              <a:gd name="connsiteY200" fmla="*/ 74295 h 5457825"/>
              <a:gd name="connisteX201" fmla="*/ 127000 w 7008495"/>
              <a:gd name="connsiteY201" fmla="*/ 6985 h 5457825"/>
              <a:gd name="connisteX202" fmla="*/ 127000 w 7008495"/>
              <a:gd name="connsiteY202" fmla="*/ 6985 h 5457825"/>
              <a:gd name="connisteX203" fmla="*/ 127000 w 7008495"/>
              <a:gd name="connsiteY203" fmla="*/ 59055 h 545782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 ang="0">
                <a:pos x="connisteX58" y="connsiteY58"/>
              </a:cxn>
              <a:cxn ang="0">
                <a:pos x="connisteX59" y="connsiteY59"/>
              </a:cxn>
              <a:cxn ang="0">
                <a:pos x="connisteX60" y="connsiteY60"/>
              </a:cxn>
              <a:cxn ang="0">
                <a:pos x="connisteX61" y="connsiteY61"/>
              </a:cxn>
              <a:cxn ang="0">
                <a:pos x="connisteX62" y="connsiteY62"/>
              </a:cxn>
              <a:cxn ang="0">
                <a:pos x="connisteX63" y="connsiteY63"/>
              </a:cxn>
              <a:cxn ang="0">
                <a:pos x="connisteX64" y="connsiteY64"/>
              </a:cxn>
              <a:cxn ang="0">
                <a:pos x="connisteX65" y="connsiteY65"/>
              </a:cxn>
              <a:cxn ang="0">
                <a:pos x="connisteX66" y="connsiteY66"/>
              </a:cxn>
              <a:cxn ang="0">
                <a:pos x="connisteX67" y="connsiteY67"/>
              </a:cxn>
              <a:cxn ang="0">
                <a:pos x="connisteX68" y="connsiteY68"/>
              </a:cxn>
              <a:cxn ang="0">
                <a:pos x="connisteX69" y="connsiteY69"/>
              </a:cxn>
              <a:cxn ang="0">
                <a:pos x="connisteX70" y="connsiteY70"/>
              </a:cxn>
              <a:cxn ang="0">
                <a:pos x="connisteX71" y="connsiteY71"/>
              </a:cxn>
              <a:cxn ang="0">
                <a:pos x="connisteX72" y="connsiteY72"/>
              </a:cxn>
              <a:cxn ang="0">
                <a:pos x="connisteX73" y="connsiteY73"/>
              </a:cxn>
              <a:cxn ang="0">
                <a:pos x="connisteX74" y="connsiteY74"/>
              </a:cxn>
              <a:cxn ang="0">
                <a:pos x="connisteX75" y="connsiteY75"/>
              </a:cxn>
              <a:cxn ang="0">
                <a:pos x="connisteX76" y="connsiteY76"/>
              </a:cxn>
              <a:cxn ang="0">
                <a:pos x="connisteX77" y="connsiteY77"/>
              </a:cxn>
              <a:cxn ang="0">
                <a:pos x="connisteX78" y="connsiteY78"/>
              </a:cxn>
              <a:cxn ang="0">
                <a:pos x="connisteX79" y="connsiteY79"/>
              </a:cxn>
              <a:cxn ang="0">
                <a:pos x="connisteX80" y="connsiteY80"/>
              </a:cxn>
              <a:cxn ang="0">
                <a:pos x="connisteX81" y="connsiteY81"/>
              </a:cxn>
              <a:cxn ang="0">
                <a:pos x="connisteX82" y="connsiteY82"/>
              </a:cxn>
              <a:cxn ang="0">
                <a:pos x="connisteX83" y="connsiteY83"/>
              </a:cxn>
              <a:cxn ang="0">
                <a:pos x="connisteX84" y="connsiteY84"/>
              </a:cxn>
              <a:cxn ang="0">
                <a:pos x="connisteX85" y="connsiteY85"/>
              </a:cxn>
              <a:cxn ang="0">
                <a:pos x="connisteX86" y="connsiteY86"/>
              </a:cxn>
              <a:cxn ang="0">
                <a:pos x="connisteX87" y="connsiteY87"/>
              </a:cxn>
              <a:cxn ang="0">
                <a:pos x="connisteX88" y="connsiteY88"/>
              </a:cxn>
              <a:cxn ang="0">
                <a:pos x="connisteX89" y="connsiteY89"/>
              </a:cxn>
              <a:cxn ang="0">
                <a:pos x="connisteX90" y="connsiteY90"/>
              </a:cxn>
              <a:cxn ang="0">
                <a:pos x="connisteX91" y="connsiteY91"/>
              </a:cxn>
              <a:cxn ang="0">
                <a:pos x="connisteX92" y="connsiteY92"/>
              </a:cxn>
              <a:cxn ang="0">
                <a:pos x="connisteX93" y="connsiteY93"/>
              </a:cxn>
              <a:cxn ang="0">
                <a:pos x="connisteX94" y="connsiteY94"/>
              </a:cxn>
              <a:cxn ang="0">
                <a:pos x="connisteX95" y="connsiteY95"/>
              </a:cxn>
              <a:cxn ang="0">
                <a:pos x="connisteX96" y="connsiteY96"/>
              </a:cxn>
              <a:cxn ang="0">
                <a:pos x="connisteX97" y="connsiteY97"/>
              </a:cxn>
              <a:cxn ang="0">
                <a:pos x="connisteX98" y="connsiteY98"/>
              </a:cxn>
              <a:cxn ang="0">
                <a:pos x="connisteX99" y="connsiteY99"/>
              </a:cxn>
              <a:cxn ang="0">
                <a:pos x="connisteX100" y="connsiteY100"/>
              </a:cxn>
              <a:cxn ang="0">
                <a:pos x="connisteX101" y="connsiteY101"/>
              </a:cxn>
              <a:cxn ang="0">
                <a:pos x="connisteX102" y="connsiteY102"/>
              </a:cxn>
              <a:cxn ang="0">
                <a:pos x="connisteX103" y="connsiteY103"/>
              </a:cxn>
              <a:cxn ang="0">
                <a:pos x="connisteX104" y="connsiteY104"/>
              </a:cxn>
              <a:cxn ang="0">
                <a:pos x="connisteX105" y="connsiteY105"/>
              </a:cxn>
              <a:cxn ang="0">
                <a:pos x="connisteX106" y="connsiteY106"/>
              </a:cxn>
              <a:cxn ang="0">
                <a:pos x="connisteX107" y="connsiteY107"/>
              </a:cxn>
              <a:cxn ang="0">
                <a:pos x="connisteX108" y="connsiteY108"/>
              </a:cxn>
              <a:cxn ang="0">
                <a:pos x="connisteX109" y="connsiteY109"/>
              </a:cxn>
              <a:cxn ang="0">
                <a:pos x="connisteX110" y="connsiteY110"/>
              </a:cxn>
              <a:cxn ang="0">
                <a:pos x="connisteX111" y="connsiteY111"/>
              </a:cxn>
              <a:cxn ang="0">
                <a:pos x="connisteX112" y="connsiteY112"/>
              </a:cxn>
              <a:cxn ang="0">
                <a:pos x="connisteX113" y="connsiteY113"/>
              </a:cxn>
              <a:cxn ang="0">
                <a:pos x="connisteX114" y="connsiteY114"/>
              </a:cxn>
              <a:cxn ang="0">
                <a:pos x="connisteX115" y="connsiteY115"/>
              </a:cxn>
              <a:cxn ang="0">
                <a:pos x="connisteX116" y="connsiteY116"/>
              </a:cxn>
              <a:cxn ang="0">
                <a:pos x="connisteX117" y="connsiteY117"/>
              </a:cxn>
              <a:cxn ang="0">
                <a:pos x="connisteX118" y="connsiteY118"/>
              </a:cxn>
              <a:cxn ang="0">
                <a:pos x="connisteX119" y="connsiteY119"/>
              </a:cxn>
              <a:cxn ang="0">
                <a:pos x="connisteX120" y="connsiteY120"/>
              </a:cxn>
              <a:cxn ang="0">
                <a:pos x="connisteX121" y="connsiteY121"/>
              </a:cxn>
              <a:cxn ang="0">
                <a:pos x="connisteX122" y="connsiteY122"/>
              </a:cxn>
              <a:cxn ang="0">
                <a:pos x="connisteX123" y="connsiteY123"/>
              </a:cxn>
              <a:cxn ang="0">
                <a:pos x="connisteX124" y="connsiteY124"/>
              </a:cxn>
              <a:cxn ang="0">
                <a:pos x="connisteX125" y="connsiteY125"/>
              </a:cxn>
              <a:cxn ang="0">
                <a:pos x="connisteX126" y="connsiteY126"/>
              </a:cxn>
              <a:cxn ang="0">
                <a:pos x="connisteX127" y="connsiteY127"/>
              </a:cxn>
              <a:cxn ang="0">
                <a:pos x="connisteX128" y="connsiteY128"/>
              </a:cxn>
              <a:cxn ang="0">
                <a:pos x="connisteX129" y="connsiteY129"/>
              </a:cxn>
              <a:cxn ang="0">
                <a:pos x="connisteX130" y="connsiteY130"/>
              </a:cxn>
              <a:cxn ang="0">
                <a:pos x="connisteX131" y="connsiteY131"/>
              </a:cxn>
              <a:cxn ang="0">
                <a:pos x="connisteX132" y="connsiteY132"/>
              </a:cxn>
              <a:cxn ang="0">
                <a:pos x="connisteX133" y="connsiteY133"/>
              </a:cxn>
              <a:cxn ang="0">
                <a:pos x="connisteX134" y="connsiteY134"/>
              </a:cxn>
              <a:cxn ang="0">
                <a:pos x="connisteX135" y="connsiteY135"/>
              </a:cxn>
              <a:cxn ang="0">
                <a:pos x="connisteX136" y="connsiteY136"/>
              </a:cxn>
              <a:cxn ang="0">
                <a:pos x="connisteX137" y="connsiteY137"/>
              </a:cxn>
              <a:cxn ang="0">
                <a:pos x="connisteX138" y="connsiteY138"/>
              </a:cxn>
              <a:cxn ang="0">
                <a:pos x="connisteX139" y="connsiteY139"/>
              </a:cxn>
              <a:cxn ang="0">
                <a:pos x="connisteX140" y="connsiteY140"/>
              </a:cxn>
              <a:cxn ang="0">
                <a:pos x="connisteX141" y="connsiteY141"/>
              </a:cxn>
              <a:cxn ang="0">
                <a:pos x="connisteX142" y="connsiteY142"/>
              </a:cxn>
              <a:cxn ang="0">
                <a:pos x="connisteX143" y="connsiteY143"/>
              </a:cxn>
              <a:cxn ang="0">
                <a:pos x="connisteX144" y="connsiteY144"/>
              </a:cxn>
              <a:cxn ang="0">
                <a:pos x="connisteX145" y="connsiteY145"/>
              </a:cxn>
              <a:cxn ang="0">
                <a:pos x="connisteX146" y="connsiteY146"/>
              </a:cxn>
              <a:cxn ang="0">
                <a:pos x="connisteX147" y="connsiteY147"/>
              </a:cxn>
              <a:cxn ang="0">
                <a:pos x="connisteX148" y="connsiteY148"/>
              </a:cxn>
              <a:cxn ang="0">
                <a:pos x="connisteX149" y="connsiteY149"/>
              </a:cxn>
              <a:cxn ang="0">
                <a:pos x="connisteX150" y="connsiteY150"/>
              </a:cxn>
              <a:cxn ang="0">
                <a:pos x="connisteX151" y="connsiteY151"/>
              </a:cxn>
              <a:cxn ang="0">
                <a:pos x="connisteX152" y="connsiteY152"/>
              </a:cxn>
              <a:cxn ang="0">
                <a:pos x="connisteX153" y="connsiteY153"/>
              </a:cxn>
              <a:cxn ang="0">
                <a:pos x="connisteX154" y="connsiteY154"/>
              </a:cxn>
              <a:cxn ang="0">
                <a:pos x="connisteX155" y="connsiteY155"/>
              </a:cxn>
              <a:cxn ang="0">
                <a:pos x="connisteX156" y="connsiteY156"/>
              </a:cxn>
              <a:cxn ang="0">
                <a:pos x="connisteX157" y="connsiteY157"/>
              </a:cxn>
              <a:cxn ang="0">
                <a:pos x="connisteX158" y="connsiteY158"/>
              </a:cxn>
              <a:cxn ang="0">
                <a:pos x="connisteX159" y="connsiteY159"/>
              </a:cxn>
              <a:cxn ang="0">
                <a:pos x="connisteX160" y="connsiteY160"/>
              </a:cxn>
              <a:cxn ang="0">
                <a:pos x="connisteX161" y="connsiteY161"/>
              </a:cxn>
              <a:cxn ang="0">
                <a:pos x="connisteX162" y="connsiteY162"/>
              </a:cxn>
              <a:cxn ang="0">
                <a:pos x="connisteX163" y="connsiteY163"/>
              </a:cxn>
              <a:cxn ang="0">
                <a:pos x="connisteX164" y="connsiteY164"/>
              </a:cxn>
              <a:cxn ang="0">
                <a:pos x="connisteX165" y="connsiteY165"/>
              </a:cxn>
              <a:cxn ang="0">
                <a:pos x="connisteX166" y="connsiteY166"/>
              </a:cxn>
              <a:cxn ang="0">
                <a:pos x="connisteX167" y="connsiteY167"/>
              </a:cxn>
              <a:cxn ang="0">
                <a:pos x="connisteX168" y="connsiteY168"/>
              </a:cxn>
              <a:cxn ang="0">
                <a:pos x="connisteX169" y="connsiteY169"/>
              </a:cxn>
              <a:cxn ang="0">
                <a:pos x="connisteX170" y="connsiteY170"/>
              </a:cxn>
              <a:cxn ang="0">
                <a:pos x="connisteX171" y="connsiteY171"/>
              </a:cxn>
              <a:cxn ang="0">
                <a:pos x="connisteX172" y="connsiteY172"/>
              </a:cxn>
              <a:cxn ang="0">
                <a:pos x="connisteX173" y="connsiteY173"/>
              </a:cxn>
              <a:cxn ang="0">
                <a:pos x="connisteX174" y="connsiteY174"/>
              </a:cxn>
              <a:cxn ang="0">
                <a:pos x="connisteX175" y="connsiteY175"/>
              </a:cxn>
              <a:cxn ang="0">
                <a:pos x="connisteX176" y="connsiteY176"/>
              </a:cxn>
              <a:cxn ang="0">
                <a:pos x="connisteX177" y="connsiteY177"/>
              </a:cxn>
              <a:cxn ang="0">
                <a:pos x="connisteX178" y="connsiteY178"/>
              </a:cxn>
              <a:cxn ang="0">
                <a:pos x="connisteX179" y="connsiteY179"/>
              </a:cxn>
              <a:cxn ang="0">
                <a:pos x="connisteX180" y="connsiteY180"/>
              </a:cxn>
              <a:cxn ang="0">
                <a:pos x="connisteX181" y="connsiteY181"/>
              </a:cxn>
              <a:cxn ang="0">
                <a:pos x="connisteX182" y="connsiteY182"/>
              </a:cxn>
              <a:cxn ang="0">
                <a:pos x="connisteX183" y="connsiteY183"/>
              </a:cxn>
              <a:cxn ang="0">
                <a:pos x="connisteX184" y="connsiteY184"/>
              </a:cxn>
              <a:cxn ang="0">
                <a:pos x="connisteX185" y="connsiteY185"/>
              </a:cxn>
              <a:cxn ang="0">
                <a:pos x="connisteX186" y="connsiteY186"/>
              </a:cxn>
              <a:cxn ang="0">
                <a:pos x="connisteX187" y="connsiteY187"/>
              </a:cxn>
              <a:cxn ang="0">
                <a:pos x="connisteX188" y="connsiteY188"/>
              </a:cxn>
              <a:cxn ang="0">
                <a:pos x="connisteX189" y="connsiteY189"/>
              </a:cxn>
              <a:cxn ang="0">
                <a:pos x="connisteX190" y="connsiteY190"/>
              </a:cxn>
              <a:cxn ang="0">
                <a:pos x="connisteX191" y="connsiteY191"/>
              </a:cxn>
              <a:cxn ang="0">
                <a:pos x="connisteX192" y="connsiteY192"/>
              </a:cxn>
              <a:cxn ang="0">
                <a:pos x="connisteX193" y="connsiteY193"/>
              </a:cxn>
              <a:cxn ang="0">
                <a:pos x="connisteX194" y="connsiteY194"/>
              </a:cxn>
              <a:cxn ang="0">
                <a:pos x="connisteX195" y="connsiteY195"/>
              </a:cxn>
              <a:cxn ang="0">
                <a:pos x="connisteX196" y="connsiteY196"/>
              </a:cxn>
              <a:cxn ang="0">
                <a:pos x="connisteX197" y="connsiteY197"/>
              </a:cxn>
              <a:cxn ang="0">
                <a:pos x="connisteX198" y="connsiteY198"/>
              </a:cxn>
              <a:cxn ang="0">
                <a:pos x="connisteX199" y="connsiteY199"/>
              </a:cxn>
              <a:cxn ang="0">
                <a:pos x="connisteX200" y="connsiteY200"/>
              </a:cxn>
              <a:cxn ang="0">
                <a:pos x="connisteX201" y="connsiteY201"/>
              </a:cxn>
              <a:cxn ang="0">
                <a:pos x="connisteX202" y="connsiteY202"/>
              </a:cxn>
              <a:cxn ang="0">
                <a:pos x="connisteX203" y="connsiteY203"/>
              </a:cxn>
            </a:cxnLst>
            <a:rect l="l" t="t" r="r" b="b"/>
            <a:pathLst>
              <a:path w="7008495" h="5457825">
                <a:moveTo>
                  <a:pt x="127000" y="59055"/>
                </a:moveTo>
                <a:lnTo>
                  <a:pt x="127000" y="163830"/>
                </a:lnTo>
                <a:lnTo>
                  <a:pt x="89535" y="318770"/>
                </a:lnTo>
                <a:lnTo>
                  <a:pt x="81915" y="393065"/>
                </a:lnTo>
                <a:lnTo>
                  <a:pt x="59690" y="467360"/>
                </a:lnTo>
                <a:lnTo>
                  <a:pt x="45085" y="534670"/>
                </a:lnTo>
                <a:lnTo>
                  <a:pt x="37465" y="608965"/>
                </a:lnTo>
                <a:lnTo>
                  <a:pt x="22225" y="683895"/>
                </a:lnTo>
                <a:lnTo>
                  <a:pt x="15240" y="750570"/>
                </a:lnTo>
                <a:lnTo>
                  <a:pt x="7620" y="817880"/>
                </a:lnTo>
                <a:lnTo>
                  <a:pt x="0" y="899795"/>
                </a:lnTo>
                <a:lnTo>
                  <a:pt x="0" y="966470"/>
                </a:lnTo>
                <a:lnTo>
                  <a:pt x="0" y="1033780"/>
                </a:lnTo>
                <a:lnTo>
                  <a:pt x="15240" y="1108075"/>
                </a:lnTo>
                <a:lnTo>
                  <a:pt x="45085" y="1189990"/>
                </a:lnTo>
                <a:lnTo>
                  <a:pt x="74930" y="1264285"/>
                </a:lnTo>
                <a:lnTo>
                  <a:pt x="119380" y="1346200"/>
                </a:lnTo>
                <a:lnTo>
                  <a:pt x="163830" y="1413510"/>
                </a:lnTo>
                <a:lnTo>
                  <a:pt x="215900" y="1495425"/>
                </a:lnTo>
                <a:lnTo>
                  <a:pt x="283210" y="1562735"/>
                </a:lnTo>
                <a:lnTo>
                  <a:pt x="350520" y="1607185"/>
                </a:lnTo>
                <a:lnTo>
                  <a:pt x="417195" y="1651635"/>
                </a:lnTo>
                <a:lnTo>
                  <a:pt x="484505" y="1696720"/>
                </a:lnTo>
                <a:lnTo>
                  <a:pt x="603250" y="1778635"/>
                </a:lnTo>
                <a:lnTo>
                  <a:pt x="700405" y="1823085"/>
                </a:lnTo>
                <a:lnTo>
                  <a:pt x="789940" y="1867535"/>
                </a:lnTo>
                <a:lnTo>
                  <a:pt x="856615" y="1890395"/>
                </a:lnTo>
                <a:lnTo>
                  <a:pt x="923925" y="1905000"/>
                </a:lnTo>
                <a:lnTo>
                  <a:pt x="998220" y="1927225"/>
                </a:lnTo>
                <a:lnTo>
                  <a:pt x="1072515" y="1934845"/>
                </a:lnTo>
                <a:lnTo>
                  <a:pt x="1139825" y="1949450"/>
                </a:lnTo>
                <a:lnTo>
                  <a:pt x="1214120" y="1957070"/>
                </a:lnTo>
                <a:lnTo>
                  <a:pt x="1318260" y="1972310"/>
                </a:lnTo>
                <a:lnTo>
                  <a:pt x="1422400" y="1972310"/>
                </a:lnTo>
                <a:lnTo>
                  <a:pt x="1519555" y="1979295"/>
                </a:lnTo>
                <a:lnTo>
                  <a:pt x="1593850" y="1994535"/>
                </a:lnTo>
                <a:lnTo>
                  <a:pt x="1661160" y="2002155"/>
                </a:lnTo>
                <a:lnTo>
                  <a:pt x="1727835" y="2009140"/>
                </a:lnTo>
                <a:lnTo>
                  <a:pt x="1795145" y="2016760"/>
                </a:lnTo>
                <a:lnTo>
                  <a:pt x="1861820" y="2046605"/>
                </a:lnTo>
                <a:lnTo>
                  <a:pt x="1943735" y="2106295"/>
                </a:lnTo>
                <a:lnTo>
                  <a:pt x="2003425" y="2202815"/>
                </a:lnTo>
                <a:lnTo>
                  <a:pt x="2055495" y="2306955"/>
                </a:lnTo>
                <a:lnTo>
                  <a:pt x="2108200" y="2411730"/>
                </a:lnTo>
                <a:lnTo>
                  <a:pt x="2122805" y="2493645"/>
                </a:lnTo>
                <a:lnTo>
                  <a:pt x="2152650" y="2635250"/>
                </a:lnTo>
                <a:lnTo>
                  <a:pt x="2182495" y="2761615"/>
                </a:lnTo>
                <a:lnTo>
                  <a:pt x="2190115" y="2880995"/>
                </a:lnTo>
                <a:lnTo>
                  <a:pt x="2204720" y="2999740"/>
                </a:lnTo>
                <a:lnTo>
                  <a:pt x="2212340" y="3067050"/>
                </a:lnTo>
                <a:lnTo>
                  <a:pt x="2234565" y="3208655"/>
                </a:lnTo>
                <a:lnTo>
                  <a:pt x="2256790" y="3290570"/>
                </a:lnTo>
                <a:lnTo>
                  <a:pt x="2279015" y="3357245"/>
                </a:lnTo>
                <a:lnTo>
                  <a:pt x="2294255" y="3424555"/>
                </a:lnTo>
                <a:lnTo>
                  <a:pt x="2331085" y="3521075"/>
                </a:lnTo>
                <a:lnTo>
                  <a:pt x="2376170" y="3610610"/>
                </a:lnTo>
                <a:lnTo>
                  <a:pt x="2413000" y="3677920"/>
                </a:lnTo>
                <a:lnTo>
                  <a:pt x="2465070" y="3744595"/>
                </a:lnTo>
                <a:lnTo>
                  <a:pt x="2547620" y="3826510"/>
                </a:lnTo>
                <a:lnTo>
                  <a:pt x="2614295" y="3893820"/>
                </a:lnTo>
                <a:lnTo>
                  <a:pt x="2681605" y="3945890"/>
                </a:lnTo>
                <a:lnTo>
                  <a:pt x="2755900" y="3997960"/>
                </a:lnTo>
                <a:lnTo>
                  <a:pt x="2852420" y="4072255"/>
                </a:lnTo>
                <a:lnTo>
                  <a:pt x="2941955" y="4109720"/>
                </a:lnTo>
                <a:lnTo>
                  <a:pt x="3009265" y="4131945"/>
                </a:lnTo>
                <a:lnTo>
                  <a:pt x="3083560" y="4154170"/>
                </a:lnTo>
                <a:lnTo>
                  <a:pt x="3165475" y="4169410"/>
                </a:lnTo>
                <a:lnTo>
                  <a:pt x="3239770" y="4176395"/>
                </a:lnTo>
                <a:lnTo>
                  <a:pt x="3314700" y="4184015"/>
                </a:lnTo>
                <a:lnTo>
                  <a:pt x="3396615" y="4184015"/>
                </a:lnTo>
                <a:lnTo>
                  <a:pt x="3470910" y="4184015"/>
                </a:lnTo>
                <a:lnTo>
                  <a:pt x="3590290" y="4184015"/>
                </a:lnTo>
                <a:lnTo>
                  <a:pt x="3746500" y="4169410"/>
                </a:lnTo>
                <a:lnTo>
                  <a:pt x="3850640" y="4146550"/>
                </a:lnTo>
                <a:lnTo>
                  <a:pt x="3999865" y="4139565"/>
                </a:lnTo>
                <a:lnTo>
                  <a:pt x="4133850" y="4102100"/>
                </a:lnTo>
                <a:lnTo>
                  <a:pt x="4245610" y="4050030"/>
                </a:lnTo>
                <a:lnTo>
                  <a:pt x="4379595" y="4012565"/>
                </a:lnTo>
                <a:lnTo>
                  <a:pt x="4513580" y="3975735"/>
                </a:lnTo>
                <a:lnTo>
                  <a:pt x="4655185" y="3923665"/>
                </a:lnTo>
                <a:lnTo>
                  <a:pt x="4811395" y="3856355"/>
                </a:lnTo>
                <a:lnTo>
                  <a:pt x="4908550" y="3826510"/>
                </a:lnTo>
                <a:lnTo>
                  <a:pt x="5019675" y="3782060"/>
                </a:lnTo>
                <a:lnTo>
                  <a:pt x="5086985" y="3774440"/>
                </a:lnTo>
                <a:lnTo>
                  <a:pt x="5154295" y="3774440"/>
                </a:lnTo>
                <a:lnTo>
                  <a:pt x="5191125" y="3848735"/>
                </a:lnTo>
                <a:lnTo>
                  <a:pt x="5198745" y="3916045"/>
                </a:lnTo>
                <a:lnTo>
                  <a:pt x="5213350" y="3982720"/>
                </a:lnTo>
                <a:lnTo>
                  <a:pt x="5228590" y="4064635"/>
                </a:lnTo>
                <a:lnTo>
                  <a:pt x="5236210" y="4146550"/>
                </a:lnTo>
                <a:lnTo>
                  <a:pt x="5243195" y="4213860"/>
                </a:lnTo>
                <a:lnTo>
                  <a:pt x="5258435" y="4281170"/>
                </a:lnTo>
                <a:lnTo>
                  <a:pt x="5295265" y="4370070"/>
                </a:lnTo>
                <a:lnTo>
                  <a:pt x="5332730" y="4459605"/>
                </a:lnTo>
                <a:lnTo>
                  <a:pt x="5407025" y="4563745"/>
                </a:lnTo>
                <a:lnTo>
                  <a:pt x="5474335" y="4631055"/>
                </a:lnTo>
                <a:lnTo>
                  <a:pt x="5563870" y="4697730"/>
                </a:lnTo>
                <a:lnTo>
                  <a:pt x="5630545" y="4765040"/>
                </a:lnTo>
                <a:lnTo>
                  <a:pt x="5690235" y="4832350"/>
                </a:lnTo>
                <a:lnTo>
                  <a:pt x="5764530" y="4899025"/>
                </a:lnTo>
                <a:lnTo>
                  <a:pt x="5839460" y="4951095"/>
                </a:lnTo>
                <a:lnTo>
                  <a:pt x="5935980" y="4988560"/>
                </a:lnTo>
                <a:lnTo>
                  <a:pt x="6092190" y="5010785"/>
                </a:lnTo>
                <a:lnTo>
                  <a:pt x="6181725" y="5018405"/>
                </a:lnTo>
                <a:lnTo>
                  <a:pt x="6315710" y="5018405"/>
                </a:lnTo>
                <a:lnTo>
                  <a:pt x="6464935" y="5018405"/>
                </a:lnTo>
                <a:lnTo>
                  <a:pt x="6613525" y="5003165"/>
                </a:lnTo>
                <a:lnTo>
                  <a:pt x="6703060" y="4996180"/>
                </a:lnTo>
                <a:lnTo>
                  <a:pt x="6792595" y="4980940"/>
                </a:lnTo>
                <a:lnTo>
                  <a:pt x="6874510" y="4958715"/>
                </a:lnTo>
                <a:lnTo>
                  <a:pt x="6948805" y="4951095"/>
                </a:lnTo>
                <a:lnTo>
                  <a:pt x="7008495" y="5025390"/>
                </a:lnTo>
                <a:lnTo>
                  <a:pt x="7008495" y="5100320"/>
                </a:lnTo>
                <a:lnTo>
                  <a:pt x="7008495" y="5166995"/>
                </a:lnTo>
                <a:lnTo>
                  <a:pt x="7008495" y="5234305"/>
                </a:lnTo>
                <a:lnTo>
                  <a:pt x="7008495" y="5300980"/>
                </a:lnTo>
                <a:lnTo>
                  <a:pt x="7000875" y="5375910"/>
                </a:lnTo>
                <a:lnTo>
                  <a:pt x="7000875" y="5457825"/>
                </a:lnTo>
                <a:lnTo>
                  <a:pt x="6457315" y="3774440"/>
                </a:lnTo>
                <a:lnTo>
                  <a:pt x="6494780" y="29210"/>
                </a:lnTo>
                <a:lnTo>
                  <a:pt x="6412865" y="14605"/>
                </a:lnTo>
                <a:lnTo>
                  <a:pt x="6337935" y="6985"/>
                </a:lnTo>
                <a:lnTo>
                  <a:pt x="6263640" y="0"/>
                </a:lnTo>
                <a:lnTo>
                  <a:pt x="6196965" y="0"/>
                </a:lnTo>
                <a:lnTo>
                  <a:pt x="6129655" y="0"/>
                </a:lnTo>
                <a:lnTo>
                  <a:pt x="6062345" y="0"/>
                </a:lnTo>
                <a:lnTo>
                  <a:pt x="5995670" y="0"/>
                </a:lnTo>
                <a:lnTo>
                  <a:pt x="5928360" y="0"/>
                </a:lnTo>
                <a:lnTo>
                  <a:pt x="5846445" y="0"/>
                </a:lnTo>
                <a:lnTo>
                  <a:pt x="5772150" y="6985"/>
                </a:lnTo>
                <a:lnTo>
                  <a:pt x="5697855" y="14605"/>
                </a:lnTo>
                <a:lnTo>
                  <a:pt x="5608320" y="22225"/>
                </a:lnTo>
                <a:lnTo>
                  <a:pt x="5534025" y="36830"/>
                </a:lnTo>
                <a:lnTo>
                  <a:pt x="5452110" y="44450"/>
                </a:lnTo>
                <a:lnTo>
                  <a:pt x="5384800" y="44450"/>
                </a:lnTo>
                <a:lnTo>
                  <a:pt x="5288280" y="44450"/>
                </a:lnTo>
                <a:lnTo>
                  <a:pt x="5220970" y="44450"/>
                </a:lnTo>
                <a:lnTo>
                  <a:pt x="5131435" y="44450"/>
                </a:lnTo>
                <a:lnTo>
                  <a:pt x="5012690" y="52070"/>
                </a:lnTo>
                <a:lnTo>
                  <a:pt x="4945380" y="59055"/>
                </a:lnTo>
                <a:lnTo>
                  <a:pt x="4855845" y="59055"/>
                </a:lnTo>
                <a:lnTo>
                  <a:pt x="4773930" y="74295"/>
                </a:lnTo>
                <a:lnTo>
                  <a:pt x="4692015" y="81915"/>
                </a:lnTo>
                <a:lnTo>
                  <a:pt x="4610100" y="81915"/>
                </a:lnTo>
                <a:lnTo>
                  <a:pt x="4543425" y="88900"/>
                </a:lnTo>
                <a:lnTo>
                  <a:pt x="4439285" y="96520"/>
                </a:lnTo>
                <a:lnTo>
                  <a:pt x="4349750" y="96520"/>
                </a:lnTo>
                <a:lnTo>
                  <a:pt x="4275455" y="96520"/>
                </a:lnTo>
                <a:lnTo>
                  <a:pt x="4208145" y="96520"/>
                </a:lnTo>
                <a:lnTo>
                  <a:pt x="4133850" y="96520"/>
                </a:lnTo>
                <a:lnTo>
                  <a:pt x="4066540" y="96520"/>
                </a:lnTo>
                <a:lnTo>
                  <a:pt x="3984625" y="104140"/>
                </a:lnTo>
                <a:lnTo>
                  <a:pt x="3910330" y="111125"/>
                </a:lnTo>
                <a:lnTo>
                  <a:pt x="3820795" y="111125"/>
                </a:lnTo>
                <a:lnTo>
                  <a:pt x="3738880" y="126365"/>
                </a:lnTo>
                <a:lnTo>
                  <a:pt x="3672205" y="133985"/>
                </a:lnTo>
                <a:lnTo>
                  <a:pt x="3604895" y="133985"/>
                </a:lnTo>
                <a:lnTo>
                  <a:pt x="3522980" y="133985"/>
                </a:lnTo>
                <a:lnTo>
                  <a:pt x="3455670" y="133985"/>
                </a:lnTo>
                <a:lnTo>
                  <a:pt x="3373755" y="140970"/>
                </a:lnTo>
                <a:lnTo>
                  <a:pt x="3291840" y="140970"/>
                </a:lnTo>
                <a:lnTo>
                  <a:pt x="3225165" y="140970"/>
                </a:lnTo>
                <a:lnTo>
                  <a:pt x="3143250" y="140970"/>
                </a:lnTo>
                <a:lnTo>
                  <a:pt x="3075940" y="140970"/>
                </a:lnTo>
                <a:lnTo>
                  <a:pt x="3001645" y="140970"/>
                </a:lnTo>
                <a:lnTo>
                  <a:pt x="2919730" y="140970"/>
                </a:lnTo>
                <a:lnTo>
                  <a:pt x="2852420" y="140970"/>
                </a:lnTo>
                <a:lnTo>
                  <a:pt x="2733675" y="140970"/>
                </a:lnTo>
                <a:lnTo>
                  <a:pt x="2629535" y="140970"/>
                </a:lnTo>
                <a:lnTo>
                  <a:pt x="2524760" y="140970"/>
                </a:lnTo>
                <a:lnTo>
                  <a:pt x="2390775" y="140970"/>
                </a:lnTo>
                <a:lnTo>
                  <a:pt x="2324100" y="140970"/>
                </a:lnTo>
                <a:lnTo>
                  <a:pt x="2204720" y="140970"/>
                </a:lnTo>
                <a:lnTo>
                  <a:pt x="2100580" y="140970"/>
                </a:lnTo>
                <a:lnTo>
                  <a:pt x="2033270" y="133985"/>
                </a:lnTo>
                <a:lnTo>
                  <a:pt x="1966595" y="133985"/>
                </a:lnTo>
                <a:lnTo>
                  <a:pt x="1899285" y="118745"/>
                </a:lnTo>
                <a:lnTo>
                  <a:pt x="1809750" y="111125"/>
                </a:lnTo>
                <a:lnTo>
                  <a:pt x="1727835" y="111125"/>
                </a:lnTo>
                <a:lnTo>
                  <a:pt x="1661160" y="111125"/>
                </a:lnTo>
                <a:lnTo>
                  <a:pt x="1586230" y="111125"/>
                </a:lnTo>
                <a:lnTo>
                  <a:pt x="1519555" y="111125"/>
                </a:lnTo>
                <a:lnTo>
                  <a:pt x="1445260" y="118745"/>
                </a:lnTo>
                <a:lnTo>
                  <a:pt x="1377950" y="126365"/>
                </a:lnTo>
                <a:lnTo>
                  <a:pt x="1311275" y="126365"/>
                </a:lnTo>
                <a:lnTo>
                  <a:pt x="1236345" y="126365"/>
                </a:lnTo>
                <a:lnTo>
                  <a:pt x="1162050" y="126365"/>
                </a:lnTo>
                <a:lnTo>
                  <a:pt x="1080135" y="118745"/>
                </a:lnTo>
                <a:lnTo>
                  <a:pt x="1012825" y="118745"/>
                </a:lnTo>
                <a:lnTo>
                  <a:pt x="946150" y="111125"/>
                </a:lnTo>
                <a:lnTo>
                  <a:pt x="871855" y="111125"/>
                </a:lnTo>
                <a:lnTo>
                  <a:pt x="796925" y="104140"/>
                </a:lnTo>
                <a:lnTo>
                  <a:pt x="722630" y="96520"/>
                </a:lnTo>
                <a:lnTo>
                  <a:pt x="648335" y="88900"/>
                </a:lnTo>
                <a:lnTo>
                  <a:pt x="573405" y="81915"/>
                </a:lnTo>
                <a:lnTo>
                  <a:pt x="499110" y="81915"/>
                </a:lnTo>
                <a:lnTo>
                  <a:pt x="432435" y="74295"/>
                </a:lnTo>
                <a:lnTo>
                  <a:pt x="365125" y="74295"/>
                </a:lnTo>
                <a:lnTo>
                  <a:pt x="297815" y="74295"/>
                </a:lnTo>
                <a:lnTo>
                  <a:pt x="231140" y="74295"/>
                </a:lnTo>
                <a:lnTo>
                  <a:pt x="163830" y="74295"/>
                </a:lnTo>
                <a:lnTo>
                  <a:pt x="127000" y="6985"/>
                </a:lnTo>
                <a:lnTo>
                  <a:pt x="127000" y="59055"/>
                </a:lnTo>
                <a:close/>
              </a:path>
            </a:pathLst>
          </a:custGeom>
          <a:solidFill>
            <a:schemeClr val="accent4">
              <a:lumMod val="40000"/>
              <a:lumOff val="60000"/>
            </a:schemeClr>
          </a:solidFill>
          <a:ln>
            <a:noFill/>
          </a:ln>
          <a:effectLst>
            <a:outerShdw blurRad="50800" dist="38100" dir="8100000" sx="103000" sy="103000" algn="tr" rotWithShape="0">
              <a:srgbClr val="3D4A3F">
                <a:alpha val="35000"/>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effectLst>
                <a:outerShdw blurRad="254000" dist="723900" dir="8340000" sx="170000" sy="170000" algn="tr" rotWithShape="0">
                  <a:srgbClr val="3D4A3F">
                    <a:alpha val="27000"/>
                  </a:srgbClr>
                </a:outerShdw>
                <a:reflection blurRad="6350" stA="50000" endA="300" endPos="50000" dist="29997" dir="5400000" sy="-100000" algn="bl" rotWithShape="0"/>
              </a:effectLst>
            </a:endParaRPr>
          </a:p>
        </p:txBody>
      </p:sp>
      <p:sp>
        <p:nvSpPr>
          <p:cNvPr id="5" name="任意多边形 4"/>
          <p:cNvSpPr/>
          <p:nvPr/>
        </p:nvSpPr>
        <p:spPr>
          <a:xfrm>
            <a:off x="9889490" y="-1567815"/>
            <a:ext cx="3625215" cy="4039235"/>
          </a:xfrm>
          <a:custGeom>
            <a:avLst/>
            <a:gdLst>
              <a:gd name="connisteX0" fmla="*/ 127000 w 7008495"/>
              <a:gd name="connsiteY0" fmla="*/ 59055 h 5457825"/>
              <a:gd name="connisteX1" fmla="*/ 127000 w 7008495"/>
              <a:gd name="connsiteY1" fmla="*/ 163830 h 5457825"/>
              <a:gd name="connisteX2" fmla="*/ 89535 w 7008495"/>
              <a:gd name="connsiteY2" fmla="*/ 318770 h 5457825"/>
              <a:gd name="connisteX3" fmla="*/ 81915 w 7008495"/>
              <a:gd name="connsiteY3" fmla="*/ 393065 h 5457825"/>
              <a:gd name="connisteX4" fmla="*/ 59690 w 7008495"/>
              <a:gd name="connsiteY4" fmla="*/ 467360 h 5457825"/>
              <a:gd name="connisteX5" fmla="*/ 45085 w 7008495"/>
              <a:gd name="connsiteY5" fmla="*/ 534670 h 5457825"/>
              <a:gd name="connisteX6" fmla="*/ 37465 w 7008495"/>
              <a:gd name="connsiteY6" fmla="*/ 608965 h 5457825"/>
              <a:gd name="connisteX7" fmla="*/ 22225 w 7008495"/>
              <a:gd name="connsiteY7" fmla="*/ 683895 h 5457825"/>
              <a:gd name="connisteX8" fmla="*/ 15240 w 7008495"/>
              <a:gd name="connsiteY8" fmla="*/ 750570 h 5457825"/>
              <a:gd name="connisteX9" fmla="*/ 7620 w 7008495"/>
              <a:gd name="connsiteY9" fmla="*/ 817880 h 5457825"/>
              <a:gd name="connisteX10" fmla="*/ 0 w 7008495"/>
              <a:gd name="connsiteY10" fmla="*/ 899795 h 5457825"/>
              <a:gd name="connisteX11" fmla="*/ 0 w 7008495"/>
              <a:gd name="connsiteY11" fmla="*/ 966470 h 5457825"/>
              <a:gd name="connisteX12" fmla="*/ 0 w 7008495"/>
              <a:gd name="connsiteY12" fmla="*/ 1033780 h 5457825"/>
              <a:gd name="connisteX13" fmla="*/ 15240 w 7008495"/>
              <a:gd name="connsiteY13" fmla="*/ 1108075 h 5457825"/>
              <a:gd name="connisteX14" fmla="*/ 45085 w 7008495"/>
              <a:gd name="connsiteY14" fmla="*/ 1189990 h 5457825"/>
              <a:gd name="connisteX15" fmla="*/ 74930 w 7008495"/>
              <a:gd name="connsiteY15" fmla="*/ 1264285 h 5457825"/>
              <a:gd name="connisteX16" fmla="*/ 119380 w 7008495"/>
              <a:gd name="connsiteY16" fmla="*/ 1346200 h 5457825"/>
              <a:gd name="connisteX17" fmla="*/ 163830 w 7008495"/>
              <a:gd name="connsiteY17" fmla="*/ 1413510 h 5457825"/>
              <a:gd name="connisteX18" fmla="*/ 215900 w 7008495"/>
              <a:gd name="connsiteY18" fmla="*/ 1495425 h 5457825"/>
              <a:gd name="connisteX19" fmla="*/ 283210 w 7008495"/>
              <a:gd name="connsiteY19" fmla="*/ 1562735 h 5457825"/>
              <a:gd name="connisteX20" fmla="*/ 350520 w 7008495"/>
              <a:gd name="connsiteY20" fmla="*/ 1607185 h 5457825"/>
              <a:gd name="connisteX21" fmla="*/ 417195 w 7008495"/>
              <a:gd name="connsiteY21" fmla="*/ 1651635 h 5457825"/>
              <a:gd name="connisteX22" fmla="*/ 484505 w 7008495"/>
              <a:gd name="connsiteY22" fmla="*/ 1696720 h 5457825"/>
              <a:gd name="connisteX23" fmla="*/ 603250 w 7008495"/>
              <a:gd name="connsiteY23" fmla="*/ 1778635 h 5457825"/>
              <a:gd name="connisteX24" fmla="*/ 700405 w 7008495"/>
              <a:gd name="connsiteY24" fmla="*/ 1823085 h 5457825"/>
              <a:gd name="connisteX25" fmla="*/ 789940 w 7008495"/>
              <a:gd name="connsiteY25" fmla="*/ 1867535 h 5457825"/>
              <a:gd name="connisteX26" fmla="*/ 856615 w 7008495"/>
              <a:gd name="connsiteY26" fmla="*/ 1890395 h 5457825"/>
              <a:gd name="connisteX27" fmla="*/ 923925 w 7008495"/>
              <a:gd name="connsiteY27" fmla="*/ 1905000 h 5457825"/>
              <a:gd name="connisteX28" fmla="*/ 998220 w 7008495"/>
              <a:gd name="connsiteY28" fmla="*/ 1927225 h 5457825"/>
              <a:gd name="connisteX29" fmla="*/ 1072515 w 7008495"/>
              <a:gd name="connsiteY29" fmla="*/ 1934845 h 5457825"/>
              <a:gd name="connisteX30" fmla="*/ 1139825 w 7008495"/>
              <a:gd name="connsiteY30" fmla="*/ 1949450 h 5457825"/>
              <a:gd name="connisteX31" fmla="*/ 1214120 w 7008495"/>
              <a:gd name="connsiteY31" fmla="*/ 1957070 h 5457825"/>
              <a:gd name="connisteX32" fmla="*/ 1318260 w 7008495"/>
              <a:gd name="connsiteY32" fmla="*/ 1972310 h 5457825"/>
              <a:gd name="connisteX33" fmla="*/ 1422400 w 7008495"/>
              <a:gd name="connsiteY33" fmla="*/ 1972310 h 5457825"/>
              <a:gd name="connisteX34" fmla="*/ 1519555 w 7008495"/>
              <a:gd name="connsiteY34" fmla="*/ 1979295 h 5457825"/>
              <a:gd name="connisteX35" fmla="*/ 1593850 w 7008495"/>
              <a:gd name="connsiteY35" fmla="*/ 1994535 h 5457825"/>
              <a:gd name="connisteX36" fmla="*/ 1661160 w 7008495"/>
              <a:gd name="connsiteY36" fmla="*/ 2002155 h 5457825"/>
              <a:gd name="connisteX37" fmla="*/ 1727835 w 7008495"/>
              <a:gd name="connsiteY37" fmla="*/ 2009140 h 5457825"/>
              <a:gd name="connisteX38" fmla="*/ 1795145 w 7008495"/>
              <a:gd name="connsiteY38" fmla="*/ 2016760 h 5457825"/>
              <a:gd name="connisteX39" fmla="*/ 1861820 w 7008495"/>
              <a:gd name="connsiteY39" fmla="*/ 2046605 h 5457825"/>
              <a:gd name="connisteX40" fmla="*/ 1943735 w 7008495"/>
              <a:gd name="connsiteY40" fmla="*/ 2106295 h 5457825"/>
              <a:gd name="connisteX41" fmla="*/ 2003425 w 7008495"/>
              <a:gd name="connsiteY41" fmla="*/ 2202815 h 5457825"/>
              <a:gd name="connisteX42" fmla="*/ 2055495 w 7008495"/>
              <a:gd name="connsiteY42" fmla="*/ 2306955 h 5457825"/>
              <a:gd name="connisteX43" fmla="*/ 2108200 w 7008495"/>
              <a:gd name="connsiteY43" fmla="*/ 2411730 h 5457825"/>
              <a:gd name="connisteX44" fmla="*/ 2122805 w 7008495"/>
              <a:gd name="connsiteY44" fmla="*/ 2493645 h 5457825"/>
              <a:gd name="connisteX45" fmla="*/ 2152650 w 7008495"/>
              <a:gd name="connsiteY45" fmla="*/ 2635250 h 5457825"/>
              <a:gd name="connisteX46" fmla="*/ 2182495 w 7008495"/>
              <a:gd name="connsiteY46" fmla="*/ 2761615 h 5457825"/>
              <a:gd name="connisteX47" fmla="*/ 2190115 w 7008495"/>
              <a:gd name="connsiteY47" fmla="*/ 2880995 h 5457825"/>
              <a:gd name="connisteX48" fmla="*/ 2204720 w 7008495"/>
              <a:gd name="connsiteY48" fmla="*/ 2999740 h 5457825"/>
              <a:gd name="connisteX49" fmla="*/ 2212340 w 7008495"/>
              <a:gd name="connsiteY49" fmla="*/ 3067050 h 5457825"/>
              <a:gd name="connisteX50" fmla="*/ 2234565 w 7008495"/>
              <a:gd name="connsiteY50" fmla="*/ 3208655 h 5457825"/>
              <a:gd name="connisteX51" fmla="*/ 2256790 w 7008495"/>
              <a:gd name="connsiteY51" fmla="*/ 3290570 h 5457825"/>
              <a:gd name="connisteX52" fmla="*/ 2279015 w 7008495"/>
              <a:gd name="connsiteY52" fmla="*/ 3357245 h 5457825"/>
              <a:gd name="connisteX53" fmla="*/ 2294255 w 7008495"/>
              <a:gd name="connsiteY53" fmla="*/ 3424555 h 5457825"/>
              <a:gd name="connisteX54" fmla="*/ 2331085 w 7008495"/>
              <a:gd name="connsiteY54" fmla="*/ 3521075 h 5457825"/>
              <a:gd name="connisteX55" fmla="*/ 2376170 w 7008495"/>
              <a:gd name="connsiteY55" fmla="*/ 3610610 h 5457825"/>
              <a:gd name="connisteX56" fmla="*/ 2413000 w 7008495"/>
              <a:gd name="connsiteY56" fmla="*/ 3677920 h 5457825"/>
              <a:gd name="connisteX57" fmla="*/ 2465070 w 7008495"/>
              <a:gd name="connsiteY57" fmla="*/ 3744595 h 5457825"/>
              <a:gd name="connisteX58" fmla="*/ 2547620 w 7008495"/>
              <a:gd name="connsiteY58" fmla="*/ 3826510 h 5457825"/>
              <a:gd name="connisteX59" fmla="*/ 2614295 w 7008495"/>
              <a:gd name="connsiteY59" fmla="*/ 3893820 h 5457825"/>
              <a:gd name="connisteX60" fmla="*/ 2681605 w 7008495"/>
              <a:gd name="connsiteY60" fmla="*/ 3945890 h 5457825"/>
              <a:gd name="connisteX61" fmla="*/ 2755900 w 7008495"/>
              <a:gd name="connsiteY61" fmla="*/ 3997960 h 5457825"/>
              <a:gd name="connisteX62" fmla="*/ 2852420 w 7008495"/>
              <a:gd name="connsiteY62" fmla="*/ 4072255 h 5457825"/>
              <a:gd name="connisteX63" fmla="*/ 2941955 w 7008495"/>
              <a:gd name="connsiteY63" fmla="*/ 4109720 h 5457825"/>
              <a:gd name="connisteX64" fmla="*/ 3009265 w 7008495"/>
              <a:gd name="connsiteY64" fmla="*/ 4131945 h 5457825"/>
              <a:gd name="connisteX65" fmla="*/ 3083560 w 7008495"/>
              <a:gd name="connsiteY65" fmla="*/ 4154170 h 5457825"/>
              <a:gd name="connisteX66" fmla="*/ 3165475 w 7008495"/>
              <a:gd name="connsiteY66" fmla="*/ 4169410 h 5457825"/>
              <a:gd name="connisteX67" fmla="*/ 3239770 w 7008495"/>
              <a:gd name="connsiteY67" fmla="*/ 4176395 h 5457825"/>
              <a:gd name="connisteX68" fmla="*/ 3314700 w 7008495"/>
              <a:gd name="connsiteY68" fmla="*/ 4184015 h 5457825"/>
              <a:gd name="connisteX69" fmla="*/ 3396615 w 7008495"/>
              <a:gd name="connsiteY69" fmla="*/ 4184015 h 5457825"/>
              <a:gd name="connisteX70" fmla="*/ 3470910 w 7008495"/>
              <a:gd name="connsiteY70" fmla="*/ 4184015 h 5457825"/>
              <a:gd name="connisteX71" fmla="*/ 3590290 w 7008495"/>
              <a:gd name="connsiteY71" fmla="*/ 4184015 h 5457825"/>
              <a:gd name="connisteX72" fmla="*/ 3746500 w 7008495"/>
              <a:gd name="connsiteY72" fmla="*/ 4169410 h 5457825"/>
              <a:gd name="connisteX73" fmla="*/ 3850640 w 7008495"/>
              <a:gd name="connsiteY73" fmla="*/ 4146550 h 5457825"/>
              <a:gd name="connisteX74" fmla="*/ 3999865 w 7008495"/>
              <a:gd name="connsiteY74" fmla="*/ 4139565 h 5457825"/>
              <a:gd name="connisteX75" fmla="*/ 4133850 w 7008495"/>
              <a:gd name="connsiteY75" fmla="*/ 4102100 h 5457825"/>
              <a:gd name="connisteX76" fmla="*/ 4245610 w 7008495"/>
              <a:gd name="connsiteY76" fmla="*/ 4050030 h 5457825"/>
              <a:gd name="connisteX77" fmla="*/ 4379595 w 7008495"/>
              <a:gd name="connsiteY77" fmla="*/ 4012565 h 5457825"/>
              <a:gd name="connisteX78" fmla="*/ 4513580 w 7008495"/>
              <a:gd name="connsiteY78" fmla="*/ 3975735 h 5457825"/>
              <a:gd name="connisteX79" fmla="*/ 4655185 w 7008495"/>
              <a:gd name="connsiteY79" fmla="*/ 3923665 h 5457825"/>
              <a:gd name="connisteX80" fmla="*/ 4811395 w 7008495"/>
              <a:gd name="connsiteY80" fmla="*/ 3856355 h 5457825"/>
              <a:gd name="connisteX81" fmla="*/ 4908550 w 7008495"/>
              <a:gd name="connsiteY81" fmla="*/ 3826510 h 5457825"/>
              <a:gd name="connisteX82" fmla="*/ 5019675 w 7008495"/>
              <a:gd name="connsiteY82" fmla="*/ 3782060 h 5457825"/>
              <a:gd name="connisteX83" fmla="*/ 5086985 w 7008495"/>
              <a:gd name="connsiteY83" fmla="*/ 3774440 h 5457825"/>
              <a:gd name="connisteX84" fmla="*/ 5154295 w 7008495"/>
              <a:gd name="connsiteY84" fmla="*/ 3774440 h 5457825"/>
              <a:gd name="connisteX85" fmla="*/ 5191125 w 7008495"/>
              <a:gd name="connsiteY85" fmla="*/ 3848735 h 5457825"/>
              <a:gd name="connisteX86" fmla="*/ 5198745 w 7008495"/>
              <a:gd name="connsiteY86" fmla="*/ 3916045 h 5457825"/>
              <a:gd name="connisteX87" fmla="*/ 5213350 w 7008495"/>
              <a:gd name="connsiteY87" fmla="*/ 3982720 h 5457825"/>
              <a:gd name="connisteX88" fmla="*/ 5228590 w 7008495"/>
              <a:gd name="connsiteY88" fmla="*/ 4064635 h 5457825"/>
              <a:gd name="connisteX89" fmla="*/ 5236210 w 7008495"/>
              <a:gd name="connsiteY89" fmla="*/ 4146550 h 5457825"/>
              <a:gd name="connisteX90" fmla="*/ 5243195 w 7008495"/>
              <a:gd name="connsiteY90" fmla="*/ 4213860 h 5457825"/>
              <a:gd name="connisteX91" fmla="*/ 5258435 w 7008495"/>
              <a:gd name="connsiteY91" fmla="*/ 4281170 h 5457825"/>
              <a:gd name="connisteX92" fmla="*/ 5295265 w 7008495"/>
              <a:gd name="connsiteY92" fmla="*/ 4370070 h 5457825"/>
              <a:gd name="connisteX93" fmla="*/ 5332730 w 7008495"/>
              <a:gd name="connsiteY93" fmla="*/ 4459605 h 5457825"/>
              <a:gd name="connisteX94" fmla="*/ 5407025 w 7008495"/>
              <a:gd name="connsiteY94" fmla="*/ 4563745 h 5457825"/>
              <a:gd name="connisteX95" fmla="*/ 5474335 w 7008495"/>
              <a:gd name="connsiteY95" fmla="*/ 4631055 h 5457825"/>
              <a:gd name="connisteX96" fmla="*/ 5563870 w 7008495"/>
              <a:gd name="connsiteY96" fmla="*/ 4697730 h 5457825"/>
              <a:gd name="connisteX97" fmla="*/ 5630545 w 7008495"/>
              <a:gd name="connsiteY97" fmla="*/ 4765040 h 5457825"/>
              <a:gd name="connisteX98" fmla="*/ 5690235 w 7008495"/>
              <a:gd name="connsiteY98" fmla="*/ 4832350 h 5457825"/>
              <a:gd name="connisteX99" fmla="*/ 5764530 w 7008495"/>
              <a:gd name="connsiteY99" fmla="*/ 4899025 h 5457825"/>
              <a:gd name="connisteX100" fmla="*/ 5839460 w 7008495"/>
              <a:gd name="connsiteY100" fmla="*/ 4951095 h 5457825"/>
              <a:gd name="connisteX101" fmla="*/ 5935980 w 7008495"/>
              <a:gd name="connsiteY101" fmla="*/ 4988560 h 5457825"/>
              <a:gd name="connisteX102" fmla="*/ 6092190 w 7008495"/>
              <a:gd name="connsiteY102" fmla="*/ 5010785 h 5457825"/>
              <a:gd name="connisteX103" fmla="*/ 6181725 w 7008495"/>
              <a:gd name="connsiteY103" fmla="*/ 5018405 h 5457825"/>
              <a:gd name="connisteX104" fmla="*/ 6315710 w 7008495"/>
              <a:gd name="connsiteY104" fmla="*/ 5018405 h 5457825"/>
              <a:gd name="connisteX105" fmla="*/ 6464935 w 7008495"/>
              <a:gd name="connsiteY105" fmla="*/ 5018405 h 5457825"/>
              <a:gd name="connisteX106" fmla="*/ 6613525 w 7008495"/>
              <a:gd name="connsiteY106" fmla="*/ 5003165 h 5457825"/>
              <a:gd name="connisteX107" fmla="*/ 6703060 w 7008495"/>
              <a:gd name="connsiteY107" fmla="*/ 4996180 h 5457825"/>
              <a:gd name="connisteX108" fmla="*/ 6792595 w 7008495"/>
              <a:gd name="connsiteY108" fmla="*/ 4980940 h 5457825"/>
              <a:gd name="connisteX109" fmla="*/ 6874510 w 7008495"/>
              <a:gd name="connsiteY109" fmla="*/ 4958715 h 5457825"/>
              <a:gd name="connisteX110" fmla="*/ 6948805 w 7008495"/>
              <a:gd name="connsiteY110" fmla="*/ 4951095 h 5457825"/>
              <a:gd name="connisteX111" fmla="*/ 7008495 w 7008495"/>
              <a:gd name="connsiteY111" fmla="*/ 5025390 h 5457825"/>
              <a:gd name="connisteX112" fmla="*/ 7008495 w 7008495"/>
              <a:gd name="connsiteY112" fmla="*/ 5100320 h 5457825"/>
              <a:gd name="connisteX113" fmla="*/ 7008495 w 7008495"/>
              <a:gd name="connsiteY113" fmla="*/ 5166995 h 5457825"/>
              <a:gd name="connisteX114" fmla="*/ 7008495 w 7008495"/>
              <a:gd name="connsiteY114" fmla="*/ 5234305 h 5457825"/>
              <a:gd name="connisteX115" fmla="*/ 7008495 w 7008495"/>
              <a:gd name="connsiteY115" fmla="*/ 5300980 h 5457825"/>
              <a:gd name="connisteX116" fmla="*/ 7000875 w 7008495"/>
              <a:gd name="connsiteY116" fmla="*/ 5375910 h 5457825"/>
              <a:gd name="connisteX117" fmla="*/ 7000875 w 7008495"/>
              <a:gd name="connsiteY117" fmla="*/ 5457825 h 5457825"/>
              <a:gd name="connisteX118" fmla="*/ 6457315 w 7008495"/>
              <a:gd name="connsiteY118" fmla="*/ 3774440 h 5457825"/>
              <a:gd name="connisteX119" fmla="*/ 6494780 w 7008495"/>
              <a:gd name="connsiteY119" fmla="*/ 29210 h 5457825"/>
              <a:gd name="connisteX120" fmla="*/ 6412865 w 7008495"/>
              <a:gd name="connsiteY120" fmla="*/ 14605 h 5457825"/>
              <a:gd name="connisteX121" fmla="*/ 6337935 w 7008495"/>
              <a:gd name="connsiteY121" fmla="*/ 6985 h 5457825"/>
              <a:gd name="connisteX122" fmla="*/ 6263640 w 7008495"/>
              <a:gd name="connsiteY122" fmla="*/ 0 h 5457825"/>
              <a:gd name="connisteX123" fmla="*/ 6196965 w 7008495"/>
              <a:gd name="connsiteY123" fmla="*/ 0 h 5457825"/>
              <a:gd name="connisteX124" fmla="*/ 6129655 w 7008495"/>
              <a:gd name="connsiteY124" fmla="*/ 0 h 5457825"/>
              <a:gd name="connisteX125" fmla="*/ 6062345 w 7008495"/>
              <a:gd name="connsiteY125" fmla="*/ 0 h 5457825"/>
              <a:gd name="connisteX126" fmla="*/ 5995670 w 7008495"/>
              <a:gd name="connsiteY126" fmla="*/ 0 h 5457825"/>
              <a:gd name="connisteX127" fmla="*/ 5928360 w 7008495"/>
              <a:gd name="connsiteY127" fmla="*/ 0 h 5457825"/>
              <a:gd name="connisteX128" fmla="*/ 5846445 w 7008495"/>
              <a:gd name="connsiteY128" fmla="*/ 0 h 5457825"/>
              <a:gd name="connisteX129" fmla="*/ 5772150 w 7008495"/>
              <a:gd name="connsiteY129" fmla="*/ 6985 h 5457825"/>
              <a:gd name="connisteX130" fmla="*/ 5697855 w 7008495"/>
              <a:gd name="connsiteY130" fmla="*/ 14605 h 5457825"/>
              <a:gd name="connisteX131" fmla="*/ 5608320 w 7008495"/>
              <a:gd name="connsiteY131" fmla="*/ 22225 h 5457825"/>
              <a:gd name="connisteX132" fmla="*/ 5534025 w 7008495"/>
              <a:gd name="connsiteY132" fmla="*/ 36830 h 5457825"/>
              <a:gd name="connisteX133" fmla="*/ 5452110 w 7008495"/>
              <a:gd name="connsiteY133" fmla="*/ 44450 h 5457825"/>
              <a:gd name="connisteX134" fmla="*/ 5384800 w 7008495"/>
              <a:gd name="connsiteY134" fmla="*/ 44450 h 5457825"/>
              <a:gd name="connisteX135" fmla="*/ 5288280 w 7008495"/>
              <a:gd name="connsiteY135" fmla="*/ 44450 h 5457825"/>
              <a:gd name="connisteX136" fmla="*/ 5220970 w 7008495"/>
              <a:gd name="connsiteY136" fmla="*/ 44450 h 5457825"/>
              <a:gd name="connisteX137" fmla="*/ 5131435 w 7008495"/>
              <a:gd name="connsiteY137" fmla="*/ 44450 h 5457825"/>
              <a:gd name="connisteX138" fmla="*/ 5012690 w 7008495"/>
              <a:gd name="connsiteY138" fmla="*/ 52070 h 5457825"/>
              <a:gd name="connisteX139" fmla="*/ 4945380 w 7008495"/>
              <a:gd name="connsiteY139" fmla="*/ 59055 h 5457825"/>
              <a:gd name="connisteX140" fmla="*/ 4855845 w 7008495"/>
              <a:gd name="connsiteY140" fmla="*/ 59055 h 5457825"/>
              <a:gd name="connisteX141" fmla="*/ 4773930 w 7008495"/>
              <a:gd name="connsiteY141" fmla="*/ 74295 h 5457825"/>
              <a:gd name="connisteX142" fmla="*/ 4692015 w 7008495"/>
              <a:gd name="connsiteY142" fmla="*/ 81915 h 5457825"/>
              <a:gd name="connisteX143" fmla="*/ 4610100 w 7008495"/>
              <a:gd name="connsiteY143" fmla="*/ 81915 h 5457825"/>
              <a:gd name="connisteX144" fmla="*/ 4543425 w 7008495"/>
              <a:gd name="connsiteY144" fmla="*/ 88900 h 5457825"/>
              <a:gd name="connisteX145" fmla="*/ 4439285 w 7008495"/>
              <a:gd name="connsiteY145" fmla="*/ 96520 h 5457825"/>
              <a:gd name="connisteX146" fmla="*/ 4349750 w 7008495"/>
              <a:gd name="connsiteY146" fmla="*/ 96520 h 5457825"/>
              <a:gd name="connisteX147" fmla="*/ 4275455 w 7008495"/>
              <a:gd name="connsiteY147" fmla="*/ 96520 h 5457825"/>
              <a:gd name="connisteX148" fmla="*/ 4208145 w 7008495"/>
              <a:gd name="connsiteY148" fmla="*/ 96520 h 5457825"/>
              <a:gd name="connisteX149" fmla="*/ 4133850 w 7008495"/>
              <a:gd name="connsiteY149" fmla="*/ 96520 h 5457825"/>
              <a:gd name="connisteX150" fmla="*/ 4066540 w 7008495"/>
              <a:gd name="connsiteY150" fmla="*/ 96520 h 5457825"/>
              <a:gd name="connisteX151" fmla="*/ 3984625 w 7008495"/>
              <a:gd name="connsiteY151" fmla="*/ 104140 h 5457825"/>
              <a:gd name="connisteX152" fmla="*/ 3910330 w 7008495"/>
              <a:gd name="connsiteY152" fmla="*/ 111125 h 5457825"/>
              <a:gd name="connisteX153" fmla="*/ 3820795 w 7008495"/>
              <a:gd name="connsiteY153" fmla="*/ 111125 h 5457825"/>
              <a:gd name="connisteX154" fmla="*/ 3738880 w 7008495"/>
              <a:gd name="connsiteY154" fmla="*/ 126365 h 5457825"/>
              <a:gd name="connisteX155" fmla="*/ 3672205 w 7008495"/>
              <a:gd name="connsiteY155" fmla="*/ 133985 h 5457825"/>
              <a:gd name="connisteX156" fmla="*/ 3604895 w 7008495"/>
              <a:gd name="connsiteY156" fmla="*/ 133985 h 5457825"/>
              <a:gd name="connisteX157" fmla="*/ 3522980 w 7008495"/>
              <a:gd name="connsiteY157" fmla="*/ 133985 h 5457825"/>
              <a:gd name="connisteX158" fmla="*/ 3455670 w 7008495"/>
              <a:gd name="connsiteY158" fmla="*/ 133985 h 5457825"/>
              <a:gd name="connisteX159" fmla="*/ 3373755 w 7008495"/>
              <a:gd name="connsiteY159" fmla="*/ 140970 h 5457825"/>
              <a:gd name="connisteX160" fmla="*/ 3291840 w 7008495"/>
              <a:gd name="connsiteY160" fmla="*/ 140970 h 5457825"/>
              <a:gd name="connisteX161" fmla="*/ 3225165 w 7008495"/>
              <a:gd name="connsiteY161" fmla="*/ 140970 h 5457825"/>
              <a:gd name="connisteX162" fmla="*/ 3143250 w 7008495"/>
              <a:gd name="connsiteY162" fmla="*/ 140970 h 5457825"/>
              <a:gd name="connisteX163" fmla="*/ 3075940 w 7008495"/>
              <a:gd name="connsiteY163" fmla="*/ 140970 h 5457825"/>
              <a:gd name="connisteX164" fmla="*/ 3001645 w 7008495"/>
              <a:gd name="connsiteY164" fmla="*/ 140970 h 5457825"/>
              <a:gd name="connisteX165" fmla="*/ 2919730 w 7008495"/>
              <a:gd name="connsiteY165" fmla="*/ 140970 h 5457825"/>
              <a:gd name="connisteX166" fmla="*/ 2852420 w 7008495"/>
              <a:gd name="connsiteY166" fmla="*/ 140970 h 5457825"/>
              <a:gd name="connisteX167" fmla="*/ 2733675 w 7008495"/>
              <a:gd name="connsiteY167" fmla="*/ 140970 h 5457825"/>
              <a:gd name="connisteX168" fmla="*/ 2629535 w 7008495"/>
              <a:gd name="connsiteY168" fmla="*/ 140970 h 5457825"/>
              <a:gd name="connisteX169" fmla="*/ 2524760 w 7008495"/>
              <a:gd name="connsiteY169" fmla="*/ 140970 h 5457825"/>
              <a:gd name="connisteX170" fmla="*/ 2390775 w 7008495"/>
              <a:gd name="connsiteY170" fmla="*/ 140970 h 5457825"/>
              <a:gd name="connisteX171" fmla="*/ 2324100 w 7008495"/>
              <a:gd name="connsiteY171" fmla="*/ 140970 h 5457825"/>
              <a:gd name="connisteX172" fmla="*/ 2204720 w 7008495"/>
              <a:gd name="connsiteY172" fmla="*/ 140970 h 5457825"/>
              <a:gd name="connisteX173" fmla="*/ 2100580 w 7008495"/>
              <a:gd name="connsiteY173" fmla="*/ 140970 h 5457825"/>
              <a:gd name="connisteX174" fmla="*/ 2033270 w 7008495"/>
              <a:gd name="connsiteY174" fmla="*/ 133985 h 5457825"/>
              <a:gd name="connisteX175" fmla="*/ 1966595 w 7008495"/>
              <a:gd name="connsiteY175" fmla="*/ 133985 h 5457825"/>
              <a:gd name="connisteX176" fmla="*/ 1899285 w 7008495"/>
              <a:gd name="connsiteY176" fmla="*/ 118745 h 5457825"/>
              <a:gd name="connisteX177" fmla="*/ 1809750 w 7008495"/>
              <a:gd name="connsiteY177" fmla="*/ 111125 h 5457825"/>
              <a:gd name="connisteX178" fmla="*/ 1727835 w 7008495"/>
              <a:gd name="connsiteY178" fmla="*/ 111125 h 5457825"/>
              <a:gd name="connisteX179" fmla="*/ 1661160 w 7008495"/>
              <a:gd name="connsiteY179" fmla="*/ 111125 h 5457825"/>
              <a:gd name="connisteX180" fmla="*/ 1586230 w 7008495"/>
              <a:gd name="connsiteY180" fmla="*/ 111125 h 5457825"/>
              <a:gd name="connisteX181" fmla="*/ 1519555 w 7008495"/>
              <a:gd name="connsiteY181" fmla="*/ 111125 h 5457825"/>
              <a:gd name="connisteX182" fmla="*/ 1445260 w 7008495"/>
              <a:gd name="connsiteY182" fmla="*/ 118745 h 5457825"/>
              <a:gd name="connisteX183" fmla="*/ 1377950 w 7008495"/>
              <a:gd name="connsiteY183" fmla="*/ 126365 h 5457825"/>
              <a:gd name="connisteX184" fmla="*/ 1311275 w 7008495"/>
              <a:gd name="connsiteY184" fmla="*/ 126365 h 5457825"/>
              <a:gd name="connisteX185" fmla="*/ 1236345 w 7008495"/>
              <a:gd name="connsiteY185" fmla="*/ 126365 h 5457825"/>
              <a:gd name="connisteX186" fmla="*/ 1162050 w 7008495"/>
              <a:gd name="connsiteY186" fmla="*/ 126365 h 5457825"/>
              <a:gd name="connisteX187" fmla="*/ 1080135 w 7008495"/>
              <a:gd name="connsiteY187" fmla="*/ 118745 h 5457825"/>
              <a:gd name="connisteX188" fmla="*/ 1012825 w 7008495"/>
              <a:gd name="connsiteY188" fmla="*/ 118745 h 5457825"/>
              <a:gd name="connisteX189" fmla="*/ 946150 w 7008495"/>
              <a:gd name="connsiteY189" fmla="*/ 111125 h 5457825"/>
              <a:gd name="connisteX190" fmla="*/ 871855 w 7008495"/>
              <a:gd name="connsiteY190" fmla="*/ 111125 h 5457825"/>
              <a:gd name="connisteX191" fmla="*/ 796925 w 7008495"/>
              <a:gd name="connsiteY191" fmla="*/ 104140 h 5457825"/>
              <a:gd name="connisteX192" fmla="*/ 722630 w 7008495"/>
              <a:gd name="connsiteY192" fmla="*/ 96520 h 5457825"/>
              <a:gd name="connisteX193" fmla="*/ 648335 w 7008495"/>
              <a:gd name="connsiteY193" fmla="*/ 88900 h 5457825"/>
              <a:gd name="connisteX194" fmla="*/ 573405 w 7008495"/>
              <a:gd name="connsiteY194" fmla="*/ 81915 h 5457825"/>
              <a:gd name="connisteX195" fmla="*/ 499110 w 7008495"/>
              <a:gd name="connsiteY195" fmla="*/ 81915 h 5457825"/>
              <a:gd name="connisteX196" fmla="*/ 432435 w 7008495"/>
              <a:gd name="connsiteY196" fmla="*/ 74295 h 5457825"/>
              <a:gd name="connisteX197" fmla="*/ 365125 w 7008495"/>
              <a:gd name="connsiteY197" fmla="*/ 74295 h 5457825"/>
              <a:gd name="connisteX198" fmla="*/ 297815 w 7008495"/>
              <a:gd name="connsiteY198" fmla="*/ 74295 h 5457825"/>
              <a:gd name="connisteX199" fmla="*/ 231140 w 7008495"/>
              <a:gd name="connsiteY199" fmla="*/ 74295 h 5457825"/>
              <a:gd name="connisteX200" fmla="*/ 163830 w 7008495"/>
              <a:gd name="connsiteY200" fmla="*/ 74295 h 5457825"/>
              <a:gd name="connisteX201" fmla="*/ 127000 w 7008495"/>
              <a:gd name="connsiteY201" fmla="*/ 6985 h 5457825"/>
              <a:gd name="connisteX202" fmla="*/ 127000 w 7008495"/>
              <a:gd name="connsiteY202" fmla="*/ 6985 h 5457825"/>
              <a:gd name="connisteX203" fmla="*/ 127000 w 7008495"/>
              <a:gd name="connsiteY203" fmla="*/ 59055 h 545782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 ang="0">
                <a:pos x="connisteX58" y="connsiteY58"/>
              </a:cxn>
              <a:cxn ang="0">
                <a:pos x="connisteX59" y="connsiteY59"/>
              </a:cxn>
              <a:cxn ang="0">
                <a:pos x="connisteX60" y="connsiteY60"/>
              </a:cxn>
              <a:cxn ang="0">
                <a:pos x="connisteX61" y="connsiteY61"/>
              </a:cxn>
              <a:cxn ang="0">
                <a:pos x="connisteX62" y="connsiteY62"/>
              </a:cxn>
              <a:cxn ang="0">
                <a:pos x="connisteX63" y="connsiteY63"/>
              </a:cxn>
              <a:cxn ang="0">
                <a:pos x="connisteX64" y="connsiteY64"/>
              </a:cxn>
              <a:cxn ang="0">
                <a:pos x="connisteX65" y="connsiteY65"/>
              </a:cxn>
              <a:cxn ang="0">
                <a:pos x="connisteX66" y="connsiteY66"/>
              </a:cxn>
              <a:cxn ang="0">
                <a:pos x="connisteX67" y="connsiteY67"/>
              </a:cxn>
              <a:cxn ang="0">
                <a:pos x="connisteX68" y="connsiteY68"/>
              </a:cxn>
              <a:cxn ang="0">
                <a:pos x="connisteX69" y="connsiteY69"/>
              </a:cxn>
              <a:cxn ang="0">
                <a:pos x="connisteX70" y="connsiteY70"/>
              </a:cxn>
              <a:cxn ang="0">
                <a:pos x="connisteX71" y="connsiteY71"/>
              </a:cxn>
              <a:cxn ang="0">
                <a:pos x="connisteX72" y="connsiteY72"/>
              </a:cxn>
              <a:cxn ang="0">
                <a:pos x="connisteX73" y="connsiteY73"/>
              </a:cxn>
              <a:cxn ang="0">
                <a:pos x="connisteX74" y="connsiteY74"/>
              </a:cxn>
              <a:cxn ang="0">
                <a:pos x="connisteX75" y="connsiteY75"/>
              </a:cxn>
              <a:cxn ang="0">
                <a:pos x="connisteX76" y="connsiteY76"/>
              </a:cxn>
              <a:cxn ang="0">
                <a:pos x="connisteX77" y="connsiteY77"/>
              </a:cxn>
              <a:cxn ang="0">
                <a:pos x="connisteX78" y="connsiteY78"/>
              </a:cxn>
              <a:cxn ang="0">
                <a:pos x="connisteX79" y="connsiteY79"/>
              </a:cxn>
              <a:cxn ang="0">
                <a:pos x="connisteX80" y="connsiteY80"/>
              </a:cxn>
              <a:cxn ang="0">
                <a:pos x="connisteX81" y="connsiteY81"/>
              </a:cxn>
              <a:cxn ang="0">
                <a:pos x="connisteX82" y="connsiteY82"/>
              </a:cxn>
              <a:cxn ang="0">
                <a:pos x="connisteX83" y="connsiteY83"/>
              </a:cxn>
              <a:cxn ang="0">
                <a:pos x="connisteX84" y="connsiteY84"/>
              </a:cxn>
              <a:cxn ang="0">
                <a:pos x="connisteX85" y="connsiteY85"/>
              </a:cxn>
              <a:cxn ang="0">
                <a:pos x="connisteX86" y="connsiteY86"/>
              </a:cxn>
              <a:cxn ang="0">
                <a:pos x="connisteX87" y="connsiteY87"/>
              </a:cxn>
              <a:cxn ang="0">
                <a:pos x="connisteX88" y="connsiteY88"/>
              </a:cxn>
              <a:cxn ang="0">
                <a:pos x="connisteX89" y="connsiteY89"/>
              </a:cxn>
              <a:cxn ang="0">
                <a:pos x="connisteX90" y="connsiteY90"/>
              </a:cxn>
              <a:cxn ang="0">
                <a:pos x="connisteX91" y="connsiteY91"/>
              </a:cxn>
              <a:cxn ang="0">
                <a:pos x="connisteX92" y="connsiteY92"/>
              </a:cxn>
              <a:cxn ang="0">
                <a:pos x="connisteX93" y="connsiteY93"/>
              </a:cxn>
              <a:cxn ang="0">
                <a:pos x="connisteX94" y="connsiteY94"/>
              </a:cxn>
              <a:cxn ang="0">
                <a:pos x="connisteX95" y="connsiteY95"/>
              </a:cxn>
              <a:cxn ang="0">
                <a:pos x="connisteX96" y="connsiteY96"/>
              </a:cxn>
              <a:cxn ang="0">
                <a:pos x="connisteX97" y="connsiteY97"/>
              </a:cxn>
              <a:cxn ang="0">
                <a:pos x="connisteX98" y="connsiteY98"/>
              </a:cxn>
              <a:cxn ang="0">
                <a:pos x="connisteX99" y="connsiteY99"/>
              </a:cxn>
              <a:cxn ang="0">
                <a:pos x="connisteX100" y="connsiteY100"/>
              </a:cxn>
              <a:cxn ang="0">
                <a:pos x="connisteX101" y="connsiteY101"/>
              </a:cxn>
              <a:cxn ang="0">
                <a:pos x="connisteX102" y="connsiteY102"/>
              </a:cxn>
              <a:cxn ang="0">
                <a:pos x="connisteX103" y="connsiteY103"/>
              </a:cxn>
              <a:cxn ang="0">
                <a:pos x="connisteX104" y="connsiteY104"/>
              </a:cxn>
              <a:cxn ang="0">
                <a:pos x="connisteX105" y="connsiteY105"/>
              </a:cxn>
              <a:cxn ang="0">
                <a:pos x="connisteX106" y="connsiteY106"/>
              </a:cxn>
              <a:cxn ang="0">
                <a:pos x="connisteX107" y="connsiteY107"/>
              </a:cxn>
              <a:cxn ang="0">
                <a:pos x="connisteX108" y="connsiteY108"/>
              </a:cxn>
              <a:cxn ang="0">
                <a:pos x="connisteX109" y="connsiteY109"/>
              </a:cxn>
              <a:cxn ang="0">
                <a:pos x="connisteX110" y="connsiteY110"/>
              </a:cxn>
              <a:cxn ang="0">
                <a:pos x="connisteX111" y="connsiteY111"/>
              </a:cxn>
              <a:cxn ang="0">
                <a:pos x="connisteX112" y="connsiteY112"/>
              </a:cxn>
              <a:cxn ang="0">
                <a:pos x="connisteX113" y="connsiteY113"/>
              </a:cxn>
              <a:cxn ang="0">
                <a:pos x="connisteX114" y="connsiteY114"/>
              </a:cxn>
              <a:cxn ang="0">
                <a:pos x="connisteX115" y="connsiteY115"/>
              </a:cxn>
              <a:cxn ang="0">
                <a:pos x="connisteX116" y="connsiteY116"/>
              </a:cxn>
              <a:cxn ang="0">
                <a:pos x="connisteX117" y="connsiteY117"/>
              </a:cxn>
              <a:cxn ang="0">
                <a:pos x="connisteX118" y="connsiteY118"/>
              </a:cxn>
              <a:cxn ang="0">
                <a:pos x="connisteX119" y="connsiteY119"/>
              </a:cxn>
              <a:cxn ang="0">
                <a:pos x="connisteX120" y="connsiteY120"/>
              </a:cxn>
              <a:cxn ang="0">
                <a:pos x="connisteX121" y="connsiteY121"/>
              </a:cxn>
              <a:cxn ang="0">
                <a:pos x="connisteX122" y="connsiteY122"/>
              </a:cxn>
              <a:cxn ang="0">
                <a:pos x="connisteX123" y="connsiteY123"/>
              </a:cxn>
              <a:cxn ang="0">
                <a:pos x="connisteX124" y="connsiteY124"/>
              </a:cxn>
              <a:cxn ang="0">
                <a:pos x="connisteX125" y="connsiteY125"/>
              </a:cxn>
              <a:cxn ang="0">
                <a:pos x="connisteX126" y="connsiteY126"/>
              </a:cxn>
              <a:cxn ang="0">
                <a:pos x="connisteX127" y="connsiteY127"/>
              </a:cxn>
              <a:cxn ang="0">
                <a:pos x="connisteX128" y="connsiteY128"/>
              </a:cxn>
              <a:cxn ang="0">
                <a:pos x="connisteX129" y="connsiteY129"/>
              </a:cxn>
              <a:cxn ang="0">
                <a:pos x="connisteX130" y="connsiteY130"/>
              </a:cxn>
              <a:cxn ang="0">
                <a:pos x="connisteX131" y="connsiteY131"/>
              </a:cxn>
              <a:cxn ang="0">
                <a:pos x="connisteX132" y="connsiteY132"/>
              </a:cxn>
              <a:cxn ang="0">
                <a:pos x="connisteX133" y="connsiteY133"/>
              </a:cxn>
              <a:cxn ang="0">
                <a:pos x="connisteX134" y="connsiteY134"/>
              </a:cxn>
              <a:cxn ang="0">
                <a:pos x="connisteX135" y="connsiteY135"/>
              </a:cxn>
              <a:cxn ang="0">
                <a:pos x="connisteX136" y="connsiteY136"/>
              </a:cxn>
              <a:cxn ang="0">
                <a:pos x="connisteX137" y="connsiteY137"/>
              </a:cxn>
              <a:cxn ang="0">
                <a:pos x="connisteX138" y="connsiteY138"/>
              </a:cxn>
              <a:cxn ang="0">
                <a:pos x="connisteX139" y="connsiteY139"/>
              </a:cxn>
              <a:cxn ang="0">
                <a:pos x="connisteX140" y="connsiteY140"/>
              </a:cxn>
              <a:cxn ang="0">
                <a:pos x="connisteX141" y="connsiteY141"/>
              </a:cxn>
              <a:cxn ang="0">
                <a:pos x="connisteX142" y="connsiteY142"/>
              </a:cxn>
              <a:cxn ang="0">
                <a:pos x="connisteX143" y="connsiteY143"/>
              </a:cxn>
              <a:cxn ang="0">
                <a:pos x="connisteX144" y="connsiteY144"/>
              </a:cxn>
              <a:cxn ang="0">
                <a:pos x="connisteX145" y="connsiteY145"/>
              </a:cxn>
              <a:cxn ang="0">
                <a:pos x="connisteX146" y="connsiteY146"/>
              </a:cxn>
              <a:cxn ang="0">
                <a:pos x="connisteX147" y="connsiteY147"/>
              </a:cxn>
              <a:cxn ang="0">
                <a:pos x="connisteX148" y="connsiteY148"/>
              </a:cxn>
              <a:cxn ang="0">
                <a:pos x="connisteX149" y="connsiteY149"/>
              </a:cxn>
              <a:cxn ang="0">
                <a:pos x="connisteX150" y="connsiteY150"/>
              </a:cxn>
              <a:cxn ang="0">
                <a:pos x="connisteX151" y="connsiteY151"/>
              </a:cxn>
              <a:cxn ang="0">
                <a:pos x="connisteX152" y="connsiteY152"/>
              </a:cxn>
              <a:cxn ang="0">
                <a:pos x="connisteX153" y="connsiteY153"/>
              </a:cxn>
              <a:cxn ang="0">
                <a:pos x="connisteX154" y="connsiteY154"/>
              </a:cxn>
              <a:cxn ang="0">
                <a:pos x="connisteX155" y="connsiteY155"/>
              </a:cxn>
              <a:cxn ang="0">
                <a:pos x="connisteX156" y="connsiteY156"/>
              </a:cxn>
              <a:cxn ang="0">
                <a:pos x="connisteX157" y="connsiteY157"/>
              </a:cxn>
              <a:cxn ang="0">
                <a:pos x="connisteX158" y="connsiteY158"/>
              </a:cxn>
              <a:cxn ang="0">
                <a:pos x="connisteX159" y="connsiteY159"/>
              </a:cxn>
              <a:cxn ang="0">
                <a:pos x="connisteX160" y="connsiteY160"/>
              </a:cxn>
              <a:cxn ang="0">
                <a:pos x="connisteX161" y="connsiteY161"/>
              </a:cxn>
              <a:cxn ang="0">
                <a:pos x="connisteX162" y="connsiteY162"/>
              </a:cxn>
              <a:cxn ang="0">
                <a:pos x="connisteX163" y="connsiteY163"/>
              </a:cxn>
              <a:cxn ang="0">
                <a:pos x="connisteX164" y="connsiteY164"/>
              </a:cxn>
              <a:cxn ang="0">
                <a:pos x="connisteX165" y="connsiteY165"/>
              </a:cxn>
              <a:cxn ang="0">
                <a:pos x="connisteX166" y="connsiteY166"/>
              </a:cxn>
              <a:cxn ang="0">
                <a:pos x="connisteX167" y="connsiteY167"/>
              </a:cxn>
              <a:cxn ang="0">
                <a:pos x="connisteX168" y="connsiteY168"/>
              </a:cxn>
              <a:cxn ang="0">
                <a:pos x="connisteX169" y="connsiteY169"/>
              </a:cxn>
              <a:cxn ang="0">
                <a:pos x="connisteX170" y="connsiteY170"/>
              </a:cxn>
              <a:cxn ang="0">
                <a:pos x="connisteX171" y="connsiteY171"/>
              </a:cxn>
              <a:cxn ang="0">
                <a:pos x="connisteX172" y="connsiteY172"/>
              </a:cxn>
              <a:cxn ang="0">
                <a:pos x="connisteX173" y="connsiteY173"/>
              </a:cxn>
              <a:cxn ang="0">
                <a:pos x="connisteX174" y="connsiteY174"/>
              </a:cxn>
              <a:cxn ang="0">
                <a:pos x="connisteX175" y="connsiteY175"/>
              </a:cxn>
              <a:cxn ang="0">
                <a:pos x="connisteX176" y="connsiteY176"/>
              </a:cxn>
              <a:cxn ang="0">
                <a:pos x="connisteX177" y="connsiteY177"/>
              </a:cxn>
              <a:cxn ang="0">
                <a:pos x="connisteX178" y="connsiteY178"/>
              </a:cxn>
              <a:cxn ang="0">
                <a:pos x="connisteX179" y="connsiteY179"/>
              </a:cxn>
              <a:cxn ang="0">
                <a:pos x="connisteX180" y="connsiteY180"/>
              </a:cxn>
              <a:cxn ang="0">
                <a:pos x="connisteX181" y="connsiteY181"/>
              </a:cxn>
              <a:cxn ang="0">
                <a:pos x="connisteX182" y="connsiteY182"/>
              </a:cxn>
              <a:cxn ang="0">
                <a:pos x="connisteX183" y="connsiteY183"/>
              </a:cxn>
              <a:cxn ang="0">
                <a:pos x="connisteX184" y="connsiteY184"/>
              </a:cxn>
              <a:cxn ang="0">
                <a:pos x="connisteX185" y="connsiteY185"/>
              </a:cxn>
              <a:cxn ang="0">
                <a:pos x="connisteX186" y="connsiteY186"/>
              </a:cxn>
              <a:cxn ang="0">
                <a:pos x="connisteX187" y="connsiteY187"/>
              </a:cxn>
              <a:cxn ang="0">
                <a:pos x="connisteX188" y="connsiteY188"/>
              </a:cxn>
              <a:cxn ang="0">
                <a:pos x="connisteX189" y="connsiteY189"/>
              </a:cxn>
              <a:cxn ang="0">
                <a:pos x="connisteX190" y="connsiteY190"/>
              </a:cxn>
              <a:cxn ang="0">
                <a:pos x="connisteX191" y="connsiteY191"/>
              </a:cxn>
              <a:cxn ang="0">
                <a:pos x="connisteX192" y="connsiteY192"/>
              </a:cxn>
              <a:cxn ang="0">
                <a:pos x="connisteX193" y="connsiteY193"/>
              </a:cxn>
              <a:cxn ang="0">
                <a:pos x="connisteX194" y="connsiteY194"/>
              </a:cxn>
              <a:cxn ang="0">
                <a:pos x="connisteX195" y="connsiteY195"/>
              </a:cxn>
              <a:cxn ang="0">
                <a:pos x="connisteX196" y="connsiteY196"/>
              </a:cxn>
              <a:cxn ang="0">
                <a:pos x="connisteX197" y="connsiteY197"/>
              </a:cxn>
              <a:cxn ang="0">
                <a:pos x="connisteX198" y="connsiteY198"/>
              </a:cxn>
              <a:cxn ang="0">
                <a:pos x="connisteX199" y="connsiteY199"/>
              </a:cxn>
              <a:cxn ang="0">
                <a:pos x="connisteX200" y="connsiteY200"/>
              </a:cxn>
              <a:cxn ang="0">
                <a:pos x="connisteX201" y="connsiteY201"/>
              </a:cxn>
              <a:cxn ang="0">
                <a:pos x="connisteX202" y="connsiteY202"/>
              </a:cxn>
              <a:cxn ang="0">
                <a:pos x="connisteX203" y="connsiteY203"/>
              </a:cxn>
            </a:cxnLst>
            <a:rect l="l" t="t" r="r" b="b"/>
            <a:pathLst>
              <a:path w="7008495" h="5457825">
                <a:moveTo>
                  <a:pt x="127000" y="59055"/>
                </a:moveTo>
                <a:lnTo>
                  <a:pt x="127000" y="163830"/>
                </a:lnTo>
                <a:lnTo>
                  <a:pt x="89535" y="318770"/>
                </a:lnTo>
                <a:lnTo>
                  <a:pt x="81915" y="393065"/>
                </a:lnTo>
                <a:lnTo>
                  <a:pt x="59690" y="467360"/>
                </a:lnTo>
                <a:lnTo>
                  <a:pt x="45085" y="534670"/>
                </a:lnTo>
                <a:lnTo>
                  <a:pt x="37465" y="608965"/>
                </a:lnTo>
                <a:lnTo>
                  <a:pt x="22225" y="683895"/>
                </a:lnTo>
                <a:lnTo>
                  <a:pt x="15240" y="750570"/>
                </a:lnTo>
                <a:lnTo>
                  <a:pt x="7620" y="817880"/>
                </a:lnTo>
                <a:lnTo>
                  <a:pt x="0" y="899795"/>
                </a:lnTo>
                <a:lnTo>
                  <a:pt x="0" y="966470"/>
                </a:lnTo>
                <a:lnTo>
                  <a:pt x="0" y="1033780"/>
                </a:lnTo>
                <a:lnTo>
                  <a:pt x="15240" y="1108075"/>
                </a:lnTo>
                <a:lnTo>
                  <a:pt x="45085" y="1189990"/>
                </a:lnTo>
                <a:lnTo>
                  <a:pt x="74930" y="1264285"/>
                </a:lnTo>
                <a:lnTo>
                  <a:pt x="119380" y="1346200"/>
                </a:lnTo>
                <a:lnTo>
                  <a:pt x="163830" y="1413510"/>
                </a:lnTo>
                <a:lnTo>
                  <a:pt x="215900" y="1495425"/>
                </a:lnTo>
                <a:lnTo>
                  <a:pt x="283210" y="1562735"/>
                </a:lnTo>
                <a:lnTo>
                  <a:pt x="350520" y="1607185"/>
                </a:lnTo>
                <a:lnTo>
                  <a:pt x="417195" y="1651635"/>
                </a:lnTo>
                <a:lnTo>
                  <a:pt x="484505" y="1696720"/>
                </a:lnTo>
                <a:lnTo>
                  <a:pt x="603250" y="1778635"/>
                </a:lnTo>
                <a:lnTo>
                  <a:pt x="700405" y="1823085"/>
                </a:lnTo>
                <a:lnTo>
                  <a:pt x="789940" y="1867535"/>
                </a:lnTo>
                <a:lnTo>
                  <a:pt x="856615" y="1890395"/>
                </a:lnTo>
                <a:lnTo>
                  <a:pt x="923925" y="1905000"/>
                </a:lnTo>
                <a:lnTo>
                  <a:pt x="998220" y="1927225"/>
                </a:lnTo>
                <a:lnTo>
                  <a:pt x="1072515" y="1934845"/>
                </a:lnTo>
                <a:lnTo>
                  <a:pt x="1139825" y="1949450"/>
                </a:lnTo>
                <a:lnTo>
                  <a:pt x="1214120" y="1957070"/>
                </a:lnTo>
                <a:lnTo>
                  <a:pt x="1318260" y="1972310"/>
                </a:lnTo>
                <a:lnTo>
                  <a:pt x="1422400" y="1972310"/>
                </a:lnTo>
                <a:lnTo>
                  <a:pt x="1519555" y="1979295"/>
                </a:lnTo>
                <a:lnTo>
                  <a:pt x="1593850" y="1994535"/>
                </a:lnTo>
                <a:lnTo>
                  <a:pt x="1661160" y="2002155"/>
                </a:lnTo>
                <a:lnTo>
                  <a:pt x="1727835" y="2009140"/>
                </a:lnTo>
                <a:lnTo>
                  <a:pt x="1795145" y="2016760"/>
                </a:lnTo>
                <a:lnTo>
                  <a:pt x="1861820" y="2046605"/>
                </a:lnTo>
                <a:lnTo>
                  <a:pt x="1943735" y="2106295"/>
                </a:lnTo>
                <a:lnTo>
                  <a:pt x="2003425" y="2202815"/>
                </a:lnTo>
                <a:lnTo>
                  <a:pt x="2055495" y="2306955"/>
                </a:lnTo>
                <a:lnTo>
                  <a:pt x="2108200" y="2411730"/>
                </a:lnTo>
                <a:lnTo>
                  <a:pt x="2122805" y="2493645"/>
                </a:lnTo>
                <a:lnTo>
                  <a:pt x="2152650" y="2635250"/>
                </a:lnTo>
                <a:lnTo>
                  <a:pt x="2182495" y="2761615"/>
                </a:lnTo>
                <a:lnTo>
                  <a:pt x="2190115" y="2880995"/>
                </a:lnTo>
                <a:lnTo>
                  <a:pt x="2204720" y="2999740"/>
                </a:lnTo>
                <a:lnTo>
                  <a:pt x="2212340" y="3067050"/>
                </a:lnTo>
                <a:lnTo>
                  <a:pt x="2234565" y="3208655"/>
                </a:lnTo>
                <a:lnTo>
                  <a:pt x="2256790" y="3290570"/>
                </a:lnTo>
                <a:lnTo>
                  <a:pt x="2279015" y="3357245"/>
                </a:lnTo>
                <a:lnTo>
                  <a:pt x="2294255" y="3424555"/>
                </a:lnTo>
                <a:lnTo>
                  <a:pt x="2331085" y="3521075"/>
                </a:lnTo>
                <a:lnTo>
                  <a:pt x="2376170" y="3610610"/>
                </a:lnTo>
                <a:lnTo>
                  <a:pt x="2413000" y="3677920"/>
                </a:lnTo>
                <a:lnTo>
                  <a:pt x="2465070" y="3744595"/>
                </a:lnTo>
                <a:lnTo>
                  <a:pt x="2547620" y="3826510"/>
                </a:lnTo>
                <a:lnTo>
                  <a:pt x="2614295" y="3893820"/>
                </a:lnTo>
                <a:lnTo>
                  <a:pt x="2681605" y="3945890"/>
                </a:lnTo>
                <a:lnTo>
                  <a:pt x="2755900" y="3997960"/>
                </a:lnTo>
                <a:lnTo>
                  <a:pt x="2852420" y="4072255"/>
                </a:lnTo>
                <a:lnTo>
                  <a:pt x="2941955" y="4109720"/>
                </a:lnTo>
                <a:lnTo>
                  <a:pt x="3009265" y="4131945"/>
                </a:lnTo>
                <a:lnTo>
                  <a:pt x="3083560" y="4154170"/>
                </a:lnTo>
                <a:lnTo>
                  <a:pt x="3165475" y="4169410"/>
                </a:lnTo>
                <a:lnTo>
                  <a:pt x="3239770" y="4176395"/>
                </a:lnTo>
                <a:lnTo>
                  <a:pt x="3314700" y="4184015"/>
                </a:lnTo>
                <a:lnTo>
                  <a:pt x="3396615" y="4184015"/>
                </a:lnTo>
                <a:lnTo>
                  <a:pt x="3470910" y="4184015"/>
                </a:lnTo>
                <a:lnTo>
                  <a:pt x="3590290" y="4184015"/>
                </a:lnTo>
                <a:lnTo>
                  <a:pt x="3746500" y="4169410"/>
                </a:lnTo>
                <a:lnTo>
                  <a:pt x="3850640" y="4146550"/>
                </a:lnTo>
                <a:lnTo>
                  <a:pt x="3999865" y="4139565"/>
                </a:lnTo>
                <a:lnTo>
                  <a:pt x="4133850" y="4102100"/>
                </a:lnTo>
                <a:lnTo>
                  <a:pt x="4245610" y="4050030"/>
                </a:lnTo>
                <a:lnTo>
                  <a:pt x="4379595" y="4012565"/>
                </a:lnTo>
                <a:lnTo>
                  <a:pt x="4513580" y="3975735"/>
                </a:lnTo>
                <a:lnTo>
                  <a:pt x="4655185" y="3923665"/>
                </a:lnTo>
                <a:lnTo>
                  <a:pt x="4811395" y="3856355"/>
                </a:lnTo>
                <a:lnTo>
                  <a:pt x="4908550" y="3826510"/>
                </a:lnTo>
                <a:lnTo>
                  <a:pt x="5019675" y="3782060"/>
                </a:lnTo>
                <a:lnTo>
                  <a:pt x="5086985" y="3774440"/>
                </a:lnTo>
                <a:lnTo>
                  <a:pt x="5154295" y="3774440"/>
                </a:lnTo>
                <a:lnTo>
                  <a:pt x="5191125" y="3848735"/>
                </a:lnTo>
                <a:lnTo>
                  <a:pt x="5198745" y="3916045"/>
                </a:lnTo>
                <a:lnTo>
                  <a:pt x="5213350" y="3982720"/>
                </a:lnTo>
                <a:lnTo>
                  <a:pt x="5228590" y="4064635"/>
                </a:lnTo>
                <a:lnTo>
                  <a:pt x="5236210" y="4146550"/>
                </a:lnTo>
                <a:lnTo>
                  <a:pt x="5243195" y="4213860"/>
                </a:lnTo>
                <a:lnTo>
                  <a:pt x="5258435" y="4281170"/>
                </a:lnTo>
                <a:lnTo>
                  <a:pt x="5295265" y="4370070"/>
                </a:lnTo>
                <a:lnTo>
                  <a:pt x="5332730" y="4459605"/>
                </a:lnTo>
                <a:lnTo>
                  <a:pt x="5407025" y="4563745"/>
                </a:lnTo>
                <a:lnTo>
                  <a:pt x="5474335" y="4631055"/>
                </a:lnTo>
                <a:lnTo>
                  <a:pt x="5563870" y="4697730"/>
                </a:lnTo>
                <a:lnTo>
                  <a:pt x="5630545" y="4765040"/>
                </a:lnTo>
                <a:lnTo>
                  <a:pt x="5690235" y="4832350"/>
                </a:lnTo>
                <a:lnTo>
                  <a:pt x="5764530" y="4899025"/>
                </a:lnTo>
                <a:lnTo>
                  <a:pt x="5839460" y="4951095"/>
                </a:lnTo>
                <a:lnTo>
                  <a:pt x="5935980" y="4988560"/>
                </a:lnTo>
                <a:lnTo>
                  <a:pt x="6092190" y="5010785"/>
                </a:lnTo>
                <a:lnTo>
                  <a:pt x="6181725" y="5018405"/>
                </a:lnTo>
                <a:lnTo>
                  <a:pt x="6315710" y="5018405"/>
                </a:lnTo>
                <a:lnTo>
                  <a:pt x="6464935" y="5018405"/>
                </a:lnTo>
                <a:lnTo>
                  <a:pt x="6613525" y="5003165"/>
                </a:lnTo>
                <a:lnTo>
                  <a:pt x="6703060" y="4996180"/>
                </a:lnTo>
                <a:lnTo>
                  <a:pt x="6792595" y="4980940"/>
                </a:lnTo>
                <a:lnTo>
                  <a:pt x="6874510" y="4958715"/>
                </a:lnTo>
                <a:lnTo>
                  <a:pt x="6948805" y="4951095"/>
                </a:lnTo>
                <a:lnTo>
                  <a:pt x="7008495" y="5025390"/>
                </a:lnTo>
                <a:lnTo>
                  <a:pt x="7008495" y="5100320"/>
                </a:lnTo>
                <a:lnTo>
                  <a:pt x="7008495" y="5166995"/>
                </a:lnTo>
                <a:lnTo>
                  <a:pt x="7008495" y="5234305"/>
                </a:lnTo>
                <a:lnTo>
                  <a:pt x="7008495" y="5300980"/>
                </a:lnTo>
                <a:lnTo>
                  <a:pt x="7000875" y="5375910"/>
                </a:lnTo>
                <a:lnTo>
                  <a:pt x="7000875" y="5457825"/>
                </a:lnTo>
                <a:lnTo>
                  <a:pt x="6457315" y="3774440"/>
                </a:lnTo>
                <a:lnTo>
                  <a:pt x="6494780" y="29210"/>
                </a:lnTo>
                <a:lnTo>
                  <a:pt x="6412865" y="14605"/>
                </a:lnTo>
                <a:lnTo>
                  <a:pt x="6337935" y="6985"/>
                </a:lnTo>
                <a:lnTo>
                  <a:pt x="6263640" y="0"/>
                </a:lnTo>
                <a:lnTo>
                  <a:pt x="6196965" y="0"/>
                </a:lnTo>
                <a:lnTo>
                  <a:pt x="6129655" y="0"/>
                </a:lnTo>
                <a:lnTo>
                  <a:pt x="6062345" y="0"/>
                </a:lnTo>
                <a:lnTo>
                  <a:pt x="5995670" y="0"/>
                </a:lnTo>
                <a:lnTo>
                  <a:pt x="5928360" y="0"/>
                </a:lnTo>
                <a:lnTo>
                  <a:pt x="5846445" y="0"/>
                </a:lnTo>
                <a:lnTo>
                  <a:pt x="5772150" y="6985"/>
                </a:lnTo>
                <a:lnTo>
                  <a:pt x="5697855" y="14605"/>
                </a:lnTo>
                <a:lnTo>
                  <a:pt x="5608320" y="22225"/>
                </a:lnTo>
                <a:lnTo>
                  <a:pt x="5534025" y="36830"/>
                </a:lnTo>
                <a:lnTo>
                  <a:pt x="5452110" y="44450"/>
                </a:lnTo>
                <a:lnTo>
                  <a:pt x="5384800" y="44450"/>
                </a:lnTo>
                <a:lnTo>
                  <a:pt x="5288280" y="44450"/>
                </a:lnTo>
                <a:lnTo>
                  <a:pt x="5220970" y="44450"/>
                </a:lnTo>
                <a:lnTo>
                  <a:pt x="5131435" y="44450"/>
                </a:lnTo>
                <a:lnTo>
                  <a:pt x="5012690" y="52070"/>
                </a:lnTo>
                <a:lnTo>
                  <a:pt x="4945380" y="59055"/>
                </a:lnTo>
                <a:lnTo>
                  <a:pt x="4855845" y="59055"/>
                </a:lnTo>
                <a:lnTo>
                  <a:pt x="4773930" y="74295"/>
                </a:lnTo>
                <a:lnTo>
                  <a:pt x="4692015" y="81915"/>
                </a:lnTo>
                <a:lnTo>
                  <a:pt x="4610100" y="81915"/>
                </a:lnTo>
                <a:lnTo>
                  <a:pt x="4543425" y="88900"/>
                </a:lnTo>
                <a:lnTo>
                  <a:pt x="4439285" y="96520"/>
                </a:lnTo>
                <a:lnTo>
                  <a:pt x="4349750" y="96520"/>
                </a:lnTo>
                <a:lnTo>
                  <a:pt x="4275455" y="96520"/>
                </a:lnTo>
                <a:lnTo>
                  <a:pt x="4208145" y="96520"/>
                </a:lnTo>
                <a:lnTo>
                  <a:pt x="4133850" y="96520"/>
                </a:lnTo>
                <a:lnTo>
                  <a:pt x="4066540" y="96520"/>
                </a:lnTo>
                <a:lnTo>
                  <a:pt x="3984625" y="104140"/>
                </a:lnTo>
                <a:lnTo>
                  <a:pt x="3910330" y="111125"/>
                </a:lnTo>
                <a:lnTo>
                  <a:pt x="3820795" y="111125"/>
                </a:lnTo>
                <a:lnTo>
                  <a:pt x="3738880" y="126365"/>
                </a:lnTo>
                <a:lnTo>
                  <a:pt x="3672205" y="133985"/>
                </a:lnTo>
                <a:lnTo>
                  <a:pt x="3604895" y="133985"/>
                </a:lnTo>
                <a:lnTo>
                  <a:pt x="3522980" y="133985"/>
                </a:lnTo>
                <a:lnTo>
                  <a:pt x="3455670" y="133985"/>
                </a:lnTo>
                <a:lnTo>
                  <a:pt x="3373755" y="140970"/>
                </a:lnTo>
                <a:lnTo>
                  <a:pt x="3291840" y="140970"/>
                </a:lnTo>
                <a:lnTo>
                  <a:pt x="3225165" y="140970"/>
                </a:lnTo>
                <a:lnTo>
                  <a:pt x="3143250" y="140970"/>
                </a:lnTo>
                <a:lnTo>
                  <a:pt x="3075940" y="140970"/>
                </a:lnTo>
                <a:lnTo>
                  <a:pt x="3001645" y="140970"/>
                </a:lnTo>
                <a:lnTo>
                  <a:pt x="2919730" y="140970"/>
                </a:lnTo>
                <a:lnTo>
                  <a:pt x="2852420" y="140970"/>
                </a:lnTo>
                <a:lnTo>
                  <a:pt x="2733675" y="140970"/>
                </a:lnTo>
                <a:lnTo>
                  <a:pt x="2629535" y="140970"/>
                </a:lnTo>
                <a:lnTo>
                  <a:pt x="2524760" y="140970"/>
                </a:lnTo>
                <a:lnTo>
                  <a:pt x="2390775" y="140970"/>
                </a:lnTo>
                <a:lnTo>
                  <a:pt x="2324100" y="140970"/>
                </a:lnTo>
                <a:lnTo>
                  <a:pt x="2204720" y="140970"/>
                </a:lnTo>
                <a:lnTo>
                  <a:pt x="2100580" y="140970"/>
                </a:lnTo>
                <a:lnTo>
                  <a:pt x="2033270" y="133985"/>
                </a:lnTo>
                <a:lnTo>
                  <a:pt x="1966595" y="133985"/>
                </a:lnTo>
                <a:lnTo>
                  <a:pt x="1899285" y="118745"/>
                </a:lnTo>
                <a:lnTo>
                  <a:pt x="1809750" y="111125"/>
                </a:lnTo>
                <a:lnTo>
                  <a:pt x="1727835" y="111125"/>
                </a:lnTo>
                <a:lnTo>
                  <a:pt x="1661160" y="111125"/>
                </a:lnTo>
                <a:lnTo>
                  <a:pt x="1586230" y="111125"/>
                </a:lnTo>
                <a:lnTo>
                  <a:pt x="1519555" y="111125"/>
                </a:lnTo>
                <a:lnTo>
                  <a:pt x="1445260" y="118745"/>
                </a:lnTo>
                <a:lnTo>
                  <a:pt x="1377950" y="126365"/>
                </a:lnTo>
                <a:lnTo>
                  <a:pt x="1311275" y="126365"/>
                </a:lnTo>
                <a:lnTo>
                  <a:pt x="1236345" y="126365"/>
                </a:lnTo>
                <a:lnTo>
                  <a:pt x="1162050" y="126365"/>
                </a:lnTo>
                <a:lnTo>
                  <a:pt x="1080135" y="118745"/>
                </a:lnTo>
                <a:lnTo>
                  <a:pt x="1012825" y="118745"/>
                </a:lnTo>
                <a:lnTo>
                  <a:pt x="946150" y="111125"/>
                </a:lnTo>
                <a:lnTo>
                  <a:pt x="871855" y="111125"/>
                </a:lnTo>
                <a:lnTo>
                  <a:pt x="796925" y="104140"/>
                </a:lnTo>
                <a:lnTo>
                  <a:pt x="722630" y="96520"/>
                </a:lnTo>
                <a:lnTo>
                  <a:pt x="648335" y="88900"/>
                </a:lnTo>
                <a:lnTo>
                  <a:pt x="573405" y="81915"/>
                </a:lnTo>
                <a:lnTo>
                  <a:pt x="499110" y="81915"/>
                </a:lnTo>
                <a:lnTo>
                  <a:pt x="432435" y="74295"/>
                </a:lnTo>
                <a:lnTo>
                  <a:pt x="365125" y="74295"/>
                </a:lnTo>
                <a:lnTo>
                  <a:pt x="297815" y="74295"/>
                </a:lnTo>
                <a:lnTo>
                  <a:pt x="231140" y="74295"/>
                </a:lnTo>
                <a:lnTo>
                  <a:pt x="163830" y="74295"/>
                </a:lnTo>
                <a:lnTo>
                  <a:pt x="127000" y="6985"/>
                </a:lnTo>
                <a:lnTo>
                  <a:pt x="127000" y="59055"/>
                </a:lnTo>
                <a:close/>
              </a:path>
            </a:pathLst>
          </a:custGeom>
          <a:solidFill>
            <a:schemeClr val="accent4">
              <a:lumMod val="20000"/>
              <a:lumOff val="80000"/>
            </a:schemeClr>
          </a:solidFill>
          <a:ln>
            <a:noFill/>
          </a:ln>
          <a:effectLst>
            <a:outerShdw blurRad="50800" dist="38100" dir="8100000" sx="103000" sy="103000" algn="tr" rotWithShape="0">
              <a:srgbClr val="3D4A3F">
                <a:alpha val="35000"/>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effectLst>
                <a:outerShdw blurRad="254000" dist="723900" dir="8340000" sx="170000" sy="170000" algn="tr" rotWithShape="0">
                  <a:srgbClr val="3D4A3F">
                    <a:alpha val="27000"/>
                  </a:srgbClr>
                </a:outerShdw>
                <a:reflection blurRad="6350" stA="50000" endA="300" endPos="50000" dist="29997" dir="5400000" sy="-100000" algn="bl" rotWithShape="0"/>
              </a:effectLst>
            </a:endParaRPr>
          </a:p>
        </p:txBody>
      </p:sp>
      <p:grpSp>
        <p:nvGrpSpPr>
          <p:cNvPr id="16" name="组合 15"/>
          <p:cNvGrpSpPr/>
          <p:nvPr/>
        </p:nvGrpSpPr>
        <p:grpSpPr>
          <a:xfrm>
            <a:off x="1381125" y="586105"/>
            <a:ext cx="4004310" cy="2512695"/>
            <a:chOff x="1956" y="5026"/>
            <a:chExt cx="6306" cy="3957"/>
          </a:xfrm>
        </p:grpSpPr>
        <p:sp>
          <p:nvSpPr>
            <p:cNvPr id="2" name="文本框 1"/>
            <p:cNvSpPr txBox="1"/>
            <p:nvPr/>
          </p:nvSpPr>
          <p:spPr>
            <a:xfrm>
              <a:off x="2277" y="5026"/>
              <a:ext cx="5460" cy="551"/>
            </a:xfrm>
            <a:prstGeom prst="rect">
              <a:avLst/>
            </a:prstGeom>
          </p:spPr>
          <p:txBody>
            <a:bodyPr wrap="square">
              <a:noAutofit/>
            </a:bodyPr>
            <a:lstStyle/>
            <a:p>
              <a:pPr marL="0" indent="0" algn="just" defTabSz="266700">
                <a:spcBef>
                  <a:spcPct val="0"/>
                </a:spcBef>
                <a:spcAft>
                  <a:spcPct val="0"/>
                </a:spcAft>
              </a:pPr>
              <a:r>
                <a:rPr lang="zh-CN" altLang="en-US" sz="2000">
                  <a:latin typeface="华文新魏" panose="02010800040101010101" charset="-122"/>
                  <a:ea typeface="华文新魏" panose="02010800040101010101" charset="-122"/>
                </a:rPr>
                <a:t>提升品牌知名度与市场认知</a:t>
              </a:r>
              <a:endParaRPr lang="zh-CN" altLang="en-US" sz="2000">
                <a:latin typeface="华文新魏" panose="02010800040101010101" charset="-122"/>
                <a:ea typeface="华文新魏" panose="02010800040101010101" charset="-122"/>
              </a:endParaRPr>
            </a:p>
          </p:txBody>
        </p:sp>
        <p:sp>
          <p:nvSpPr>
            <p:cNvPr id="18" name="文本框 17"/>
            <p:cNvSpPr txBox="1"/>
            <p:nvPr/>
          </p:nvSpPr>
          <p:spPr>
            <a:xfrm>
              <a:off x="1956" y="5713"/>
              <a:ext cx="6307" cy="2082"/>
            </a:xfrm>
            <a:prstGeom prst="rect">
              <a:avLst/>
            </a:prstGeom>
            <a:noFill/>
          </p:spPr>
          <p:txBody>
            <a:bodyPr wrap="square" rtlCol="0" anchor="t">
              <a:spAutoFit/>
            </a:bodyPr>
            <a:lstStyle/>
            <a:p>
              <a:r>
                <a:rPr lang="en-US" altLang="zh-CN" sz="1600">
                  <a:latin typeface="华文楷体" panose="02010600040101010101" charset="-122"/>
                  <a:ea typeface="华文楷体" panose="02010600040101010101" charset="-122"/>
                  <a:cs typeface="华文楷体" panose="02010600040101010101" charset="-122"/>
                  <a:sym typeface="+mn-ea"/>
                </a:rPr>
                <a:t>       </a:t>
              </a:r>
              <a:r>
                <a:rPr lang="zh-CN" altLang="en-US" sz="1600">
                  <a:latin typeface="华文楷体" panose="02010600040101010101" charset="-122"/>
                  <a:ea typeface="华文楷体" panose="02010600040101010101" charset="-122"/>
                  <a:cs typeface="华文楷体" panose="02010600040101010101" charset="-122"/>
                  <a:sym typeface="+mn-ea"/>
                </a:rPr>
                <a:t>通过整合营销传播（如</a:t>
              </a:r>
              <a:r>
                <a:rPr lang="en-US" altLang="zh-CN" sz="1600">
                  <a:latin typeface="华文楷体" panose="02010600040101010101" charset="-122"/>
                  <a:ea typeface="华文楷体" panose="02010600040101010101" charset="-122"/>
                  <a:cs typeface="华文楷体" panose="02010600040101010101" charset="-122"/>
                  <a:sym typeface="+mn-ea"/>
                </a:rPr>
                <a:t>KOL</a:t>
              </a:r>
              <a:r>
                <a:rPr lang="zh-CN" altLang="en-US" sz="1600">
                  <a:latin typeface="华文楷体" panose="02010600040101010101" charset="-122"/>
                  <a:ea typeface="华文楷体" panose="02010600040101010101" charset="-122"/>
                  <a:cs typeface="华文楷体" panose="02010600040101010101" charset="-122"/>
                  <a:sym typeface="+mn-ea"/>
                </a:rPr>
                <a:t>推广、开屏广告、短剧植入等），扩大养元青在目标群体（</a:t>
              </a:r>
              <a:r>
                <a:rPr lang="en-US" altLang="zh-CN" sz="1600">
                  <a:latin typeface="华文楷体" panose="02010600040101010101" charset="-122"/>
                  <a:ea typeface="华文楷体" panose="02010600040101010101" charset="-122"/>
                  <a:cs typeface="华文楷体" panose="02010600040101010101" charset="-122"/>
                  <a:sym typeface="+mn-ea"/>
                </a:rPr>
                <a:t>25-40</a:t>
              </a:r>
              <a:r>
                <a:rPr lang="zh-CN" altLang="en-US" sz="1600">
                  <a:latin typeface="华文楷体" panose="02010600040101010101" charset="-122"/>
                  <a:ea typeface="华文楷体" panose="02010600040101010101" charset="-122"/>
                  <a:cs typeface="华文楷体" panose="02010600040101010101" charset="-122"/>
                  <a:sym typeface="+mn-ea"/>
                </a:rPr>
                <a:t>岁脱发困扰人群）中的曝光度，强化“头皮健康管理专家”的品牌定位。 </a:t>
              </a:r>
              <a:endParaRPr lang="zh-CN" altLang="en-US" sz="1600">
                <a:latin typeface="华文楷体" panose="02010600040101010101" charset="-122"/>
                <a:ea typeface="华文楷体" panose="02010600040101010101" charset="-122"/>
                <a:cs typeface="华文楷体" panose="02010600040101010101" charset="-122"/>
                <a:sym typeface="+mn-ea"/>
              </a:endParaRPr>
            </a:p>
          </p:txBody>
        </p:sp>
        <p:sp>
          <p:nvSpPr>
            <p:cNvPr id="19" name="文本框 18"/>
            <p:cNvSpPr txBox="1"/>
            <p:nvPr/>
          </p:nvSpPr>
          <p:spPr>
            <a:xfrm>
              <a:off x="1956" y="7677"/>
              <a:ext cx="5925" cy="1307"/>
            </a:xfrm>
            <a:prstGeom prst="rect">
              <a:avLst/>
            </a:prstGeom>
          </p:spPr>
          <p:txBody>
            <a:bodyPr wrap="square">
              <a:spAutoFit/>
            </a:bodyPr>
            <a:lstStyle/>
            <a:p>
              <a:pPr marL="0" indent="0" algn="just" defTabSz="266700">
                <a:spcBef>
                  <a:spcPct val="0"/>
                </a:spcBef>
                <a:spcAft>
                  <a:spcPct val="0"/>
                </a:spcAft>
              </a:pPr>
              <a:r>
                <a:rPr lang="en-US" altLang="zh-CN" sz="1600">
                  <a:latin typeface="华文楷体" panose="02010600040101010101" charset="-122"/>
                  <a:ea typeface="华文楷体" panose="02010600040101010101" charset="-122"/>
                  <a:cs typeface="华文楷体" panose="02010600040101010101" charset="-122"/>
                </a:rPr>
                <a:t>    </a:t>
              </a:r>
              <a:r>
                <a:rPr lang="zh-CN" altLang="en-US" sz="1600">
                  <a:latin typeface="华文楷体" panose="02010600040101010101" charset="-122"/>
                  <a:ea typeface="华文楷体" panose="02010600040101010101" charset="-122"/>
                  <a:cs typeface="华文楷体" panose="02010600040101010101" charset="-122"/>
                </a:rPr>
                <a:t>助“葫芦不倒，脱发不恼”的主题及原创</a:t>
              </a:r>
              <a:r>
                <a:rPr lang="en-US" altLang="zh-CN" sz="1600">
                  <a:latin typeface="华文楷体" panose="02010600040101010101" charset="-122"/>
                  <a:ea typeface="华文楷体" panose="02010600040101010101" charset="-122"/>
                  <a:cs typeface="华文楷体" panose="02010600040101010101" charset="-122"/>
                </a:rPr>
                <a:t>IP</a:t>
              </a:r>
              <a:r>
                <a:rPr lang="zh-CN" altLang="en-US" sz="1600">
                  <a:latin typeface="华文楷体" panose="02010600040101010101" charset="-122"/>
                  <a:ea typeface="华文楷体" panose="02010600040101010101" charset="-122"/>
                  <a:cs typeface="华文楷体" panose="02010600040101010101" charset="-122"/>
                </a:rPr>
                <a:t>“芦小青”，打造差异化记忆点，增强品牌辨识度。</a:t>
              </a:r>
              <a:endParaRPr lang="zh-CN" altLang="en-US" sz="1600">
                <a:latin typeface="华文楷体" panose="02010600040101010101" charset="-122"/>
                <a:ea typeface="华文楷体" panose="02010600040101010101" charset="-122"/>
                <a:cs typeface="华文楷体" panose="02010600040101010101" charset="-122"/>
              </a:endParaRPr>
            </a:p>
          </p:txBody>
        </p:sp>
      </p:grpSp>
      <p:grpSp>
        <p:nvGrpSpPr>
          <p:cNvPr id="26" name="组合 25"/>
          <p:cNvGrpSpPr/>
          <p:nvPr/>
        </p:nvGrpSpPr>
        <p:grpSpPr>
          <a:xfrm>
            <a:off x="1468755" y="3710940"/>
            <a:ext cx="4014470" cy="2153285"/>
            <a:chOff x="8307" y="3202"/>
            <a:chExt cx="6322" cy="3391"/>
          </a:xfrm>
        </p:grpSpPr>
        <p:sp>
          <p:nvSpPr>
            <p:cNvPr id="20" name="文本框 19"/>
            <p:cNvSpPr txBox="1"/>
            <p:nvPr/>
          </p:nvSpPr>
          <p:spPr>
            <a:xfrm>
              <a:off x="8952" y="3202"/>
              <a:ext cx="5033" cy="628"/>
            </a:xfrm>
            <a:prstGeom prst="rect">
              <a:avLst/>
            </a:prstGeom>
            <a:noFill/>
          </p:spPr>
          <p:txBody>
            <a:bodyPr wrap="square" rtlCol="0" anchor="t">
              <a:spAutoFit/>
            </a:bodyPr>
            <a:lstStyle/>
            <a:p>
              <a:pPr marL="0" indent="0" algn="just" defTabSz="266700">
                <a:spcBef>
                  <a:spcPct val="0"/>
                </a:spcBef>
                <a:spcAft>
                  <a:spcPct val="0"/>
                </a:spcAft>
              </a:pPr>
              <a:r>
                <a:rPr lang="zh-CN" altLang="en-US" sz="2000">
                  <a:latin typeface="华文新魏" panose="02010800040101010101" charset="-122"/>
                  <a:ea typeface="华文新魏" panose="02010800040101010101" charset="-122"/>
                  <a:sym typeface="+mn-ea"/>
                </a:rPr>
                <a:t>深化情感共鸣与品牌认同</a:t>
              </a:r>
              <a:endParaRPr lang="zh-CN" altLang="en-US" sz="2000">
                <a:latin typeface="华文新魏" panose="02010800040101010101" charset="-122"/>
                <a:ea typeface="华文新魏" panose="02010800040101010101" charset="-122"/>
                <a:sym typeface="+mn-ea"/>
              </a:endParaRPr>
            </a:p>
          </p:txBody>
        </p:sp>
        <p:sp>
          <p:nvSpPr>
            <p:cNvPr id="22" name="文本框 21"/>
            <p:cNvSpPr txBox="1"/>
            <p:nvPr/>
          </p:nvSpPr>
          <p:spPr>
            <a:xfrm>
              <a:off x="8307" y="3735"/>
              <a:ext cx="6323" cy="2858"/>
            </a:xfrm>
            <a:prstGeom prst="rect">
              <a:avLst/>
            </a:prstGeom>
            <a:noFill/>
          </p:spPr>
          <p:txBody>
            <a:bodyPr wrap="square" rtlCol="0" anchor="t">
              <a:spAutoFit/>
            </a:bodyPr>
            <a:lstStyle/>
            <a:p>
              <a:pPr marL="0" indent="266700" algn="just" defTabSz="266700">
                <a:spcBef>
                  <a:spcPct val="0"/>
                </a:spcBef>
                <a:spcAft>
                  <a:spcPct val="0"/>
                </a:spcAft>
              </a:pPr>
              <a:r>
                <a:rPr lang="zh-CN" altLang="en-US" sz="1600">
                  <a:latin typeface="华文楷体" panose="02010600040101010101" charset="-122"/>
                  <a:ea typeface="华文楷体" panose="02010600040101010101" charset="-122"/>
                  <a:cs typeface="华文楷体" panose="02010600040101010101" charset="-122"/>
                  <a:sym typeface="+mn-ea"/>
                </a:rPr>
                <a:t>围绕“脱发焦虑”与“生活韧性”的情感痛点，通过内容营销（如短剧</a:t>
              </a:r>
              <a:r>
                <a:rPr lang="en-US" altLang="zh-CN" sz="1600">
                  <a:latin typeface="华文楷体" panose="02010600040101010101" charset="-122"/>
                  <a:ea typeface="华文楷体" panose="02010600040101010101" charset="-122"/>
                  <a:cs typeface="华文楷体" panose="02010600040101010101" charset="-122"/>
                  <a:sym typeface="+mn-ea"/>
                </a:rPr>
                <a:t>《</a:t>
              </a:r>
              <a:r>
                <a:rPr lang="zh-CN" altLang="en-US" sz="1600">
                  <a:latin typeface="华文楷体" panose="02010600040101010101" charset="-122"/>
                  <a:ea typeface="华文楷体" panose="02010600040101010101" charset="-122"/>
                  <a:cs typeface="华文楷体" panose="02010600040101010101" charset="-122"/>
                  <a:sym typeface="+mn-ea"/>
                </a:rPr>
                <a:t>三千青丝引</a:t>
              </a:r>
              <a:r>
                <a:rPr lang="en-US" altLang="zh-CN" sz="1600">
                  <a:latin typeface="华文楷体" panose="02010600040101010101" charset="-122"/>
                  <a:ea typeface="华文楷体" panose="02010600040101010101" charset="-122"/>
                  <a:cs typeface="华文楷体" panose="02010600040101010101" charset="-122"/>
                  <a:sym typeface="+mn-ea"/>
                </a:rPr>
                <a:t>》</a:t>
              </a:r>
              <a:r>
                <a:rPr lang="zh-CN" altLang="en-US" sz="1600">
                  <a:latin typeface="华文楷体" panose="02010600040101010101" charset="-122"/>
                  <a:ea typeface="华文楷体" panose="02010600040101010101" charset="-122"/>
                  <a:cs typeface="华文楷体" panose="02010600040101010101" charset="-122"/>
                  <a:sym typeface="+mn-ea"/>
                </a:rPr>
                <a:t>、公益广告）传递品牌价值观，与消费者建立情感连接。 </a:t>
              </a:r>
              <a:r>
                <a:rPr lang="en-US" altLang="zh-CN" sz="1600">
                  <a:latin typeface="华文楷体" panose="02010600040101010101" charset="-122"/>
                  <a:ea typeface="华文楷体" panose="02010600040101010101" charset="-122"/>
                  <a:cs typeface="华文楷体" panose="02010600040101010101" charset="-122"/>
                  <a:sym typeface="+mn-ea"/>
                </a:rPr>
                <a:t> </a:t>
              </a:r>
              <a:endParaRPr lang="en-US" altLang="zh-CN" sz="1600">
                <a:latin typeface="华文楷体" panose="02010600040101010101" charset="-122"/>
                <a:ea typeface="华文楷体" panose="02010600040101010101" charset="-122"/>
                <a:cs typeface="华文楷体" panose="02010600040101010101" charset="-122"/>
              </a:endParaRPr>
            </a:p>
            <a:p>
              <a:pPr marL="0" indent="266700" algn="just" defTabSz="266700">
                <a:spcBef>
                  <a:spcPct val="0"/>
                </a:spcBef>
                <a:spcAft>
                  <a:spcPct val="0"/>
                </a:spcAft>
              </a:pPr>
              <a:r>
                <a:rPr lang="zh-CN" altLang="en-US" sz="1600">
                  <a:latin typeface="华文楷体" panose="02010600040101010101" charset="-122"/>
                  <a:ea typeface="华文楷体" panose="02010600040101010101" charset="-122"/>
                  <a:cs typeface="华文楷体" panose="02010600040101010101" charset="-122"/>
                  <a:sym typeface="+mn-ea"/>
                </a:rPr>
                <a:t>倡导“内外兼修”的生活态度，将防脱护发从功能需求升华为一种积极的生活方式选择。</a:t>
              </a:r>
              <a:endParaRPr lang="zh-CN" altLang="en-US" sz="1600">
                <a:latin typeface="华文楷体" panose="02010600040101010101" charset="-122"/>
                <a:ea typeface="华文楷体" panose="02010600040101010101" charset="-122"/>
                <a:cs typeface="华文楷体" panose="02010600040101010101" charset="-122"/>
                <a:sym typeface="+mn-ea"/>
              </a:endParaRPr>
            </a:p>
          </p:txBody>
        </p:sp>
      </p:grpSp>
      <p:pic>
        <p:nvPicPr>
          <p:cNvPr id="24" name="图片 23" descr="笔刷墨迹44"/>
          <p:cNvPicPr>
            <a:picLocks noChangeAspect="1"/>
          </p:cNvPicPr>
          <p:nvPr>
            <p:custDataLst>
              <p:tags r:id="rId6"/>
            </p:custDataLst>
          </p:nvPr>
        </p:nvPicPr>
        <p:blipFill>
          <a:blip r:embed="rId7">
            <a:extLst>
              <a:ext uri="{96DAC541-7B7A-43D3-8B79-37D633B846F1}">
                <asvg:svgBlip xmlns:asvg="http://schemas.microsoft.com/office/drawing/2016/SVG/main" r:embed="rId8"/>
              </a:ext>
            </a:extLst>
          </a:blip>
          <a:stretch>
            <a:fillRect/>
          </a:stretch>
        </p:blipFill>
        <p:spPr>
          <a:xfrm rot="5400000">
            <a:off x="-2090420" y="2782570"/>
            <a:ext cx="5488940" cy="2103755"/>
          </a:xfrm>
          <a:prstGeom prst="rect">
            <a:avLst/>
          </a:prstGeom>
        </p:spPr>
      </p:pic>
      <p:sp>
        <p:nvSpPr>
          <p:cNvPr id="23" name="文本框 22"/>
          <p:cNvSpPr txBox="1"/>
          <p:nvPr/>
        </p:nvSpPr>
        <p:spPr>
          <a:xfrm>
            <a:off x="224155" y="1553845"/>
            <a:ext cx="859790" cy="3321050"/>
          </a:xfrm>
          <a:prstGeom prst="rect">
            <a:avLst/>
          </a:prstGeom>
          <a:noFill/>
        </p:spPr>
        <p:txBody>
          <a:bodyPr vert="eaVert" wrap="square" rtlCol="0">
            <a:spAutoFit/>
          </a:bodyPr>
          <a:lstStyle/>
          <a:p>
            <a:r>
              <a:rPr lang="zh-CN" altLang="en-US" sz="4400">
                <a:latin typeface="华文楷体" panose="02010600040101010101" charset="-122"/>
                <a:ea typeface="华文楷体" panose="02010600040101010101" charset="-122"/>
              </a:rPr>
              <a:t>战略目标</a:t>
            </a:r>
            <a:endParaRPr lang="zh-CN" altLang="en-US" sz="4400">
              <a:latin typeface="华文楷体" panose="02010600040101010101" charset="-122"/>
              <a:ea typeface="华文楷体" panose="02010600040101010101" charset="-122"/>
            </a:endParaRPr>
          </a:p>
        </p:txBody>
      </p:sp>
    </p:spTree>
    <p:custDataLst>
      <p:tags r:id="rId9"/>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pic>
        <p:nvPicPr>
          <p:cNvPr id="9" name="图片 8" descr="retouch_2025051217213750"/>
          <p:cNvPicPr>
            <a:picLocks noChangeAspect="1"/>
          </p:cNvPicPr>
          <p:nvPr/>
        </p:nvPicPr>
        <p:blipFill>
          <a:blip r:embed="rId2"/>
          <a:stretch>
            <a:fillRect/>
          </a:stretch>
        </p:blipFill>
        <p:spPr>
          <a:xfrm>
            <a:off x="146685" y="71755"/>
            <a:ext cx="1299210" cy="622300"/>
          </a:xfrm>
          <a:prstGeom prst="rect">
            <a:avLst/>
          </a:prstGeom>
        </p:spPr>
      </p:pic>
      <p:pic>
        <p:nvPicPr>
          <p:cNvPr id="7" name="图片 6" descr="笔刷墨迹44"/>
          <p:cNvPicPr>
            <a:picLocks noChangeAspect="1"/>
          </p:cNvPicPr>
          <p:nvPr>
            <p:custDataLst>
              <p:tags r:id="rId3"/>
            </p:custDataLst>
          </p:nvPr>
        </p:nvPicPr>
        <p:blipFill>
          <a:blip r:embed="rId4">
            <a:extLst>
              <a:ext uri="{96DAC541-7B7A-43D3-8B79-37D633B846F1}">
                <asvg:svgBlip xmlns:asvg="http://schemas.microsoft.com/office/drawing/2016/SVG/main" r:embed="rId5"/>
              </a:ext>
            </a:extLst>
          </a:blip>
          <a:stretch>
            <a:fillRect/>
          </a:stretch>
        </p:blipFill>
        <p:spPr>
          <a:xfrm rot="5400000">
            <a:off x="-2036445" y="2728595"/>
            <a:ext cx="5665470" cy="2388235"/>
          </a:xfrm>
          <a:prstGeom prst="rect">
            <a:avLst/>
          </a:prstGeom>
        </p:spPr>
      </p:pic>
      <p:sp>
        <p:nvSpPr>
          <p:cNvPr id="3" name="文本框 2"/>
          <p:cNvSpPr txBox="1"/>
          <p:nvPr/>
        </p:nvSpPr>
        <p:spPr>
          <a:xfrm>
            <a:off x="342900" y="1943735"/>
            <a:ext cx="859790" cy="3321050"/>
          </a:xfrm>
          <a:prstGeom prst="rect">
            <a:avLst/>
          </a:prstGeom>
          <a:noFill/>
        </p:spPr>
        <p:txBody>
          <a:bodyPr vert="eaVert" wrap="square" rtlCol="0">
            <a:spAutoFit/>
          </a:bodyPr>
          <a:lstStyle/>
          <a:p>
            <a:r>
              <a:rPr lang="zh-CN" altLang="en-US" sz="4400">
                <a:latin typeface="华文楷体" panose="02010600040101010101" charset="-122"/>
                <a:ea typeface="华文楷体" panose="02010600040101010101" charset="-122"/>
              </a:rPr>
              <a:t>主题推导</a:t>
            </a:r>
            <a:endParaRPr lang="zh-CN" altLang="en-US" sz="4400">
              <a:latin typeface="华文楷体" panose="02010600040101010101" charset="-122"/>
              <a:ea typeface="华文楷体" panose="02010600040101010101" charset="-122"/>
            </a:endParaRPr>
          </a:p>
        </p:txBody>
      </p:sp>
      <p:sp>
        <p:nvSpPr>
          <p:cNvPr id="5" name="文本框 4"/>
          <p:cNvSpPr txBox="1"/>
          <p:nvPr/>
        </p:nvSpPr>
        <p:spPr>
          <a:xfrm>
            <a:off x="2240280" y="378460"/>
            <a:ext cx="9132570" cy="1660525"/>
          </a:xfrm>
          <a:prstGeom prst="rect">
            <a:avLst/>
          </a:prstGeom>
          <a:noFill/>
        </p:spPr>
        <p:txBody>
          <a:bodyPr wrap="square" rtlCol="0" anchor="t">
            <a:spAutoFit/>
          </a:bodyPr>
          <a:lstStyle/>
          <a:p>
            <a:pPr marL="0" marR="0" lvl="0" indent="266700" algn="l" defTabSz="914400" rtl="0" eaLnBrk="0" fontAlgn="base" latinLnBrk="0" hangingPunct="0">
              <a:lnSpc>
                <a:spcPct val="100000"/>
              </a:lnSpc>
              <a:spcBef>
                <a:spcPct val="0"/>
              </a:spcBef>
              <a:spcAft>
                <a:spcPct val="0"/>
              </a:spcAft>
              <a:buClrTx/>
              <a:buSzTx/>
              <a:buFontTx/>
              <a:buNone/>
            </a:pPr>
            <a:r>
              <a:rPr lang="zh-CN" altLang="zh-CN" dirty="0">
                <a:solidFill>
                  <a:schemeClr val="accent4">
                    <a:lumMod val="50000"/>
                  </a:schemeClr>
                </a:solidFill>
                <a:latin typeface="华文新魏" panose="02010800040101010101" charset="-122"/>
                <a:ea typeface="华文新魏" panose="02010800040101010101" charset="-122"/>
                <a:cs typeface="华文楷体" panose="02010600040101010101" charset="-122"/>
                <a:sym typeface="+mn-ea"/>
              </a:rPr>
              <a:t>产品特点</a:t>
            </a:r>
            <a:r>
              <a:rPr lang="zh-CN"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：养元青新证防脱洗发乳系列的外观形似葫芦，</a:t>
            </a:r>
            <a:r>
              <a:rPr lang="en-US"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  </a:t>
            </a:r>
            <a:r>
              <a:rPr lang="zh-CN"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nickname为“防脱宝葫芦</a:t>
            </a:r>
            <a:r>
              <a:rPr lang="en-US"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  </a:t>
            </a:r>
            <a:r>
              <a:rPr lang="zh-CN"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”，真</a:t>
            </a:r>
            <a:r>
              <a:rPr lang="en-US"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                         </a:t>
            </a:r>
            <a:endParaRPr lang="en-US" altLang="zh-CN" sz="1600" dirty="0">
              <a:solidFill>
                <a:srgbClr val="232D23"/>
              </a:solidFill>
              <a:latin typeface="华文楷体" panose="02010600040101010101" charset="-122"/>
              <a:ea typeface="华文楷体" panose="02010600040101010101" charset="-122"/>
              <a:cs typeface="华文楷体" panose="02010600040101010101" charset="-122"/>
              <a:sym typeface="+mn-ea"/>
            </a:endParaRPr>
          </a:p>
          <a:p>
            <a:pPr marL="0" marR="0" lvl="0" indent="266700" algn="l" defTabSz="914400" rtl="0" eaLnBrk="0" fontAlgn="base" latinLnBrk="0" hangingPunct="0">
              <a:lnSpc>
                <a:spcPct val="100000"/>
              </a:lnSpc>
              <a:spcBef>
                <a:spcPct val="0"/>
              </a:spcBef>
              <a:spcAft>
                <a:spcPct val="0"/>
              </a:spcAft>
              <a:buClrTx/>
              <a:buSzTx/>
              <a:buFontTx/>
              <a:buNone/>
            </a:pPr>
            <a:r>
              <a:rPr lang="en-US"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                      </a:t>
            </a:r>
            <a:r>
              <a:rPr lang="zh-CN"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实的发根也形似葫芦。</a:t>
            </a:r>
            <a:endParaRPr lang="zh-CN" altLang="zh-CN" sz="1600" dirty="0">
              <a:solidFill>
                <a:srgbClr val="232D23"/>
              </a:solidFill>
              <a:latin typeface="华文楷体" panose="02010600040101010101" charset="-122"/>
              <a:ea typeface="华文楷体" panose="02010600040101010101" charset="-122"/>
              <a:cs typeface="华文楷体" panose="02010600040101010101" charset="-122"/>
            </a:endParaRPr>
          </a:p>
          <a:p>
            <a:pPr marL="0" marR="0" lvl="0" indent="266700" algn="l" defTabSz="914400" rtl="0" eaLnBrk="0" fontAlgn="base" latinLnBrk="0" hangingPunct="0">
              <a:lnSpc>
                <a:spcPct val="100000"/>
              </a:lnSpc>
              <a:spcBef>
                <a:spcPct val="0"/>
              </a:spcBef>
              <a:spcAft>
                <a:spcPct val="0"/>
              </a:spcAft>
              <a:buClrTx/>
              <a:buSzTx/>
              <a:buFontTx/>
              <a:buNone/>
            </a:pPr>
            <a:r>
              <a:rPr lang="zh-CN" altLang="zh-CN" dirty="0">
                <a:solidFill>
                  <a:schemeClr val="accent4">
                    <a:lumMod val="50000"/>
                  </a:schemeClr>
                </a:solidFill>
                <a:latin typeface="华文新魏" panose="02010800040101010101" charset="-122"/>
                <a:ea typeface="华文新魏" panose="02010800040101010101" charset="-122"/>
                <a:cs typeface="华文楷体" panose="02010600040101010101" charset="-122"/>
                <a:sym typeface="+mn-ea"/>
              </a:rPr>
              <a:t>目标消费者</a:t>
            </a:r>
            <a:r>
              <a:rPr lang="zh-CN"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：20-35岁都市青年，尤其是初期脱发人群、</a:t>
            </a:r>
            <a:r>
              <a:rPr lang="en-US"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  </a:t>
            </a:r>
            <a:r>
              <a:rPr lang="zh-CN"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追求外在形象管理、注重“松弛感”</a:t>
            </a:r>
            <a:endParaRPr lang="zh-CN" altLang="zh-CN" sz="1600" dirty="0">
              <a:solidFill>
                <a:srgbClr val="232D23"/>
              </a:solidFill>
              <a:latin typeface="华文楷体" panose="02010600040101010101" charset="-122"/>
              <a:ea typeface="华文楷体" panose="02010600040101010101" charset="-122"/>
              <a:cs typeface="华文楷体" panose="02010600040101010101" charset="-122"/>
              <a:sym typeface="+mn-ea"/>
            </a:endParaRPr>
          </a:p>
          <a:p>
            <a:pPr marL="0" marR="0" lvl="0" indent="266700" algn="l" defTabSz="914400" rtl="0" eaLnBrk="0" fontAlgn="base" latinLnBrk="0" hangingPunct="0">
              <a:lnSpc>
                <a:spcPct val="100000"/>
              </a:lnSpc>
              <a:spcBef>
                <a:spcPct val="0"/>
              </a:spcBef>
              <a:spcAft>
                <a:spcPct val="0"/>
              </a:spcAft>
              <a:buClrTx/>
              <a:buSzTx/>
              <a:buFontTx/>
              <a:buNone/>
            </a:pPr>
            <a:r>
              <a:rPr lang="zh-CN"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 </a:t>
            </a:r>
            <a:r>
              <a:rPr lang="en-US"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                         </a:t>
            </a:r>
            <a:r>
              <a:rPr lang="zh-CN"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和“心理韧性”的年轻人。</a:t>
            </a:r>
            <a:endParaRPr lang="zh-CN" altLang="zh-CN" sz="1600" dirty="0">
              <a:solidFill>
                <a:srgbClr val="232D23"/>
              </a:solidFill>
              <a:latin typeface="华文楷体" panose="02010600040101010101" charset="-122"/>
              <a:ea typeface="华文楷体" panose="02010600040101010101" charset="-122"/>
              <a:cs typeface="华文楷体" panose="02010600040101010101" charset="-122"/>
            </a:endParaRPr>
          </a:p>
          <a:p>
            <a:pPr marL="0" marR="0" lvl="0" indent="266700" algn="l" defTabSz="914400" rtl="0" eaLnBrk="0" fontAlgn="base" latinLnBrk="0" hangingPunct="0">
              <a:lnSpc>
                <a:spcPct val="100000"/>
              </a:lnSpc>
              <a:spcBef>
                <a:spcPct val="0"/>
              </a:spcBef>
              <a:spcAft>
                <a:spcPct val="0"/>
              </a:spcAft>
              <a:buClrTx/>
              <a:buSzTx/>
              <a:buFontTx/>
              <a:buNone/>
            </a:pPr>
            <a:r>
              <a:rPr lang="zh-CN" altLang="zh-CN" dirty="0">
                <a:solidFill>
                  <a:schemeClr val="accent4">
                    <a:lumMod val="50000"/>
                  </a:schemeClr>
                </a:solidFill>
                <a:latin typeface="华文新魏" panose="02010800040101010101" charset="-122"/>
                <a:ea typeface="华文新魏" panose="02010800040101010101" charset="-122"/>
                <a:cs typeface="华文楷体" panose="02010600040101010101" charset="-122"/>
                <a:sym typeface="+mn-ea"/>
              </a:rPr>
              <a:t>品牌理念</a:t>
            </a:r>
            <a:r>
              <a:rPr lang="zh-CN"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：养元青主打“植物防脱科技”，强调温和、科学、持续地改善头皮生态，主张“内外</a:t>
            </a:r>
            <a:endParaRPr lang="zh-CN" altLang="zh-CN" sz="1600" dirty="0">
              <a:solidFill>
                <a:srgbClr val="232D23"/>
              </a:solidFill>
              <a:latin typeface="华文楷体" panose="02010600040101010101" charset="-122"/>
              <a:ea typeface="华文楷体" panose="02010600040101010101" charset="-122"/>
              <a:cs typeface="华文楷体" panose="02010600040101010101" charset="-122"/>
              <a:sym typeface="+mn-ea"/>
            </a:endParaRPr>
          </a:p>
          <a:p>
            <a:pPr marL="0" marR="0" lvl="0" indent="266700" algn="l" defTabSz="914400" rtl="0" eaLnBrk="0" fontAlgn="base" latinLnBrk="0" hangingPunct="0">
              <a:lnSpc>
                <a:spcPct val="100000"/>
              </a:lnSpc>
              <a:spcBef>
                <a:spcPct val="0"/>
              </a:spcBef>
              <a:spcAft>
                <a:spcPct val="0"/>
              </a:spcAft>
              <a:buClrTx/>
              <a:buSzTx/>
              <a:buFontTx/>
              <a:buNone/>
            </a:pPr>
            <a:r>
              <a:rPr lang="zh-CN"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 </a:t>
            </a:r>
            <a:r>
              <a:rPr lang="en-US"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                     </a:t>
            </a:r>
            <a:r>
              <a:rPr lang="zh-CN"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调和、头皮心灵双养”的护发观</a:t>
            </a:r>
            <a:r>
              <a:rPr lang="zh-CN" altLang="zh-CN" sz="1600" dirty="0">
                <a:solidFill>
                  <a:srgbClr val="232D23"/>
                </a:solidFill>
                <a:latin typeface="方正楷体简体" panose="02000000000000000000" charset="-122"/>
                <a:ea typeface="方正楷体简体" panose="02000000000000000000" charset="-122"/>
                <a:cs typeface="+mn-ea"/>
                <a:sym typeface="+mn-ea"/>
              </a:rPr>
              <a:t>。</a:t>
            </a:r>
            <a:endParaRPr lang="zh-CN" altLang="zh-CN" sz="1600" dirty="0">
              <a:solidFill>
                <a:srgbClr val="232D23"/>
              </a:solidFill>
              <a:latin typeface="方正楷体简体" panose="02000000000000000000" charset="-122"/>
              <a:ea typeface="方正楷体简体" panose="02000000000000000000" charset="-122"/>
              <a:cs typeface="+mn-ea"/>
              <a:sym typeface="+mn-ea"/>
            </a:endParaRPr>
          </a:p>
        </p:txBody>
      </p:sp>
      <p:grpSp>
        <p:nvGrpSpPr>
          <p:cNvPr id="18" name="组合 17"/>
          <p:cNvGrpSpPr/>
          <p:nvPr/>
        </p:nvGrpSpPr>
        <p:grpSpPr>
          <a:xfrm>
            <a:off x="1854835" y="1943735"/>
            <a:ext cx="5970905" cy="2832100"/>
            <a:chOff x="2921" y="3136"/>
            <a:chExt cx="9403" cy="4460"/>
          </a:xfrm>
        </p:grpSpPr>
        <p:sp>
          <p:nvSpPr>
            <p:cNvPr id="6" name="文本框 5"/>
            <p:cNvSpPr txBox="1"/>
            <p:nvPr/>
          </p:nvSpPr>
          <p:spPr>
            <a:xfrm>
              <a:off x="2921" y="3823"/>
              <a:ext cx="9403" cy="3773"/>
            </a:xfrm>
            <a:prstGeom prst="rect">
              <a:avLst/>
            </a:prstGeom>
            <a:noFill/>
          </p:spPr>
          <p:txBody>
            <a:bodyPr wrap="square" rtlCol="0" anchor="t">
              <a:noAutofit/>
            </a:bodyPr>
            <a:lstStyle/>
            <a:p>
              <a:pPr indent="266700" eaLnBrk="0" fontAlgn="base" hangingPunct="0">
                <a:spcBef>
                  <a:spcPct val="0"/>
                </a:spcBef>
                <a:spcAft>
                  <a:spcPct val="0"/>
                </a:spcAft>
              </a:pPr>
              <a:r>
                <a:rPr lang="zh-CN" altLang="zh-CN" dirty="0">
                  <a:solidFill>
                    <a:schemeClr val="accent4">
                      <a:lumMod val="50000"/>
                    </a:schemeClr>
                  </a:solidFill>
                  <a:latin typeface="华文新魏" panose="02010800040101010101" charset="-122"/>
                  <a:ea typeface="华文新魏" panose="02010800040101010101" charset="-122"/>
                  <a:cs typeface="华文新魏" panose="02010800040101010101" charset="-122"/>
                  <a:sym typeface="+mn-ea"/>
                </a:rPr>
                <a:t>由品牌理念、目标消费者和产品特点推导出我们的此次策划的主题  </a:t>
              </a:r>
              <a:r>
                <a:rPr lang="zh-CN" altLang="zh-CN" b="1" dirty="0">
                  <a:solidFill>
                    <a:schemeClr val="accent4">
                      <a:lumMod val="50000"/>
                    </a:schemeClr>
                  </a:solidFill>
                  <a:latin typeface="华文新魏" panose="02010800040101010101" charset="-122"/>
                  <a:ea typeface="华文新魏" panose="02010800040101010101" charset="-122"/>
                  <a:cs typeface="华文新魏" panose="02010800040101010101" charset="-122"/>
                  <a:sym typeface="+mn-ea"/>
                </a:rPr>
                <a:t>“葫芦不倒，脱发不恼”</a:t>
              </a:r>
              <a:r>
                <a:rPr lang="zh-CN" altLang="en-US" dirty="0">
                  <a:solidFill>
                    <a:schemeClr val="accent4">
                      <a:lumMod val="50000"/>
                    </a:schemeClr>
                  </a:solidFill>
                  <a:latin typeface="华文新魏" panose="02010800040101010101" charset="-122"/>
                  <a:ea typeface="华文新魏" panose="02010800040101010101" charset="-122"/>
                  <a:cs typeface="华文新魏" panose="02010800040101010101" charset="-122"/>
                  <a:sym typeface="+mn-ea"/>
                </a:rPr>
                <a:t>。</a:t>
              </a:r>
              <a:endParaRPr lang="en-US" altLang="zh-CN" dirty="0">
                <a:solidFill>
                  <a:srgbClr val="7DA27C"/>
                </a:solidFill>
                <a:latin typeface="华文楷体" panose="02010600040101010101" charset="-122"/>
                <a:ea typeface="华文楷体" panose="02010600040101010101" charset="-122"/>
                <a:cs typeface="华文楷体" panose="02010600040101010101" charset="-122"/>
              </a:endParaRPr>
            </a:p>
            <a:p>
              <a:pPr indent="266700" eaLnBrk="0" fontAlgn="base" hangingPunct="0">
                <a:spcBef>
                  <a:spcPct val="0"/>
                </a:spcBef>
                <a:spcAft>
                  <a:spcPct val="0"/>
                </a:spcAft>
              </a:pPr>
              <a:endParaRPr lang="zh-CN" altLang="zh-CN" sz="1600" b="1" dirty="0">
                <a:solidFill>
                  <a:srgbClr val="232D23"/>
                </a:solidFill>
                <a:latin typeface="华文楷体" panose="02010600040101010101" charset="-122"/>
                <a:ea typeface="华文楷体" panose="02010600040101010101" charset="-122"/>
                <a:cs typeface="华文楷体" panose="02010600040101010101" charset="-122"/>
              </a:endParaRPr>
            </a:p>
            <a:p>
              <a:pPr indent="266700" eaLnBrk="0" fontAlgn="base" hangingPunct="0">
                <a:spcBef>
                  <a:spcPct val="0"/>
                </a:spcBef>
                <a:spcAft>
                  <a:spcPct val="0"/>
                </a:spcAft>
              </a:pPr>
              <a:r>
                <a:rPr lang="zh-CN"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将葫芦看作不倒翁，也有着</a:t>
              </a:r>
              <a:r>
                <a:rPr lang="zh-CN" altLang="zh-CN" dirty="0">
                  <a:solidFill>
                    <a:schemeClr val="accent4">
                      <a:lumMod val="50000"/>
                    </a:schemeClr>
                  </a:solidFill>
                  <a:latin typeface="华文新魏" panose="02010800040101010101" charset="-122"/>
                  <a:ea typeface="华文新魏" panose="02010800040101010101" charset="-122"/>
                  <a:cs typeface="华文楷体" panose="02010600040101010101" charset="-122"/>
                  <a:sym typeface="+mn-ea"/>
                </a:rPr>
                <a:t>双重含义</a:t>
              </a:r>
              <a:r>
                <a:rPr lang="zh-CN"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，其一，“不倒”意味着发根不倒，切合产品防脱特性，其二， “不倒”则象征着年轻群体的一种生活方式和生活态度，</a:t>
              </a:r>
              <a:r>
                <a:rPr lang="zh-CN"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针对当代年轻人脱发低龄化、生活节奏加快、情绪压力大的现实，“脱发不恼”体现的是一种舒缓心态：脱发不等于失控，我们可以通过科学养护解决问题，活出韧性、恢复掌控感。</a:t>
              </a:r>
              <a:endParaRPr lang="zh-CN" altLang="zh-CN" sz="1600" dirty="0">
                <a:solidFill>
                  <a:srgbClr val="232D23"/>
                </a:solidFill>
                <a:latin typeface="华文楷体" panose="02010600040101010101" charset="-122"/>
                <a:ea typeface="华文楷体" panose="02010600040101010101" charset="-122"/>
                <a:cs typeface="华文楷体" panose="02010600040101010101" charset="-122"/>
                <a:sym typeface="+mn-ea"/>
              </a:endParaRPr>
            </a:p>
            <a:p>
              <a:pPr indent="266700" eaLnBrk="0" fontAlgn="base" hangingPunct="0">
                <a:spcBef>
                  <a:spcPct val="0"/>
                </a:spcBef>
                <a:spcAft>
                  <a:spcPct val="0"/>
                </a:spcAft>
              </a:pPr>
              <a:r>
                <a:rPr lang="en-US"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                </a:t>
              </a:r>
              <a:endParaRPr lang="zh-CN" altLang="zh-CN" dirty="0">
                <a:solidFill>
                  <a:schemeClr val="tx1"/>
                </a:solidFill>
                <a:latin typeface="华文楷体" panose="02010600040101010101" charset="-122"/>
                <a:ea typeface="华文楷体" panose="02010600040101010101" charset="-122"/>
                <a:cs typeface="华文楷体" panose="02010600040101010101" charset="-122"/>
                <a:sym typeface="+mn-ea"/>
              </a:endParaRPr>
            </a:p>
          </p:txBody>
        </p:sp>
        <p:sp>
          <p:nvSpPr>
            <p:cNvPr id="12" name="上箭头 11"/>
            <p:cNvSpPr/>
            <p:nvPr/>
          </p:nvSpPr>
          <p:spPr>
            <a:xfrm rot="12000000">
              <a:off x="6507" y="3136"/>
              <a:ext cx="561" cy="682"/>
            </a:xfrm>
            <a:prstGeom prst="upArrow">
              <a:avLst/>
            </a:prstGeom>
            <a:solidFill>
              <a:srgbClr val="789B7E"/>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20" name="组合 19"/>
          <p:cNvGrpSpPr/>
          <p:nvPr/>
        </p:nvGrpSpPr>
        <p:grpSpPr>
          <a:xfrm>
            <a:off x="1990725" y="5201285"/>
            <a:ext cx="8595360" cy="1353185"/>
            <a:chOff x="3135" y="8191"/>
            <a:chExt cx="13536" cy="2131"/>
          </a:xfrm>
        </p:grpSpPr>
        <p:grpSp>
          <p:nvGrpSpPr>
            <p:cNvPr id="16" name="组合 15"/>
            <p:cNvGrpSpPr/>
            <p:nvPr/>
          </p:nvGrpSpPr>
          <p:grpSpPr>
            <a:xfrm>
              <a:off x="8505" y="8870"/>
              <a:ext cx="8166" cy="1452"/>
              <a:chOff x="8505" y="8870"/>
              <a:chExt cx="8166" cy="1452"/>
            </a:xfrm>
          </p:grpSpPr>
          <p:sp>
            <p:nvSpPr>
              <p:cNvPr id="10" name="文本框 9"/>
              <p:cNvSpPr txBox="1"/>
              <p:nvPr/>
            </p:nvSpPr>
            <p:spPr>
              <a:xfrm>
                <a:off x="9767" y="8870"/>
                <a:ext cx="6904" cy="1452"/>
              </a:xfrm>
              <a:prstGeom prst="rect">
                <a:avLst/>
              </a:prstGeom>
              <a:noFill/>
            </p:spPr>
            <p:txBody>
              <a:bodyPr wrap="square" rtlCol="0" anchor="t">
                <a:spAutoFit/>
              </a:bodyPr>
              <a:lstStyle/>
              <a:p>
                <a:pPr marL="0" marR="0" lvl="0" indent="266700" algn="l" defTabSz="914400" rtl="0" eaLnBrk="0" fontAlgn="base" latinLnBrk="0" hangingPunct="0">
                  <a:lnSpc>
                    <a:spcPct val="100000"/>
                  </a:lnSpc>
                  <a:spcBef>
                    <a:spcPct val="0"/>
                  </a:spcBef>
                  <a:spcAft>
                    <a:spcPct val="0"/>
                  </a:spcAft>
                  <a:buClrTx/>
                  <a:buSzTx/>
                  <a:buFontTx/>
                  <a:buNone/>
                </a:pPr>
                <a:r>
                  <a:rPr lang="zh-CN" altLang="zh-CN" dirty="0">
                    <a:solidFill>
                      <a:schemeClr val="accent4">
                        <a:lumMod val="50000"/>
                      </a:schemeClr>
                    </a:solidFill>
                    <a:latin typeface="华文新魏" panose="02010800040101010101" charset="-122"/>
                    <a:ea typeface="华文新魏" panose="02010800040101010101" charset="-122"/>
                    <a:cs typeface="华文新魏" panose="02010800040101010101" charset="-122"/>
                    <a:sym typeface="+mn-ea"/>
                  </a:rPr>
                  <a:t>1.预热：</a:t>
                </a:r>
                <a:r>
                  <a:rPr lang="zh-CN" altLang="zh-CN" b="1" dirty="0">
                    <a:solidFill>
                      <a:schemeClr val="accent4">
                        <a:lumMod val="50000"/>
                      </a:schemeClr>
                    </a:solidFill>
                    <a:latin typeface="华文新魏" panose="02010800040101010101" charset="-122"/>
                    <a:ea typeface="华文新魏" panose="02010800040101010101" charset="-122"/>
                    <a:cs typeface="华文新魏" panose="02010800040101010101" charset="-122"/>
                    <a:sym typeface="+mn-ea"/>
                  </a:rPr>
                  <a:t>狂沙不倒，发韧生芒</a:t>
                </a:r>
                <a:endParaRPr lang="zh-CN" altLang="zh-CN" sz="1800" b="1" dirty="0">
                  <a:solidFill>
                    <a:schemeClr val="accent4">
                      <a:lumMod val="50000"/>
                    </a:schemeClr>
                  </a:solidFill>
                  <a:latin typeface="华文新魏" panose="02010800040101010101" charset="-122"/>
                  <a:ea typeface="华文新魏" panose="02010800040101010101" charset="-122"/>
                  <a:cs typeface="华文新魏" panose="02010800040101010101" charset="-122"/>
                </a:endParaRPr>
              </a:p>
              <a:p>
                <a:pPr marL="0" marR="0" lvl="0" indent="266700" algn="l" defTabSz="914400" rtl="0" eaLnBrk="0" fontAlgn="base" latinLnBrk="0" hangingPunct="0">
                  <a:lnSpc>
                    <a:spcPct val="100000"/>
                  </a:lnSpc>
                  <a:spcBef>
                    <a:spcPct val="0"/>
                  </a:spcBef>
                  <a:spcAft>
                    <a:spcPct val="0"/>
                  </a:spcAft>
                  <a:buClrTx/>
                  <a:buSzTx/>
                  <a:buFontTx/>
                  <a:buNone/>
                </a:pPr>
                <a:r>
                  <a:rPr lang="zh-CN" altLang="zh-CN" dirty="0">
                    <a:solidFill>
                      <a:schemeClr val="accent4">
                        <a:lumMod val="50000"/>
                      </a:schemeClr>
                    </a:solidFill>
                    <a:latin typeface="华文新魏" panose="02010800040101010101" charset="-122"/>
                    <a:ea typeface="华文新魏" panose="02010800040101010101" charset="-122"/>
                    <a:cs typeface="华文新魏" panose="02010800040101010101" charset="-122"/>
                    <a:sym typeface="+mn-ea"/>
                  </a:rPr>
                  <a:t>2.引爆：</a:t>
                </a:r>
                <a:r>
                  <a:rPr lang="zh-CN" altLang="zh-CN" b="1" dirty="0">
                    <a:solidFill>
                      <a:schemeClr val="accent4">
                        <a:lumMod val="50000"/>
                      </a:schemeClr>
                    </a:solidFill>
                    <a:latin typeface="华文新魏" panose="02010800040101010101" charset="-122"/>
                    <a:ea typeface="华文新魏" panose="02010800040101010101" charset="-122"/>
                    <a:cs typeface="华文新魏" panose="02010800040101010101" charset="-122"/>
                    <a:sym typeface="+mn-ea"/>
                  </a:rPr>
                  <a:t>“倒”此为止，发丝飘扬</a:t>
                </a:r>
                <a:endParaRPr lang="zh-CN" altLang="zh-CN" sz="1800" b="1" dirty="0">
                  <a:solidFill>
                    <a:schemeClr val="accent4">
                      <a:lumMod val="50000"/>
                    </a:schemeClr>
                  </a:solidFill>
                  <a:latin typeface="华文新魏" panose="02010800040101010101" charset="-122"/>
                  <a:ea typeface="华文新魏" panose="02010800040101010101" charset="-122"/>
                  <a:cs typeface="华文新魏" panose="02010800040101010101" charset="-122"/>
                </a:endParaRPr>
              </a:p>
              <a:p>
                <a:pPr marL="0" marR="0" lvl="0" indent="266700" algn="l" defTabSz="914400" rtl="0" eaLnBrk="0" fontAlgn="base" latinLnBrk="0" hangingPunct="0">
                  <a:lnSpc>
                    <a:spcPct val="100000"/>
                  </a:lnSpc>
                  <a:spcBef>
                    <a:spcPct val="0"/>
                  </a:spcBef>
                  <a:spcAft>
                    <a:spcPct val="0"/>
                  </a:spcAft>
                  <a:buClrTx/>
                  <a:buSzTx/>
                  <a:buFontTx/>
                  <a:buNone/>
                </a:pPr>
                <a:r>
                  <a:rPr lang="zh-CN" altLang="zh-CN" dirty="0">
                    <a:solidFill>
                      <a:schemeClr val="accent4">
                        <a:lumMod val="50000"/>
                      </a:schemeClr>
                    </a:solidFill>
                    <a:latin typeface="华文新魏" panose="02010800040101010101" charset="-122"/>
                    <a:ea typeface="华文新魏" panose="02010800040101010101" charset="-122"/>
                    <a:cs typeface="华文新魏" panose="02010800040101010101" charset="-122"/>
                    <a:sym typeface="+mn-ea"/>
                  </a:rPr>
                  <a:t>3.延续：</a:t>
                </a:r>
                <a:r>
                  <a:rPr lang="zh-CN" altLang="zh-CN" b="1" dirty="0">
                    <a:solidFill>
                      <a:schemeClr val="accent4">
                        <a:lumMod val="50000"/>
                      </a:schemeClr>
                    </a:solidFill>
                    <a:latin typeface="华文新魏" panose="02010800040101010101" charset="-122"/>
                    <a:ea typeface="华文新魏" panose="02010800040101010101" charset="-122"/>
                    <a:cs typeface="华文新魏" panose="02010800040101010101" charset="-122"/>
                    <a:sym typeface="+mn-ea"/>
                  </a:rPr>
                  <a:t>屹立不倒，实力爆发</a:t>
                </a:r>
                <a:endParaRPr lang="zh-CN" altLang="zh-CN" b="1" dirty="0">
                  <a:solidFill>
                    <a:schemeClr val="accent4">
                      <a:lumMod val="50000"/>
                    </a:schemeClr>
                  </a:solidFill>
                  <a:latin typeface="华文新魏" panose="02010800040101010101" charset="-122"/>
                  <a:ea typeface="华文新魏" panose="02010800040101010101" charset="-122"/>
                  <a:cs typeface="华文新魏" panose="02010800040101010101" charset="-122"/>
                  <a:sym typeface="+mn-ea"/>
                </a:endParaRPr>
              </a:p>
            </p:txBody>
          </p:sp>
          <p:sp>
            <p:nvSpPr>
              <p:cNvPr id="14" name="圆角右箭头 13"/>
              <p:cNvSpPr/>
              <p:nvPr/>
            </p:nvSpPr>
            <p:spPr>
              <a:xfrm rot="21420000" flipV="1">
                <a:off x="8505" y="8894"/>
                <a:ext cx="940" cy="1094"/>
              </a:xfrm>
              <a:prstGeom prst="bentArrow">
                <a:avLst/>
              </a:prstGeom>
              <a:solidFill>
                <a:srgbClr val="789B7E"/>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grpSp>
        <p:sp>
          <p:nvSpPr>
            <p:cNvPr id="19" name="文本框 18"/>
            <p:cNvSpPr txBox="1"/>
            <p:nvPr/>
          </p:nvSpPr>
          <p:spPr>
            <a:xfrm>
              <a:off x="3135" y="8191"/>
              <a:ext cx="10426" cy="636"/>
            </a:xfrm>
            <a:prstGeom prst="rect">
              <a:avLst/>
            </a:prstGeom>
            <a:noFill/>
          </p:spPr>
          <p:txBody>
            <a:bodyPr wrap="square" rtlCol="0" anchor="t">
              <a:noAutofit/>
            </a:bodyPr>
            <a:p>
              <a:pPr indent="266700" eaLnBrk="0" fontAlgn="base" hangingPunct="0">
                <a:spcBef>
                  <a:spcPct val="0"/>
                </a:spcBef>
                <a:spcAft>
                  <a:spcPct val="0"/>
                </a:spcAft>
              </a:pPr>
              <a:r>
                <a:rPr lang="zh-CN" altLang="zh-CN" dirty="0">
                  <a:solidFill>
                    <a:schemeClr val="accent4">
                      <a:lumMod val="50000"/>
                    </a:schemeClr>
                  </a:solidFill>
                  <a:latin typeface="华文新魏" panose="02010800040101010101" charset="-122"/>
                  <a:ea typeface="华文新魏" panose="02010800040101010101" charset="-122"/>
                  <a:cs typeface="华文楷体" panose="02010600040101010101" charset="-122"/>
                  <a:sym typeface="+mn-ea"/>
                </a:rPr>
                <a:t>结合</a:t>
              </a:r>
              <a:r>
                <a:rPr lang="zh-CN" altLang="zh-CN" b="1" dirty="0">
                  <a:solidFill>
                    <a:schemeClr val="accent4">
                      <a:lumMod val="50000"/>
                    </a:schemeClr>
                  </a:solidFill>
                  <a:latin typeface="华文新魏" panose="02010800040101010101" charset="-122"/>
                  <a:ea typeface="华文新魏" panose="02010800040101010101" charset="-122"/>
                  <a:cs typeface="华文楷体" panose="02010600040101010101" charset="-122"/>
                  <a:sym typeface="+mn-ea"/>
                </a:rPr>
                <a:t>不同发质</a:t>
              </a:r>
              <a:r>
                <a:rPr lang="zh-CN" altLang="zh-CN" dirty="0">
                  <a:solidFill>
                    <a:schemeClr val="accent4">
                      <a:lumMod val="50000"/>
                    </a:schemeClr>
                  </a:solidFill>
                  <a:latin typeface="华文新魏" panose="02010800040101010101" charset="-122"/>
                  <a:ea typeface="华文新魏" panose="02010800040101010101" charset="-122"/>
                  <a:cs typeface="华文楷体" panose="02010600040101010101" charset="-122"/>
                  <a:sym typeface="+mn-ea"/>
                </a:rPr>
                <a:t>及</a:t>
              </a:r>
              <a:r>
                <a:rPr lang="zh-CN" altLang="zh-CN" b="1" dirty="0">
                  <a:solidFill>
                    <a:schemeClr val="accent4">
                      <a:lumMod val="50000"/>
                    </a:schemeClr>
                  </a:solidFill>
                  <a:latin typeface="华文新魏" panose="02010800040101010101" charset="-122"/>
                  <a:ea typeface="华文新魏" panose="02010800040101010101" charset="-122"/>
                  <a:cs typeface="华文楷体" panose="02010600040101010101" charset="-122"/>
                  <a:sym typeface="+mn-ea"/>
                </a:rPr>
                <a:t>产品功效</a:t>
              </a:r>
              <a:r>
                <a:rPr lang="zh-CN" altLang="zh-CN" dirty="0">
                  <a:solidFill>
                    <a:schemeClr val="accent4">
                      <a:lumMod val="50000"/>
                    </a:schemeClr>
                  </a:solidFill>
                  <a:latin typeface="华文新魏" panose="02010800040101010101" charset="-122"/>
                  <a:ea typeface="华文新魏" panose="02010800040101010101" charset="-122"/>
                  <a:cs typeface="华文楷体" panose="02010600040101010101" charset="-122"/>
                  <a:sym typeface="+mn-ea"/>
                </a:rPr>
                <a:t>，我们将活动分为三个部分。</a:t>
              </a:r>
              <a:endParaRPr lang="zh-CN" altLang="zh-CN" sz="1600" b="1" dirty="0">
                <a:solidFill>
                  <a:schemeClr val="accent4">
                    <a:lumMod val="50000"/>
                  </a:schemeClr>
                </a:solidFill>
                <a:latin typeface="方正楷体简体" panose="02000000000000000000" charset="-122"/>
                <a:ea typeface="方正楷体简体" panose="02000000000000000000" charset="-122"/>
                <a:cs typeface="+mn-ea"/>
              </a:endParaRPr>
            </a:p>
            <a:p>
              <a:endParaRPr lang="zh-CN" altLang="zh-CN" sz="1600" b="1" dirty="0">
                <a:solidFill>
                  <a:schemeClr val="accent4">
                    <a:lumMod val="50000"/>
                  </a:schemeClr>
                </a:solidFill>
                <a:latin typeface="方正楷体简体" panose="02000000000000000000" charset="-122"/>
                <a:ea typeface="方正楷体简体" panose="02000000000000000000" charset="-122"/>
                <a:cs typeface="+mn-ea"/>
              </a:endParaRPr>
            </a:p>
          </p:txBody>
        </p:sp>
      </p:grpSp>
      <p:grpSp>
        <p:nvGrpSpPr>
          <p:cNvPr id="21" name="组合 20"/>
          <p:cNvGrpSpPr/>
          <p:nvPr/>
        </p:nvGrpSpPr>
        <p:grpSpPr>
          <a:xfrm>
            <a:off x="3970020" y="2862580"/>
            <a:ext cx="7334250" cy="2487930"/>
            <a:chOff x="6252" y="4508"/>
            <a:chExt cx="11550" cy="3918"/>
          </a:xfrm>
        </p:grpSpPr>
        <p:grpSp>
          <p:nvGrpSpPr>
            <p:cNvPr id="15" name="组合 14"/>
            <p:cNvGrpSpPr/>
            <p:nvPr/>
          </p:nvGrpSpPr>
          <p:grpSpPr>
            <a:xfrm>
              <a:off x="12448" y="4508"/>
              <a:ext cx="5355" cy="3919"/>
              <a:chOff x="12448" y="4508"/>
              <a:chExt cx="5355" cy="3919"/>
            </a:xfrm>
          </p:grpSpPr>
          <p:pic>
            <p:nvPicPr>
              <p:cNvPr id="11" name="图片 10" descr="retouch_2025051512215999"/>
              <p:cNvPicPr>
                <a:picLocks noChangeAspect="1"/>
              </p:cNvPicPr>
              <p:nvPr/>
            </p:nvPicPr>
            <p:blipFill>
              <a:blip r:embed="rId6"/>
              <a:stretch>
                <a:fillRect/>
              </a:stretch>
            </p:blipFill>
            <p:spPr>
              <a:xfrm>
                <a:off x="13805" y="4508"/>
                <a:ext cx="3998" cy="3919"/>
              </a:xfrm>
              <a:prstGeom prst="rect">
                <a:avLst/>
              </a:prstGeom>
            </p:spPr>
          </p:pic>
          <p:sp>
            <p:nvSpPr>
              <p:cNvPr id="13" name="上箭头 12"/>
              <p:cNvSpPr/>
              <p:nvPr/>
            </p:nvSpPr>
            <p:spPr>
              <a:xfrm rot="6960000">
                <a:off x="12508" y="7334"/>
                <a:ext cx="561" cy="682"/>
              </a:xfrm>
              <a:prstGeom prst="upArrow">
                <a:avLst/>
              </a:prstGeom>
              <a:solidFill>
                <a:srgbClr val="789B7E"/>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17" name="文本框 16"/>
            <p:cNvSpPr txBox="1"/>
            <p:nvPr/>
          </p:nvSpPr>
          <p:spPr>
            <a:xfrm>
              <a:off x="6252" y="7273"/>
              <a:ext cx="5445" cy="561"/>
            </a:xfrm>
            <a:prstGeom prst="rect">
              <a:avLst/>
            </a:prstGeom>
            <a:noFill/>
          </p:spPr>
          <p:txBody>
            <a:bodyPr wrap="square" rtlCol="0" anchor="t">
              <a:noAutofit/>
            </a:bodyPr>
            <a:p>
              <a:pPr indent="266700" eaLnBrk="0" fontAlgn="base" hangingPunct="0">
                <a:spcBef>
                  <a:spcPct val="0"/>
                </a:spcBef>
                <a:spcAft>
                  <a:spcPct val="0"/>
                </a:spcAft>
              </a:pPr>
              <a:r>
                <a:rPr lang="zh-CN" altLang="zh-CN" sz="1600" dirty="0">
                  <a:solidFill>
                    <a:srgbClr val="232D23"/>
                  </a:solidFill>
                  <a:latin typeface="华文楷体" panose="02010600040101010101" charset="-122"/>
                  <a:ea typeface="华文楷体" panose="02010600040101010101" charset="-122"/>
                  <a:cs typeface="华文楷体" panose="02010600040101010101" charset="-122"/>
                  <a:sym typeface="+mn-ea"/>
                </a:rPr>
                <a:t>延伸创作出</a:t>
              </a:r>
              <a:r>
                <a:rPr lang="zh-CN" altLang="zh-CN" dirty="0">
                  <a:solidFill>
                    <a:schemeClr val="accent4">
                      <a:lumMod val="50000"/>
                    </a:schemeClr>
                  </a:solidFill>
                  <a:latin typeface="华文新魏" panose="02010800040101010101" charset="-122"/>
                  <a:ea typeface="华文新魏" panose="02010800040101010101" charset="-122"/>
                  <a:cs typeface="华文新魏" panose="02010800040101010101" charset="-122"/>
                  <a:sym typeface="+mn-ea"/>
                </a:rPr>
                <a:t>原创拟人IP芦小青</a:t>
              </a:r>
              <a:endParaRPr lang="zh-CN" altLang="zh-CN" dirty="0">
                <a:solidFill>
                  <a:schemeClr val="tx1"/>
                </a:solidFill>
                <a:latin typeface="华文楷体" panose="02010600040101010101" charset="-122"/>
                <a:ea typeface="华文楷体" panose="02010600040101010101" charset="-122"/>
                <a:cs typeface="华文楷体" panose="02010600040101010101" charset="-122"/>
                <a:sym typeface="+mn-ea"/>
              </a:endParaRPr>
            </a:p>
          </p:txBody>
        </p:sp>
      </p:grpSp>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v</a:t>
            </a:r>
            <a:endParaRPr lang="en-US" altLang="zh-CN"/>
          </a:p>
        </p:txBody>
      </p:sp>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pic>
        <p:nvPicPr>
          <p:cNvPr id="3" name="图片 2"/>
          <p:cNvPicPr>
            <a:picLocks noChangeAspect="1"/>
          </p:cNvPicPr>
          <p:nvPr/>
        </p:nvPicPr>
        <p:blipFill>
          <a:blip r:embed="rId2"/>
          <a:stretch>
            <a:fillRect/>
          </a:stretch>
        </p:blipFill>
        <p:spPr>
          <a:xfrm>
            <a:off x="-236855" y="-367030"/>
            <a:ext cx="6857365" cy="2705100"/>
          </a:xfrm>
          <a:prstGeom prst="rect">
            <a:avLst/>
          </a:prstGeom>
        </p:spPr>
      </p:pic>
      <p:grpSp>
        <p:nvGrpSpPr>
          <p:cNvPr id="6" name="组合 5"/>
          <p:cNvGrpSpPr/>
          <p:nvPr/>
        </p:nvGrpSpPr>
        <p:grpSpPr>
          <a:xfrm>
            <a:off x="4693709" y="922509"/>
            <a:ext cx="6361554" cy="5551739"/>
            <a:chOff x="4693709" y="922509"/>
            <a:chExt cx="6361554" cy="5551739"/>
          </a:xfrm>
        </p:grpSpPr>
        <p:sp>
          <p:nvSpPr>
            <p:cNvPr id="13" name="圆角矩形 12"/>
            <p:cNvSpPr/>
            <p:nvPr>
              <p:custDataLst>
                <p:tags r:id="rId3"/>
              </p:custDataLst>
            </p:nvPr>
          </p:nvSpPr>
          <p:spPr>
            <a:xfrm>
              <a:off x="4693709" y="2245849"/>
              <a:ext cx="2994660" cy="4064635"/>
            </a:xfrm>
            <a:prstGeom prst="roundRect">
              <a:avLst/>
            </a:prstGeom>
            <a:solidFill>
              <a:srgbClr val="69896E"/>
            </a:solidFill>
            <a:ln>
              <a:noFill/>
            </a:ln>
            <a:effectLst>
              <a:outerShdw blurRad="50800" dist="38100" dir="5400000" algn="t"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圆角矩形 13"/>
            <p:cNvSpPr/>
            <p:nvPr>
              <p:custDataLst>
                <p:tags r:id="rId4"/>
              </p:custDataLst>
            </p:nvPr>
          </p:nvSpPr>
          <p:spPr>
            <a:xfrm>
              <a:off x="8302644" y="2245360"/>
              <a:ext cx="2752619" cy="3056255"/>
            </a:xfrm>
            <a:prstGeom prst="roundRect">
              <a:avLst/>
            </a:prstGeom>
            <a:solidFill>
              <a:srgbClr val="88A68C"/>
            </a:solidFill>
            <a:ln>
              <a:noFill/>
            </a:ln>
            <a:effectLst>
              <a:outerShdw blurRad="50800" dist="38100" dir="5400000" algn="t"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文本框 19"/>
            <p:cNvSpPr txBox="1"/>
            <p:nvPr/>
          </p:nvSpPr>
          <p:spPr>
            <a:xfrm>
              <a:off x="5680710" y="928370"/>
              <a:ext cx="1112520" cy="460375"/>
            </a:xfrm>
            <a:prstGeom prst="rect">
              <a:avLst/>
            </a:prstGeom>
            <a:noFill/>
          </p:spPr>
          <p:txBody>
            <a:bodyPr wrap="square" rtlCol="0" anchor="t">
              <a:spAutoFit/>
            </a:bodyPr>
            <a:lstStyle/>
            <a:p>
              <a:r>
                <a:rPr lang="zh-CN" altLang="en-US" sz="2400" b="1" dirty="0">
                  <a:latin typeface="华文楷体" panose="02010600040101010101" charset="-122"/>
                  <a:ea typeface="华文楷体" panose="02010600040101010101" charset="-122"/>
                  <a:sym typeface="+mn-ea"/>
                </a:rPr>
                <a:t>爆发期</a:t>
              </a:r>
              <a:endParaRPr lang="zh-CN" altLang="en-US" sz="2400" b="1" dirty="0">
                <a:latin typeface="华文楷体" panose="02010600040101010101" charset="-122"/>
                <a:ea typeface="华文楷体" panose="02010600040101010101" charset="-122"/>
                <a:sym typeface="+mn-ea"/>
              </a:endParaRPr>
            </a:p>
          </p:txBody>
        </p:sp>
        <p:sp>
          <p:nvSpPr>
            <p:cNvPr id="21" name="文本框 20"/>
            <p:cNvSpPr txBox="1"/>
            <p:nvPr/>
          </p:nvSpPr>
          <p:spPr>
            <a:xfrm>
              <a:off x="4739641" y="1389521"/>
              <a:ext cx="2994660" cy="400110"/>
            </a:xfrm>
            <a:prstGeom prst="rect">
              <a:avLst/>
            </a:prstGeom>
            <a:noFill/>
          </p:spPr>
          <p:txBody>
            <a:bodyPr wrap="square" rtlCol="0" anchor="t">
              <a:spAutoFit/>
            </a:bodyPr>
            <a:lstStyle/>
            <a:p>
              <a:pPr marL="0" marR="0" algn="just"/>
              <a:r>
                <a:rPr lang="zh-CN" altLang="en-US" sz="2000" dirty="0">
                  <a:solidFill>
                    <a:srgbClr val="4D8155"/>
                  </a:solidFill>
                  <a:latin typeface="华文楷体" panose="02010600040101010101" charset="-122"/>
                  <a:ea typeface="华文楷体" panose="02010600040101010101" charset="-122"/>
                  <a:cs typeface="华文楷体" panose="02010600040101010101" charset="-122"/>
                  <a:sym typeface="+mn-ea"/>
                </a:rPr>
                <a:t>“</a:t>
              </a:r>
              <a:r>
                <a:rPr lang="zh-CN" altLang="en-US" sz="2000" b="1" dirty="0">
                  <a:solidFill>
                    <a:srgbClr val="4D8155"/>
                  </a:solidFill>
                  <a:latin typeface="华文楷体" panose="02010600040101010101" charset="-122"/>
                  <a:ea typeface="华文楷体" panose="02010600040101010101" charset="-122"/>
                  <a:cs typeface="华文楷体" panose="02010600040101010101" charset="-122"/>
                  <a:sym typeface="+mn-ea"/>
                </a:rPr>
                <a:t>倒”此为止，发丝飘扬</a:t>
              </a:r>
              <a:endParaRPr lang="zh-CN" altLang="en-US" sz="2000" b="1" dirty="0">
                <a:solidFill>
                  <a:srgbClr val="4D8155"/>
                </a:solidFill>
                <a:latin typeface="华文楷体" panose="02010600040101010101" charset="-122"/>
                <a:ea typeface="华文楷体" panose="02010600040101010101" charset="-122"/>
                <a:cs typeface="华文楷体" panose="02010600040101010101" charset="-122"/>
                <a:sym typeface="+mn-ea"/>
              </a:endParaRPr>
            </a:p>
          </p:txBody>
        </p:sp>
        <p:sp>
          <p:nvSpPr>
            <p:cNvPr id="22" name="文本框 21"/>
            <p:cNvSpPr txBox="1"/>
            <p:nvPr/>
          </p:nvSpPr>
          <p:spPr>
            <a:xfrm>
              <a:off x="5409565" y="1819476"/>
              <a:ext cx="1776730" cy="337185"/>
            </a:xfrm>
            <a:prstGeom prst="rect">
              <a:avLst/>
            </a:prstGeom>
            <a:noFill/>
          </p:spPr>
          <p:txBody>
            <a:bodyPr wrap="square" rtlCol="0" anchor="t">
              <a:spAutoFit/>
            </a:bodyPr>
            <a:lstStyle/>
            <a:p>
              <a:pPr algn="just"/>
              <a:r>
                <a:rPr lang="zh-CN" altLang="en-US" sz="1600" dirty="0">
                  <a:solidFill>
                    <a:srgbClr val="232D23"/>
                  </a:solidFill>
                  <a:latin typeface="方正楷体简体" panose="02000000000000000000" charset="-122"/>
                  <a:ea typeface="方正楷体简体" panose="02000000000000000000" charset="-122"/>
                  <a:sym typeface="+mn-ea"/>
                </a:rPr>
                <a:t>（</a:t>
              </a:r>
              <a:r>
                <a:rPr lang="en-US" altLang="zh-CN" sz="1600" dirty="0">
                  <a:solidFill>
                    <a:srgbClr val="232D23"/>
                  </a:solidFill>
                  <a:latin typeface="方正楷体简体" panose="02000000000000000000" charset="-122"/>
                  <a:ea typeface="方正楷体简体" panose="02000000000000000000" charset="-122"/>
                  <a:sym typeface="+mn-ea"/>
                </a:rPr>
                <a:t>10.15</a:t>
              </a:r>
              <a:r>
                <a:rPr lang="zh-CN" altLang="en-US" sz="1600" dirty="0">
                  <a:solidFill>
                    <a:srgbClr val="232D23"/>
                  </a:solidFill>
                  <a:latin typeface="方正楷体简体" panose="02000000000000000000" charset="-122"/>
                  <a:ea typeface="方正楷体简体" panose="02000000000000000000" charset="-122"/>
                  <a:sym typeface="+mn-ea"/>
                </a:rPr>
                <a:t>～</a:t>
              </a:r>
              <a:r>
                <a:rPr lang="en-US" altLang="zh-CN" sz="1600" dirty="0">
                  <a:solidFill>
                    <a:srgbClr val="232D23"/>
                  </a:solidFill>
                  <a:latin typeface="方正楷体简体" panose="02000000000000000000" charset="-122"/>
                  <a:ea typeface="方正楷体简体" panose="02000000000000000000" charset="-122"/>
                  <a:sym typeface="+mn-ea"/>
                </a:rPr>
                <a:t>12.5</a:t>
              </a:r>
              <a:r>
                <a:rPr lang="zh-CN" altLang="en-US" sz="1600" dirty="0">
                  <a:solidFill>
                    <a:srgbClr val="232D23"/>
                  </a:solidFill>
                  <a:latin typeface="方正楷体简体" panose="02000000000000000000" charset="-122"/>
                  <a:ea typeface="方正楷体简体" panose="02000000000000000000" charset="-122"/>
                  <a:sym typeface="+mn-ea"/>
                </a:rPr>
                <a:t>）</a:t>
              </a:r>
              <a:endParaRPr lang="zh-CN" altLang="en-US" sz="1600" dirty="0">
                <a:solidFill>
                  <a:srgbClr val="232D23"/>
                </a:solidFill>
                <a:latin typeface="方正楷体简体" panose="02000000000000000000" charset="-122"/>
                <a:ea typeface="方正楷体简体" panose="02000000000000000000" charset="-122"/>
                <a:sym typeface="+mn-ea"/>
              </a:endParaRPr>
            </a:p>
          </p:txBody>
        </p:sp>
        <p:sp>
          <p:nvSpPr>
            <p:cNvPr id="23" name="文本框 22"/>
            <p:cNvSpPr txBox="1"/>
            <p:nvPr/>
          </p:nvSpPr>
          <p:spPr>
            <a:xfrm>
              <a:off x="8985885" y="922509"/>
              <a:ext cx="1112520" cy="460375"/>
            </a:xfrm>
            <a:prstGeom prst="rect">
              <a:avLst/>
            </a:prstGeom>
            <a:noFill/>
          </p:spPr>
          <p:txBody>
            <a:bodyPr wrap="square" rtlCol="0" anchor="t">
              <a:spAutoFit/>
            </a:bodyPr>
            <a:lstStyle/>
            <a:p>
              <a:pPr algn="l">
                <a:buClrTx/>
                <a:buSzTx/>
                <a:buFontTx/>
              </a:pPr>
              <a:r>
                <a:rPr lang="zh-CN" altLang="en-US" sz="2400" b="1" dirty="0">
                  <a:latin typeface="华文楷体" panose="02010600040101010101" charset="-122"/>
                  <a:ea typeface="华文楷体" panose="02010600040101010101" charset="-122"/>
                  <a:sym typeface="+mn-ea"/>
                </a:rPr>
                <a:t>持续期</a:t>
              </a:r>
              <a:endParaRPr lang="zh-CN" altLang="en-US" sz="2400" b="1" dirty="0">
                <a:latin typeface="华文楷体" panose="02010600040101010101" charset="-122"/>
                <a:ea typeface="华文楷体" panose="02010600040101010101" charset="-122"/>
                <a:sym typeface="+mn-ea"/>
              </a:endParaRPr>
            </a:p>
          </p:txBody>
        </p:sp>
        <p:sp>
          <p:nvSpPr>
            <p:cNvPr id="24" name="文本框 23"/>
            <p:cNvSpPr txBox="1"/>
            <p:nvPr/>
          </p:nvSpPr>
          <p:spPr>
            <a:xfrm>
              <a:off x="8229076" y="1303272"/>
              <a:ext cx="2826187" cy="510011"/>
            </a:xfrm>
            <a:prstGeom prst="rect">
              <a:avLst/>
            </a:prstGeom>
            <a:noFill/>
          </p:spPr>
          <p:txBody>
            <a:bodyPr wrap="square" rtlCol="0" anchor="t">
              <a:spAutoFit/>
            </a:bodyPr>
            <a:lstStyle/>
            <a:p>
              <a:pPr indent="266700" algn="just">
                <a:lnSpc>
                  <a:spcPct val="150000"/>
                </a:lnSpc>
              </a:pPr>
              <a:r>
                <a:rPr lang="zh-CN" altLang="en-US" sz="2000" b="1" dirty="0">
                  <a:solidFill>
                    <a:srgbClr val="4D8155"/>
                  </a:solidFill>
                  <a:latin typeface="华文楷体" panose="02010600040101010101" charset="-122"/>
                  <a:ea typeface="华文楷体" panose="02010600040101010101" charset="-122"/>
                  <a:sym typeface="+mn-ea"/>
                </a:rPr>
                <a:t>屹立不倒，实力爆发</a:t>
              </a:r>
              <a:endParaRPr lang="zh-CN" altLang="en-US" sz="2000" b="1" dirty="0">
                <a:solidFill>
                  <a:srgbClr val="4D8155"/>
                </a:solidFill>
                <a:latin typeface="华文楷体" panose="02010600040101010101" charset="-122"/>
                <a:ea typeface="华文楷体" panose="02010600040101010101" charset="-122"/>
                <a:sym typeface="+mn-ea"/>
              </a:endParaRPr>
            </a:p>
          </p:txBody>
        </p:sp>
        <p:sp>
          <p:nvSpPr>
            <p:cNvPr id="25" name="文本框 24"/>
            <p:cNvSpPr txBox="1"/>
            <p:nvPr/>
          </p:nvSpPr>
          <p:spPr>
            <a:xfrm>
              <a:off x="9031605" y="1814830"/>
              <a:ext cx="1584325" cy="337185"/>
            </a:xfrm>
            <a:prstGeom prst="rect">
              <a:avLst/>
            </a:prstGeom>
            <a:noFill/>
          </p:spPr>
          <p:txBody>
            <a:bodyPr wrap="square" rtlCol="0" anchor="t">
              <a:spAutoFit/>
            </a:bodyPr>
            <a:lstStyle/>
            <a:p>
              <a:pPr algn="just"/>
              <a:r>
                <a:rPr lang="zh-CN" altLang="en-US" sz="1600" dirty="0">
                  <a:solidFill>
                    <a:srgbClr val="232D23"/>
                  </a:solidFill>
                  <a:latin typeface="方正楷体简体" panose="02000000000000000000" charset="-122"/>
                  <a:ea typeface="方正楷体简体" panose="02000000000000000000" charset="-122"/>
                  <a:sym typeface="+mn-ea"/>
                </a:rPr>
                <a:t>（</a:t>
              </a:r>
              <a:r>
                <a:rPr lang="en-US" altLang="zh-CN" sz="1600" dirty="0">
                  <a:solidFill>
                    <a:srgbClr val="232D23"/>
                  </a:solidFill>
                  <a:latin typeface="方正楷体简体" panose="02000000000000000000" charset="-122"/>
                  <a:ea typeface="方正楷体简体" panose="02000000000000000000" charset="-122"/>
                  <a:sym typeface="+mn-ea"/>
                </a:rPr>
                <a:t>12.5</a:t>
              </a:r>
              <a:r>
                <a:rPr lang="zh-CN" altLang="en-US" sz="1600" dirty="0">
                  <a:solidFill>
                    <a:srgbClr val="232D23"/>
                  </a:solidFill>
                  <a:latin typeface="方正楷体简体" panose="02000000000000000000" charset="-122"/>
                  <a:ea typeface="方正楷体简体" panose="02000000000000000000" charset="-122"/>
                  <a:sym typeface="+mn-ea"/>
                </a:rPr>
                <a:t>～至今）</a:t>
              </a:r>
              <a:endParaRPr lang="zh-CN" altLang="en-US" sz="1600" dirty="0">
                <a:solidFill>
                  <a:srgbClr val="232D23"/>
                </a:solidFill>
                <a:latin typeface="方正楷体简体" panose="02000000000000000000" charset="-122"/>
                <a:ea typeface="方正楷体简体" panose="02000000000000000000" charset="-122"/>
                <a:sym typeface="+mn-ea"/>
              </a:endParaRPr>
            </a:p>
          </p:txBody>
        </p:sp>
        <p:sp>
          <p:nvSpPr>
            <p:cNvPr id="26" name="文本框 25"/>
            <p:cNvSpPr txBox="1"/>
            <p:nvPr/>
          </p:nvSpPr>
          <p:spPr>
            <a:xfrm>
              <a:off x="4927546" y="2338070"/>
              <a:ext cx="2595087" cy="1414145"/>
            </a:xfrm>
            <a:prstGeom prst="rect">
              <a:avLst/>
            </a:prstGeom>
            <a:noFill/>
          </p:spPr>
          <p:txBody>
            <a:bodyPr wrap="square" rtlCol="0" anchor="t">
              <a:noAutofit/>
            </a:bodyPr>
            <a:lstStyle/>
            <a:p>
              <a:r>
                <a:rPr lang="en-US" altLang="zh-CN" b="1" dirty="0">
                  <a:solidFill>
                    <a:srgbClr val="232D23"/>
                  </a:solidFill>
                  <a:latin typeface="方正楷体简体" panose="02000000000000000000" charset="-122"/>
                  <a:ea typeface="方正楷体简体" panose="02000000000000000000" charset="-122"/>
                  <a:sym typeface="+mn-ea"/>
                </a:rPr>
                <a:t>      </a:t>
              </a:r>
              <a:r>
                <a:rPr lang="zh-CN" altLang="en-US" b="1" dirty="0">
                  <a:solidFill>
                    <a:srgbClr val="232D23"/>
                  </a:solidFill>
                  <a:latin typeface="华文楷体" panose="02010600040101010101" charset="-122"/>
                  <a:ea typeface="华文楷体" panose="02010600040101010101" charset="-122"/>
                  <a:sym typeface="+mn-ea"/>
                </a:rPr>
                <a:t>活动目的</a:t>
              </a:r>
              <a:endParaRPr lang="en-US" altLang="zh-CN" b="1" dirty="0">
                <a:solidFill>
                  <a:srgbClr val="232D23"/>
                </a:solidFill>
                <a:latin typeface="华文楷体" panose="02010600040101010101" charset="-122"/>
                <a:ea typeface="华文楷体" panose="02010600040101010101" charset="-122"/>
              </a:endParaRPr>
            </a:p>
            <a:p>
              <a:r>
                <a:rPr lang="zh-CN" altLang="en-US" dirty="0">
                  <a:solidFill>
                    <a:srgbClr val="232D23"/>
                  </a:solidFill>
                  <a:latin typeface="华文楷体" panose="02010600040101010101" charset="-122"/>
                  <a:ea typeface="华文楷体" panose="02010600040101010101" charset="-122"/>
                  <a:sym typeface="+mn-ea"/>
                </a:rPr>
                <a:t>突出产品功效，强化品牌形象，驱动转化</a:t>
              </a:r>
              <a:endParaRPr lang="zh-CN" altLang="en-US" dirty="0">
                <a:solidFill>
                  <a:srgbClr val="232D23"/>
                </a:solidFill>
                <a:latin typeface="华文楷体" panose="02010600040101010101" charset="-122"/>
                <a:ea typeface="华文楷体" panose="02010600040101010101" charset="-122"/>
              </a:endParaRPr>
            </a:p>
            <a:p>
              <a:endParaRPr lang="zh-CN" altLang="en-US" dirty="0">
                <a:solidFill>
                  <a:srgbClr val="232D23"/>
                </a:solidFill>
                <a:latin typeface="华文楷体" panose="02010600040101010101" charset="-122"/>
                <a:ea typeface="华文楷体" panose="02010600040101010101" charset="-122"/>
              </a:endParaRPr>
            </a:p>
          </p:txBody>
        </p:sp>
        <p:sp>
          <p:nvSpPr>
            <p:cNvPr id="27" name="文本框 26"/>
            <p:cNvSpPr txBox="1"/>
            <p:nvPr/>
          </p:nvSpPr>
          <p:spPr>
            <a:xfrm>
              <a:off x="4927547" y="3394498"/>
              <a:ext cx="2671922" cy="3079750"/>
            </a:xfrm>
            <a:prstGeom prst="rect">
              <a:avLst/>
            </a:prstGeom>
            <a:noFill/>
          </p:spPr>
          <p:txBody>
            <a:bodyPr wrap="square" rtlCol="0" anchor="t">
              <a:noAutofit/>
            </a:bodyPr>
            <a:lstStyle/>
            <a:p>
              <a:r>
                <a:rPr lang="zh-CN" altLang="en-US" b="1" dirty="0">
                  <a:solidFill>
                    <a:srgbClr val="232D23"/>
                  </a:solidFill>
                  <a:latin typeface="方正楷体简体" panose="02000000000000000000" charset="-122"/>
                  <a:ea typeface="方正楷体简体" panose="02000000000000000000" charset="-122"/>
                  <a:sym typeface="+mn-ea"/>
                </a:rPr>
                <a:t>      </a:t>
              </a:r>
              <a:r>
                <a:rPr lang="zh-CN" altLang="en-US" b="1" dirty="0">
                  <a:solidFill>
                    <a:srgbClr val="232D23"/>
                  </a:solidFill>
                  <a:latin typeface="华文楷体" panose="02010600040101010101" charset="-122"/>
                  <a:ea typeface="华文楷体" panose="02010600040101010101" charset="-122"/>
                  <a:cs typeface="华文楷体" panose="02010600040101010101" charset="-122"/>
                  <a:sym typeface="+mn-ea"/>
                </a:rPr>
                <a:t>活动内容</a:t>
              </a:r>
              <a:endParaRPr lang="en-US" altLang="zh-CN" b="1" dirty="0">
                <a:solidFill>
                  <a:srgbClr val="232D23"/>
                </a:solidFill>
                <a:latin typeface="华文楷体" panose="02010600040101010101" charset="-122"/>
                <a:ea typeface="华文楷体" panose="02010600040101010101" charset="-122"/>
                <a:cs typeface="华文楷体" panose="02010600040101010101" charset="-122"/>
              </a:endParaRPr>
            </a:p>
            <a:p>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1.</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养元青✖江寻千：合作打造短视频</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寻药云南：一位古法采药人的防脱答案</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endParaRPr>
            </a:p>
            <a:p>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2.</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我有葫芦紫定行</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endParaRPr>
            </a:p>
            <a:p>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3.</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养元青原创</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H5</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小游戏</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发量保卫战</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a:t>
              </a:r>
              <a:endPar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endParaRPr>
            </a:p>
            <a:p>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4.</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古装逆袭短剧</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三千青丝引</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a:t>
              </a:r>
              <a:endPar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sp>
          <p:nvSpPr>
            <p:cNvPr id="28" name="文本框 27"/>
            <p:cNvSpPr txBox="1"/>
            <p:nvPr/>
          </p:nvSpPr>
          <p:spPr>
            <a:xfrm>
              <a:off x="8534690" y="2464506"/>
              <a:ext cx="2411307" cy="1422400"/>
            </a:xfrm>
            <a:prstGeom prst="rect">
              <a:avLst/>
            </a:prstGeom>
            <a:noFill/>
          </p:spPr>
          <p:txBody>
            <a:bodyPr wrap="square" rtlCol="0" anchor="t">
              <a:noAutofit/>
            </a:bodyPr>
            <a:lstStyle/>
            <a:p>
              <a:r>
                <a:rPr lang="zh-CN" altLang="en-US" b="1" dirty="0">
                  <a:solidFill>
                    <a:srgbClr val="232D23"/>
                  </a:solidFill>
                  <a:latin typeface="方正楷体简体" panose="02000000000000000000" charset="-122"/>
                  <a:ea typeface="方正楷体简体" panose="02000000000000000000" charset="-122"/>
                  <a:sym typeface="+mn-ea"/>
                </a:rPr>
                <a:t>     </a:t>
              </a:r>
              <a:r>
                <a:rPr lang="zh-CN" altLang="en-US" b="1" dirty="0">
                  <a:solidFill>
                    <a:srgbClr val="232D23"/>
                  </a:solidFill>
                  <a:latin typeface="华文楷体" panose="02010600040101010101" charset="-122"/>
                  <a:ea typeface="华文楷体" panose="02010600040101010101" charset="-122"/>
                  <a:sym typeface="+mn-ea"/>
                </a:rPr>
                <a:t>活动目的</a:t>
              </a:r>
              <a:endParaRPr lang="en-US" altLang="zh-CN" b="1" dirty="0">
                <a:solidFill>
                  <a:srgbClr val="232D23"/>
                </a:solidFill>
                <a:latin typeface="华文楷体" panose="02010600040101010101" charset="-122"/>
                <a:ea typeface="华文楷体" panose="02010600040101010101" charset="-122"/>
              </a:endParaRPr>
            </a:p>
            <a:p>
              <a:r>
                <a:rPr lang="zh-CN" altLang="en-US" dirty="0">
                  <a:solidFill>
                    <a:srgbClr val="232D23"/>
                  </a:solidFill>
                  <a:latin typeface="华文楷体" panose="02010600040101010101" charset="-122"/>
                  <a:ea typeface="华文楷体" panose="02010600040101010101" charset="-122"/>
                  <a:sym typeface="+mn-ea"/>
                </a:rPr>
                <a:t>沉淀口碑，拉动复购，打造用户参与感与品牌长期记忆</a:t>
              </a:r>
              <a:endParaRPr lang="zh-CN" altLang="en-US" dirty="0">
                <a:solidFill>
                  <a:srgbClr val="232D23"/>
                </a:solidFill>
                <a:latin typeface="华文楷体" panose="02010600040101010101" charset="-122"/>
                <a:ea typeface="华文楷体" panose="02010600040101010101" charset="-122"/>
                <a:sym typeface="+mn-ea"/>
              </a:endParaRPr>
            </a:p>
          </p:txBody>
        </p:sp>
        <p:sp>
          <p:nvSpPr>
            <p:cNvPr id="29" name="文本框 28"/>
            <p:cNvSpPr txBox="1"/>
            <p:nvPr/>
          </p:nvSpPr>
          <p:spPr>
            <a:xfrm>
              <a:off x="8541887" y="3732635"/>
              <a:ext cx="2411308" cy="1551940"/>
            </a:xfrm>
            <a:prstGeom prst="rect">
              <a:avLst/>
            </a:prstGeom>
            <a:noFill/>
          </p:spPr>
          <p:txBody>
            <a:bodyPr wrap="square" rtlCol="0" anchor="t">
              <a:noAutofit/>
            </a:bodyPr>
            <a:lstStyle/>
            <a:p>
              <a:r>
                <a:rPr lang="zh-CN" altLang="en-US" b="1" dirty="0">
                  <a:solidFill>
                    <a:srgbClr val="232D23"/>
                  </a:solidFill>
                  <a:latin typeface="方正楷体简体" panose="02000000000000000000" charset="-122"/>
                  <a:ea typeface="方正楷体简体" panose="02000000000000000000" charset="-122"/>
                  <a:sym typeface="+mn-ea"/>
                </a:rPr>
                <a:t>     </a:t>
              </a:r>
              <a:r>
                <a:rPr lang="zh-CN" altLang="en-US" b="1" dirty="0">
                  <a:solidFill>
                    <a:srgbClr val="232D23"/>
                  </a:solidFill>
                  <a:latin typeface="华文楷体" panose="02010600040101010101" charset="-122"/>
                  <a:ea typeface="华文楷体" panose="02010600040101010101" charset="-122"/>
                  <a:cs typeface="华文楷体" panose="02010600040101010101" charset="-122"/>
                  <a:sym typeface="+mn-ea"/>
                </a:rPr>
                <a:t>活动内容</a:t>
              </a:r>
              <a:endParaRPr lang="en-US" altLang="zh-CN" b="1" dirty="0">
                <a:solidFill>
                  <a:srgbClr val="232D23"/>
                </a:solidFill>
                <a:latin typeface="华文楷体" panose="02010600040101010101" charset="-122"/>
                <a:ea typeface="华文楷体" panose="02010600040101010101" charset="-122"/>
                <a:cs typeface="华文楷体" panose="02010600040101010101" charset="-122"/>
              </a:endParaRPr>
            </a:p>
            <a:p>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1.</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“实力全开护青丝”宝葫芦抖音特效</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endParaRPr>
            </a:p>
            <a:p>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2.</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地铁公益互动广告</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grpSp>
      <p:pic>
        <p:nvPicPr>
          <p:cNvPr id="8" name="图片 7"/>
          <p:cNvPicPr>
            <a:picLocks noChangeAspect="1"/>
          </p:cNvPicPr>
          <p:nvPr/>
        </p:nvPicPr>
        <p:blipFill>
          <a:blip r:embed="rId2"/>
          <a:stretch>
            <a:fillRect/>
          </a:stretch>
        </p:blipFill>
        <p:spPr>
          <a:xfrm>
            <a:off x="7443656" y="4326326"/>
            <a:ext cx="5006179" cy="3079749"/>
          </a:xfrm>
          <a:prstGeom prst="rect">
            <a:avLst/>
          </a:prstGeom>
        </p:spPr>
      </p:pic>
      <p:pic>
        <p:nvPicPr>
          <p:cNvPr id="10" name="图片 9"/>
          <p:cNvPicPr>
            <a:picLocks noChangeAspect="1"/>
          </p:cNvPicPr>
          <p:nvPr/>
        </p:nvPicPr>
        <p:blipFill>
          <a:blip r:embed="rId2"/>
          <a:stretch>
            <a:fillRect/>
          </a:stretch>
        </p:blipFill>
        <p:spPr>
          <a:xfrm>
            <a:off x="-14175" y="4369760"/>
            <a:ext cx="4869253" cy="2848860"/>
          </a:xfrm>
          <a:prstGeom prst="rect">
            <a:avLst/>
          </a:prstGeom>
        </p:spPr>
      </p:pic>
      <p:grpSp>
        <p:nvGrpSpPr>
          <p:cNvPr id="11" name="组合 10"/>
          <p:cNvGrpSpPr/>
          <p:nvPr/>
        </p:nvGrpSpPr>
        <p:grpSpPr>
          <a:xfrm>
            <a:off x="-196215" y="71755"/>
            <a:ext cx="4364355" cy="5883275"/>
            <a:chOff x="-196215" y="71755"/>
            <a:chExt cx="4364355" cy="5883275"/>
          </a:xfrm>
        </p:grpSpPr>
        <p:pic>
          <p:nvPicPr>
            <p:cNvPr id="9" name="图片 8" descr="retouch_2025051217213750"/>
            <p:cNvPicPr>
              <a:picLocks noChangeAspect="1"/>
            </p:cNvPicPr>
            <p:nvPr/>
          </p:nvPicPr>
          <p:blipFill>
            <a:blip r:embed="rId5"/>
            <a:stretch>
              <a:fillRect/>
            </a:stretch>
          </p:blipFill>
          <p:spPr>
            <a:xfrm>
              <a:off x="146685" y="71755"/>
              <a:ext cx="1299210" cy="622300"/>
            </a:xfrm>
            <a:prstGeom prst="rect">
              <a:avLst/>
            </a:prstGeom>
          </p:spPr>
        </p:pic>
        <p:pic>
          <p:nvPicPr>
            <p:cNvPr id="7" name="图片 6" descr="笔刷墨迹44"/>
            <p:cNvPicPr>
              <a:picLocks noChangeAspect="1"/>
            </p:cNvPicPr>
            <p:nvPr>
              <p:custDataLst>
                <p:tags r:id="rId6"/>
              </p:custDataLst>
            </p:nvPr>
          </p:nvPicPr>
          <p:blipFill>
            <a:blip r:embed="rId7">
              <a:extLst>
                <a:ext uri="{96DAC541-7B7A-43D3-8B79-37D633B846F1}">
                  <asvg:svgBlip xmlns:asvg="http://schemas.microsoft.com/office/drawing/2016/SVG/main" r:embed="rId8"/>
                </a:ext>
              </a:extLst>
            </a:blip>
            <a:stretch>
              <a:fillRect/>
            </a:stretch>
          </p:blipFill>
          <p:spPr>
            <a:xfrm rot="5400000">
              <a:off x="-1603375" y="2496820"/>
              <a:ext cx="4865370" cy="2051050"/>
            </a:xfrm>
            <a:prstGeom prst="rect">
              <a:avLst/>
            </a:prstGeom>
          </p:spPr>
        </p:pic>
        <p:sp>
          <p:nvSpPr>
            <p:cNvPr id="5" name="文本框 4"/>
            <p:cNvSpPr txBox="1"/>
            <p:nvPr/>
          </p:nvSpPr>
          <p:spPr>
            <a:xfrm>
              <a:off x="425926" y="1888490"/>
              <a:ext cx="738664" cy="3331210"/>
            </a:xfrm>
            <a:prstGeom prst="rect">
              <a:avLst/>
            </a:prstGeom>
            <a:noFill/>
          </p:spPr>
          <p:txBody>
            <a:bodyPr vert="eaVert" wrap="square" rtlCol="0">
              <a:spAutoFit/>
            </a:bodyPr>
            <a:lstStyle/>
            <a:p>
              <a:r>
                <a:rPr lang="zh-CN" altLang="en-US" sz="3600" dirty="0">
                  <a:latin typeface="华文楷体" panose="02010600040101010101" charset="-122"/>
                  <a:ea typeface="华文楷体" panose="02010600040101010101" charset="-122"/>
                </a:rPr>
                <a:t>活动规划</a:t>
              </a:r>
              <a:endParaRPr lang="zh-CN" altLang="en-US" sz="3600" dirty="0">
                <a:latin typeface="华文楷体" panose="02010600040101010101" charset="-122"/>
                <a:ea typeface="华文楷体" panose="02010600040101010101" charset="-122"/>
              </a:endParaRPr>
            </a:p>
          </p:txBody>
        </p:sp>
        <p:sp>
          <p:nvSpPr>
            <p:cNvPr id="12" name="圆角矩形 11"/>
            <p:cNvSpPr/>
            <p:nvPr>
              <p:custDataLst>
                <p:tags r:id="rId9"/>
              </p:custDataLst>
            </p:nvPr>
          </p:nvSpPr>
          <p:spPr>
            <a:xfrm>
              <a:off x="1361440" y="2255273"/>
              <a:ext cx="2786396" cy="3239770"/>
            </a:xfrm>
            <a:prstGeom prst="roundRect">
              <a:avLst/>
            </a:prstGeom>
            <a:solidFill>
              <a:srgbClr val="88A68C"/>
            </a:solidFill>
            <a:ln>
              <a:noFill/>
            </a:ln>
            <a:effectLst>
              <a:outerShdw blurRad="50800" dist="38100" dir="5400000" algn="t"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5" name="文本框 14"/>
            <p:cNvSpPr txBox="1"/>
            <p:nvPr/>
          </p:nvSpPr>
          <p:spPr>
            <a:xfrm>
              <a:off x="2202815" y="928370"/>
              <a:ext cx="1112520" cy="460375"/>
            </a:xfrm>
            <a:prstGeom prst="rect">
              <a:avLst/>
            </a:prstGeom>
            <a:noFill/>
          </p:spPr>
          <p:txBody>
            <a:bodyPr wrap="square" rtlCol="0" anchor="t">
              <a:spAutoFit/>
            </a:bodyPr>
            <a:lstStyle/>
            <a:p>
              <a:pPr algn="l">
                <a:buClrTx/>
                <a:buSzTx/>
                <a:buFontTx/>
              </a:pPr>
              <a:r>
                <a:rPr lang="zh-CN" altLang="en-US" sz="2400" b="1" dirty="0">
                  <a:latin typeface="华文楷体" panose="02010600040101010101" charset="-122"/>
                  <a:ea typeface="华文楷体" panose="02010600040101010101" charset="-122"/>
                  <a:sym typeface="+mn-ea"/>
                </a:rPr>
                <a:t>预热期</a:t>
              </a:r>
              <a:endParaRPr lang="zh-CN" altLang="en-US" sz="2400" b="1" dirty="0">
                <a:latin typeface="华文楷体" panose="02010600040101010101" charset="-122"/>
                <a:ea typeface="华文楷体" panose="02010600040101010101" charset="-122"/>
                <a:sym typeface="+mn-ea"/>
              </a:endParaRPr>
            </a:p>
          </p:txBody>
        </p:sp>
        <p:sp>
          <p:nvSpPr>
            <p:cNvPr id="16" name="文本框 15"/>
            <p:cNvSpPr txBox="1"/>
            <p:nvPr/>
          </p:nvSpPr>
          <p:spPr>
            <a:xfrm>
              <a:off x="1575435" y="1395150"/>
              <a:ext cx="2592705" cy="400110"/>
            </a:xfrm>
            <a:prstGeom prst="rect">
              <a:avLst/>
            </a:prstGeom>
            <a:noFill/>
          </p:spPr>
          <p:txBody>
            <a:bodyPr wrap="square" rtlCol="0" anchor="t">
              <a:spAutoFit/>
            </a:bodyPr>
            <a:lstStyle/>
            <a:p>
              <a:r>
                <a:rPr lang="zh-CN" altLang="en-US" sz="2000" b="1" dirty="0">
                  <a:solidFill>
                    <a:srgbClr val="4D8155"/>
                  </a:solidFill>
                  <a:latin typeface="华文楷体" panose="02010600040101010101" charset="-122"/>
                  <a:ea typeface="华文楷体" panose="02010600040101010101" charset="-122"/>
                  <a:sym typeface="+mn-ea"/>
                </a:rPr>
                <a:t>狂沙不倒，发韧生芒</a:t>
              </a:r>
              <a:endParaRPr lang="zh-CN" altLang="en-US" sz="2000" b="1" dirty="0">
                <a:solidFill>
                  <a:srgbClr val="4D8155"/>
                </a:solidFill>
                <a:latin typeface="华文楷体" panose="02010600040101010101" charset="-122"/>
                <a:ea typeface="华文楷体" panose="02010600040101010101" charset="-122"/>
                <a:sym typeface="+mn-ea"/>
              </a:endParaRPr>
            </a:p>
          </p:txBody>
        </p:sp>
        <p:sp>
          <p:nvSpPr>
            <p:cNvPr id="17" name="文本框 16"/>
            <p:cNvSpPr txBox="1"/>
            <p:nvPr/>
          </p:nvSpPr>
          <p:spPr>
            <a:xfrm>
              <a:off x="2009775" y="1814195"/>
              <a:ext cx="1565910" cy="338554"/>
            </a:xfrm>
            <a:prstGeom prst="rect">
              <a:avLst/>
            </a:prstGeom>
            <a:noFill/>
          </p:spPr>
          <p:txBody>
            <a:bodyPr wrap="square" rtlCol="0" anchor="t">
              <a:spAutoFit/>
            </a:bodyPr>
            <a:lstStyle/>
            <a:p>
              <a:pPr marL="0" marR="0" algn="just"/>
              <a:r>
                <a:rPr lang="zh-CN" altLang="en-US" sz="1600" dirty="0">
                  <a:solidFill>
                    <a:srgbClr val="232D23"/>
                  </a:solidFill>
                  <a:latin typeface="方正楷体简体" panose="02000000000000000000" charset="-122"/>
                  <a:ea typeface="方正楷体简体" panose="02000000000000000000" charset="-122"/>
                  <a:sym typeface="+mn-ea"/>
                </a:rPr>
                <a:t>（</a:t>
              </a:r>
              <a:r>
                <a:rPr lang="en-US" altLang="zh-CN" sz="1600" dirty="0">
                  <a:solidFill>
                    <a:srgbClr val="232D23"/>
                  </a:solidFill>
                  <a:latin typeface="方正楷体简体" panose="02000000000000000000" charset="-122"/>
                  <a:ea typeface="方正楷体简体" panose="02000000000000000000" charset="-122"/>
                  <a:sym typeface="+mn-ea"/>
                </a:rPr>
                <a:t>9.10</a:t>
              </a:r>
              <a:r>
                <a:rPr lang="zh-CN" altLang="en-US" sz="1600" dirty="0">
                  <a:solidFill>
                    <a:srgbClr val="232D23"/>
                  </a:solidFill>
                  <a:latin typeface="方正楷体简体" panose="02000000000000000000" charset="-122"/>
                  <a:ea typeface="方正楷体简体" panose="02000000000000000000" charset="-122"/>
                  <a:sym typeface="+mn-ea"/>
                </a:rPr>
                <a:t>～</a:t>
              </a:r>
              <a:r>
                <a:rPr lang="en-US" altLang="zh-CN" sz="1600" dirty="0">
                  <a:solidFill>
                    <a:srgbClr val="232D23"/>
                  </a:solidFill>
                  <a:latin typeface="方正楷体简体" panose="02000000000000000000" charset="-122"/>
                  <a:ea typeface="方正楷体简体" panose="02000000000000000000" charset="-122"/>
                  <a:sym typeface="+mn-ea"/>
                </a:rPr>
                <a:t>10.15</a:t>
              </a:r>
              <a:r>
                <a:rPr lang="zh-CN" altLang="en-US" sz="1600" dirty="0">
                  <a:solidFill>
                    <a:srgbClr val="232D23"/>
                  </a:solidFill>
                  <a:latin typeface="方正楷体简体" panose="02000000000000000000" charset="-122"/>
                  <a:ea typeface="方正楷体简体" panose="02000000000000000000" charset="-122"/>
                  <a:sym typeface="+mn-ea"/>
                </a:rPr>
                <a:t>）</a:t>
              </a:r>
              <a:endParaRPr lang="zh-CN" altLang="en-US" sz="1600" dirty="0">
                <a:solidFill>
                  <a:srgbClr val="232D23"/>
                </a:solidFill>
                <a:latin typeface="方正楷体简体" panose="02000000000000000000" charset="-122"/>
                <a:ea typeface="方正楷体简体" panose="02000000000000000000" charset="-122"/>
                <a:sym typeface="+mn-ea"/>
              </a:endParaRPr>
            </a:p>
          </p:txBody>
        </p:sp>
        <p:sp>
          <p:nvSpPr>
            <p:cNvPr id="18" name="文本框 17"/>
            <p:cNvSpPr txBox="1"/>
            <p:nvPr/>
          </p:nvSpPr>
          <p:spPr>
            <a:xfrm>
              <a:off x="1719898" y="2361565"/>
              <a:ext cx="2226627" cy="1300480"/>
            </a:xfrm>
            <a:prstGeom prst="rect">
              <a:avLst/>
            </a:prstGeom>
            <a:noFill/>
          </p:spPr>
          <p:txBody>
            <a:bodyPr wrap="square" rtlCol="0" anchor="t">
              <a:noAutofit/>
            </a:bodyPr>
            <a:lstStyle/>
            <a:p>
              <a:r>
                <a:rPr lang="zh-CN" altLang="en-US" b="1" dirty="0">
                  <a:solidFill>
                    <a:srgbClr val="232D23"/>
                  </a:solidFill>
                  <a:latin typeface="方正楷体简体" panose="02000000000000000000" charset="-122"/>
                  <a:ea typeface="方正楷体简体" panose="02000000000000000000" charset="-122"/>
                  <a:sym typeface="+mn-ea"/>
                </a:rPr>
                <a:t>    </a:t>
              </a:r>
              <a:r>
                <a:rPr lang="zh-CN" altLang="en-US" b="1" dirty="0">
                  <a:solidFill>
                    <a:srgbClr val="232D23"/>
                  </a:solidFill>
                  <a:latin typeface="华文楷体" panose="02010600040101010101" charset="-122"/>
                  <a:ea typeface="华文楷体" panose="02010600040101010101" charset="-122"/>
                  <a:cs typeface="华文楷体" panose="02010600040101010101" charset="-122"/>
                  <a:sym typeface="+mn-ea"/>
                </a:rPr>
                <a:t>活动目的</a:t>
              </a:r>
              <a:endParaRPr lang="en-US" altLang="zh-CN" b="1" dirty="0">
                <a:solidFill>
                  <a:srgbClr val="232D23"/>
                </a:solidFill>
                <a:latin typeface="华文楷体" panose="02010600040101010101" charset="-122"/>
                <a:ea typeface="华文楷体" panose="02010600040101010101" charset="-122"/>
                <a:cs typeface="华文楷体" panose="02010600040101010101" charset="-122"/>
              </a:endParaRPr>
            </a:p>
            <a:p>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激发关注，构建共鸣，引发初步讨</a:t>
              </a:r>
              <a:r>
                <a:rPr lang="zh-CN" altLang="en-US" kern="100" dirty="0">
                  <a:effectLst/>
                  <a:latin typeface="华文楷体" panose="02010600040101010101" charset="-122"/>
                  <a:ea typeface="华文楷体" panose="02010600040101010101" charset="-122"/>
                  <a:cs typeface="华文楷体" panose="02010600040101010101" charset="-122"/>
                  <a:sym typeface="+mn-ea"/>
                </a:rPr>
                <a:t>论</a:t>
              </a:r>
              <a:endParaRPr lang="zh-CN" altLang="en-US" kern="100" dirty="0">
                <a:effectLst/>
                <a:latin typeface="华文楷体" panose="02010600040101010101" charset="-122"/>
                <a:ea typeface="华文楷体" panose="02010600040101010101" charset="-122"/>
                <a:cs typeface="华文楷体" panose="02010600040101010101" charset="-122"/>
                <a:sym typeface="+mn-ea"/>
              </a:endParaRPr>
            </a:p>
          </p:txBody>
        </p:sp>
        <p:sp>
          <p:nvSpPr>
            <p:cNvPr id="19" name="文本框 18"/>
            <p:cNvSpPr txBox="1"/>
            <p:nvPr/>
          </p:nvSpPr>
          <p:spPr>
            <a:xfrm>
              <a:off x="1687936" y="3538220"/>
              <a:ext cx="2258589" cy="2416810"/>
            </a:xfrm>
            <a:prstGeom prst="rect">
              <a:avLst/>
            </a:prstGeom>
            <a:noFill/>
          </p:spPr>
          <p:txBody>
            <a:bodyPr wrap="square" rtlCol="0" anchor="t">
              <a:noAutofit/>
            </a:bodyPr>
            <a:lstStyle/>
            <a:p>
              <a:r>
                <a:rPr lang="zh-CN" altLang="en-US" b="1" dirty="0">
                  <a:solidFill>
                    <a:srgbClr val="232D23"/>
                  </a:solidFill>
                  <a:latin typeface="方正楷体简体" panose="02000000000000000000" charset="-122"/>
                  <a:ea typeface="方正楷体简体" panose="02000000000000000000" charset="-122"/>
                  <a:sym typeface="+mn-ea"/>
                </a:rPr>
                <a:t>    </a:t>
              </a:r>
              <a:r>
                <a:rPr lang="zh-CN" altLang="en-US" b="1" dirty="0">
                  <a:solidFill>
                    <a:srgbClr val="232D23"/>
                  </a:solidFill>
                  <a:latin typeface="华文楷体" panose="02010600040101010101" charset="-122"/>
                  <a:ea typeface="华文楷体" panose="02010600040101010101" charset="-122"/>
                  <a:cs typeface="华文楷体" panose="02010600040101010101" charset="-122"/>
                  <a:sym typeface="+mn-ea"/>
                </a:rPr>
                <a:t>活动内容</a:t>
              </a:r>
              <a:endParaRPr lang="en-US" altLang="zh-CN" b="1" dirty="0">
                <a:solidFill>
                  <a:srgbClr val="232D23"/>
                </a:solidFill>
                <a:latin typeface="华文楷体" panose="02010600040101010101" charset="-122"/>
                <a:ea typeface="华文楷体" panose="02010600040101010101" charset="-122"/>
                <a:cs typeface="华文楷体" panose="02010600040101010101" charset="-122"/>
              </a:endParaRPr>
            </a:p>
            <a:p>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1.Kol</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话题推广</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葫芦葫芦，发量稳住</a:t>
              </a:r>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a:t>
              </a:r>
              <a:endParaRPr lang="en-US" altLang="zh-CN" dirty="0">
                <a:solidFill>
                  <a:srgbClr val="232D23"/>
                </a:solidFill>
                <a:latin typeface="华文楷体" panose="02010600040101010101" charset="-122"/>
                <a:ea typeface="华文楷体" panose="02010600040101010101" charset="-122"/>
                <a:cs typeface="华文楷体" panose="02010600040101010101" charset="-122"/>
              </a:endParaRPr>
            </a:p>
            <a:p>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2.</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开屏广告</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endParaRPr>
            </a:p>
            <a:p>
              <a:r>
                <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rPr>
                <a:t>3. </a:t>
              </a:r>
              <a:r>
                <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rPr>
                <a:t>葫芦保你发量“无忧”，狂沙不倒</a:t>
              </a:r>
              <a:endParaRPr lang="zh-CN" altLang="en-US"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grpSp>
    </p:spTree>
    <p:custDataLst>
      <p:tags r:id="rId10"/>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retouch_2025051513305224"/>
          <p:cNvPicPr>
            <a:picLocks noGrp="1" noChangeAspect="1"/>
          </p:cNvPicPr>
          <p:nvPr>
            <p:ph idx="1"/>
          </p:nvPr>
        </p:nvPicPr>
        <p:blipFill>
          <a:blip r:embed="rId1"/>
          <a:stretch>
            <a:fillRect/>
          </a:stretch>
        </p:blipFill>
        <p:spPr>
          <a:xfrm>
            <a:off x="635" y="7702"/>
            <a:ext cx="12191365" cy="6858000"/>
          </a:xfrm>
          <a:prstGeom prst="rect">
            <a:avLst/>
          </a:prstGeom>
        </p:spPr>
      </p:pic>
      <p:pic>
        <p:nvPicPr>
          <p:cNvPr id="12" name="图片 11" descr="笔刷墨迹44"/>
          <p:cNvPicPr>
            <a:picLocks noChangeAspect="1"/>
          </p:cNvPicPr>
          <p:nvPr>
            <p:custDataLst>
              <p:tags r:id="rId2"/>
            </p:custDataLst>
          </p:nvPr>
        </p:nvPicPr>
        <p:blipFill>
          <a:blip r:embed="rId3">
            <a:extLst>
              <a:ext uri="{96DAC541-7B7A-43D3-8B79-37D633B846F1}">
                <asvg:svgBlip xmlns:asvg="http://schemas.microsoft.com/office/drawing/2016/SVG/main" r:embed="rId4"/>
              </a:ext>
            </a:extLst>
          </a:blip>
          <a:stretch>
            <a:fillRect/>
          </a:stretch>
        </p:blipFill>
        <p:spPr>
          <a:xfrm>
            <a:off x="879443" y="-550227"/>
            <a:ext cx="8463280" cy="2051050"/>
          </a:xfrm>
          <a:prstGeom prst="rect">
            <a:avLst/>
          </a:prstGeom>
        </p:spPr>
      </p:pic>
      <p:pic>
        <p:nvPicPr>
          <p:cNvPr id="9" name="图片 8" descr="retouch_2025051217213750"/>
          <p:cNvPicPr>
            <a:picLocks noChangeAspect="1"/>
          </p:cNvPicPr>
          <p:nvPr/>
        </p:nvPicPr>
        <p:blipFill>
          <a:blip r:embed="rId5"/>
          <a:stretch>
            <a:fillRect/>
          </a:stretch>
        </p:blipFill>
        <p:spPr>
          <a:xfrm>
            <a:off x="146685" y="71755"/>
            <a:ext cx="1299210" cy="622300"/>
          </a:xfrm>
          <a:prstGeom prst="rect">
            <a:avLst/>
          </a:prstGeom>
        </p:spPr>
      </p:pic>
      <p:sp>
        <p:nvSpPr>
          <p:cNvPr id="3" name="文本框 2"/>
          <p:cNvSpPr txBox="1"/>
          <p:nvPr/>
        </p:nvSpPr>
        <p:spPr>
          <a:xfrm>
            <a:off x="1591945" y="182412"/>
            <a:ext cx="7596505" cy="521970"/>
          </a:xfrm>
          <a:prstGeom prst="rect">
            <a:avLst/>
          </a:prstGeom>
          <a:noFill/>
        </p:spPr>
        <p:txBody>
          <a:bodyPr wrap="square" rtlCol="0">
            <a:spAutoFit/>
          </a:bodyPr>
          <a:lstStyle/>
          <a:p>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预热期：狂沙不倒，发韧生芒（</a:t>
            </a:r>
            <a:r>
              <a:rPr lang="en-US" altLang="zh-CN" sz="2800" dirty="0">
                <a:solidFill>
                  <a:srgbClr val="232D23"/>
                </a:solidFill>
                <a:latin typeface="华文新魏" panose="02010800040101010101" charset="-122"/>
                <a:ea typeface="华文新魏" panose="02010800040101010101" charset="-122"/>
                <a:cs typeface="华文新魏" panose="02010800040101010101" charset="-122"/>
                <a:sym typeface="+mn-ea"/>
              </a:rPr>
              <a:t>9.10</a:t>
            </a:r>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a:t>
            </a:r>
            <a:r>
              <a:rPr lang="en-US" altLang="zh-CN" sz="2800" dirty="0">
                <a:solidFill>
                  <a:srgbClr val="232D23"/>
                </a:solidFill>
                <a:latin typeface="华文新魏" panose="02010800040101010101" charset="-122"/>
                <a:ea typeface="华文新魏" panose="02010800040101010101" charset="-122"/>
                <a:cs typeface="华文新魏" panose="02010800040101010101" charset="-122"/>
                <a:sym typeface="+mn-ea"/>
              </a:rPr>
              <a:t>10.15</a:t>
            </a:r>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a:t>
            </a:r>
            <a:endPar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endParaRPr>
          </a:p>
        </p:txBody>
      </p:sp>
      <p:sp>
        <p:nvSpPr>
          <p:cNvPr id="5" name="文本框 4"/>
          <p:cNvSpPr txBox="1"/>
          <p:nvPr/>
        </p:nvSpPr>
        <p:spPr>
          <a:xfrm>
            <a:off x="3089275" y="898525"/>
            <a:ext cx="5313045" cy="460375"/>
          </a:xfrm>
          <a:prstGeom prst="rect">
            <a:avLst/>
          </a:prstGeom>
          <a:noFill/>
        </p:spPr>
        <p:txBody>
          <a:bodyPr wrap="square" rtlCol="0" anchor="t">
            <a:spAutoFit/>
          </a:bodyPr>
          <a:lstStyle/>
          <a:p>
            <a:r>
              <a:rPr lang="en-US" altLang="zh-CN" sz="2400" b="1" dirty="0">
                <a:solidFill>
                  <a:srgbClr val="232D23"/>
                </a:solidFill>
                <a:latin typeface="华文楷体" panose="02010600040101010101" charset="-122"/>
                <a:ea typeface="华文楷体" panose="02010600040101010101" charset="-122"/>
                <a:cs typeface="华文楷体" panose="02010600040101010101" charset="-122"/>
                <a:sym typeface="+mn-ea"/>
              </a:rPr>
              <a:t>Kol</a:t>
            </a:r>
            <a:r>
              <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rPr>
              <a:t>话题推广</a:t>
            </a:r>
            <a:r>
              <a:rPr lang="en-US" altLang="zh-CN" sz="2400" b="1"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rPr>
              <a:t>葫芦葫芦，发量稳住</a:t>
            </a:r>
            <a:r>
              <a:rPr lang="en-US" altLang="zh-CN" sz="2400" b="1" dirty="0">
                <a:solidFill>
                  <a:srgbClr val="232D23"/>
                </a:solidFill>
                <a:latin typeface="华文楷体" panose="02010600040101010101" charset="-122"/>
                <a:ea typeface="华文楷体" panose="02010600040101010101" charset="-122"/>
                <a:cs typeface="华文楷体" panose="02010600040101010101" charset="-122"/>
                <a:sym typeface="+mn-ea"/>
              </a:rPr>
              <a:t>#</a:t>
            </a:r>
            <a:endParaRPr lang="en-US" altLang="zh-CN" sz="2400" b="1"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sp>
        <p:nvSpPr>
          <p:cNvPr id="10" name="文本框 9"/>
          <p:cNvSpPr txBox="1"/>
          <p:nvPr/>
        </p:nvSpPr>
        <p:spPr>
          <a:xfrm>
            <a:off x="5695315" y="1774941"/>
            <a:ext cx="6096000" cy="3415030"/>
          </a:xfrm>
          <a:prstGeom prst="rect">
            <a:avLst/>
          </a:prstGeom>
          <a:noFill/>
        </p:spPr>
        <p:txBody>
          <a:bodyPr wrap="square" rtlCol="0" anchor="t">
            <a:spAutoFit/>
          </a:bodyPr>
          <a:lstStyle/>
          <a:p>
            <a:pPr marL="0" marR="0" indent="444500" algn="just"/>
            <a:r>
              <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rPr>
              <a:t>活动内容：</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在视频中植入并推销养元青四款“防脱＋”产品矩阵，带话题</a:t>
            </a:r>
            <a:r>
              <a:rPr lang="en-US" altLang="zh-CN"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a:t>
            </a:r>
            <a:r>
              <a:rPr lang="zh-CN" altLang="en-US"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葫芦葫芦，发量稳住</a:t>
            </a:r>
            <a:r>
              <a:rPr lang="en-US" altLang="zh-CN"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a:t>
            </a:r>
            <a:r>
              <a:rPr lang="zh-CN" altLang="en-US"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a:t>
            </a:r>
            <a:r>
              <a:rPr lang="en-US" altLang="zh-CN"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a:t>
            </a:r>
            <a:r>
              <a:rPr lang="zh-CN" altLang="en-US"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蓬松发量王者</a:t>
            </a:r>
            <a:r>
              <a:rPr lang="en-US" altLang="zh-CN"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a:t>
            </a:r>
            <a:r>
              <a:rPr lang="zh-CN" altLang="en-US"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a:t>
            </a:r>
            <a:r>
              <a:rPr lang="en-US" altLang="zh-CN"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a:t>
            </a:r>
            <a:r>
              <a:rPr lang="zh-CN" altLang="en-US"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防脱洗发水</a:t>
            </a:r>
            <a:r>
              <a:rPr lang="en-US" altLang="zh-CN"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发布，用</a:t>
            </a:r>
            <a:r>
              <a:rPr lang="en-US" altLang="zh-CN" sz="2400" dirty="0">
                <a:solidFill>
                  <a:srgbClr val="232D23"/>
                </a:solidFill>
                <a:latin typeface="华文楷体" panose="02010600040101010101" charset="-122"/>
                <a:ea typeface="华文楷体" panose="02010600040101010101" charset="-122"/>
                <a:cs typeface="华文楷体" panose="02010600040101010101" charset="-122"/>
                <a:sym typeface="+mn-ea"/>
              </a:rPr>
              <a:t>20s</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左右时长介绍品牌特点及产品优势，在评论区发放购买链接，并抽五十个转赞评粉丝朋友送全套小样。</a:t>
            </a:r>
            <a:endPar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endParaRPr>
          </a:p>
          <a:p>
            <a:pPr marL="0" marR="0" indent="444500" algn="just"/>
            <a:endParaRPr lang="zh-CN" altLang="en-US" sz="2400" b="1" dirty="0">
              <a:latin typeface="华文楷体" panose="02010600040101010101" charset="-122"/>
              <a:ea typeface="华文楷体" panose="02010600040101010101" charset="-122"/>
              <a:sym typeface="+mn-ea"/>
            </a:endParaRPr>
          </a:p>
          <a:p>
            <a:pPr marL="0" marR="0" indent="444500" algn="just"/>
            <a:r>
              <a:rPr lang="zh-CN" altLang="en-US" sz="2400" b="1" dirty="0">
                <a:latin typeface="华文楷体" panose="02010600040101010101" charset="-122"/>
                <a:ea typeface="华文楷体" panose="02010600040101010101" charset="-122"/>
                <a:sym typeface="+mn-ea"/>
              </a:rPr>
              <a:t>活动目的：</a:t>
            </a:r>
            <a:r>
              <a:rPr lang="zh-CN" altLang="en-US" sz="2400" dirty="0">
                <a:latin typeface="华文楷体" panose="02010600040101010101" charset="-122"/>
                <a:ea typeface="华文楷体" panose="02010600040101010101" charset="-122"/>
                <a:sym typeface="+mn-ea"/>
              </a:rPr>
              <a:t>吸引粉丝关注互动，触及目标受众，引发二次</a:t>
            </a:r>
            <a:r>
              <a:rPr lang="zh-CN" altLang="en-US" sz="2400" dirty="0">
                <a:latin typeface="华文楷体" panose="02010600040101010101" charset="-122"/>
                <a:ea typeface="华文楷体" panose="02010600040101010101" charset="-122"/>
                <a:sym typeface="+mn-ea"/>
              </a:rPr>
              <a:t>传播。</a:t>
            </a:r>
            <a:endParaRPr lang="zh-CN" altLang="en-US" sz="2400" dirty="0">
              <a:latin typeface="华文楷体" panose="02010600040101010101" charset="-122"/>
              <a:ea typeface="华文楷体" panose="02010600040101010101" charset="-122"/>
              <a:sym typeface="+mn-ea"/>
            </a:endParaRPr>
          </a:p>
        </p:txBody>
      </p:sp>
      <p:cxnSp>
        <p:nvCxnSpPr>
          <p:cNvPr id="13" name="直接连接符 12"/>
          <p:cNvCxnSpPr/>
          <p:nvPr/>
        </p:nvCxnSpPr>
        <p:spPr>
          <a:xfrm flipV="1">
            <a:off x="2957195" y="1314133"/>
            <a:ext cx="5273040" cy="44450"/>
          </a:xfrm>
          <a:prstGeom prst="line">
            <a:avLst/>
          </a:prstGeom>
          <a:ln>
            <a:solidFill>
              <a:srgbClr val="3D4A3F"/>
            </a:solidFill>
          </a:ln>
        </p:spPr>
        <p:style>
          <a:lnRef idx="2">
            <a:schemeClr val="accent1"/>
          </a:lnRef>
          <a:fillRef idx="0">
            <a:srgbClr val="FFFFFF"/>
          </a:fillRef>
          <a:effectRef idx="0">
            <a:srgbClr val="FFFFFF"/>
          </a:effectRef>
          <a:fontRef idx="minor">
            <a:schemeClr val="tx1"/>
          </a:fontRef>
        </p:style>
      </p:cxnSp>
      <p:grpSp>
        <p:nvGrpSpPr>
          <p:cNvPr id="17" name="组合 16"/>
          <p:cNvGrpSpPr/>
          <p:nvPr/>
        </p:nvGrpSpPr>
        <p:grpSpPr>
          <a:xfrm>
            <a:off x="459740" y="1825741"/>
            <a:ext cx="4931410" cy="4487545"/>
            <a:chOff x="231" y="2793"/>
            <a:chExt cx="7766" cy="7067"/>
          </a:xfrm>
        </p:grpSpPr>
        <p:sp>
          <p:nvSpPr>
            <p:cNvPr id="11" name="矩形 10"/>
            <p:cNvSpPr/>
            <p:nvPr/>
          </p:nvSpPr>
          <p:spPr>
            <a:xfrm>
              <a:off x="231" y="2793"/>
              <a:ext cx="7766" cy="5390"/>
            </a:xfrm>
            <a:prstGeom prst="rect">
              <a:avLst/>
            </a:prstGeom>
            <a:solidFill>
              <a:srgbClr val="69896E"/>
            </a:solidFill>
            <a:ln>
              <a:noFill/>
            </a:ln>
            <a:effectLst>
              <a:outerShdw blurRad="50800" dist="38100" dir="2700000" algn="tl"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6"/>
            <a:stretch>
              <a:fillRect/>
            </a:stretch>
          </p:blipFill>
          <p:spPr>
            <a:xfrm>
              <a:off x="326" y="3194"/>
              <a:ext cx="2278" cy="4741"/>
            </a:xfrm>
            <a:prstGeom prst="rect">
              <a:avLst/>
            </a:prstGeom>
          </p:spPr>
        </p:pic>
        <p:pic>
          <p:nvPicPr>
            <p:cNvPr id="8" name="图片 7"/>
            <p:cNvPicPr>
              <a:picLocks noChangeAspect="1"/>
            </p:cNvPicPr>
            <p:nvPr/>
          </p:nvPicPr>
          <p:blipFill>
            <a:blip r:embed="rId7"/>
            <a:stretch>
              <a:fillRect/>
            </a:stretch>
          </p:blipFill>
          <p:spPr>
            <a:xfrm>
              <a:off x="5475" y="3221"/>
              <a:ext cx="2265" cy="4714"/>
            </a:xfrm>
            <a:prstGeom prst="rect">
              <a:avLst/>
            </a:prstGeom>
          </p:spPr>
        </p:pic>
        <p:pic>
          <p:nvPicPr>
            <p:cNvPr id="20" name="图片 19"/>
            <p:cNvPicPr>
              <a:picLocks noChangeAspect="1"/>
            </p:cNvPicPr>
            <p:nvPr/>
          </p:nvPicPr>
          <p:blipFill>
            <a:blip r:embed="rId8"/>
            <a:stretch>
              <a:fillRect/>
            </a:stretch>
          </p:blipFill>
          <p:spPr>
            <a:xfrm>
              <a:off x="2878" y="3185"/>
              <a:ext cx="2323" cy="4750"/>
            </a:xfrm>
            <a:prstGeom prst="rect">
              <a:avLst/>
            </a:prstGeom>
          </p:spPr>
        </p:pic>
        <p:pic>
          <p:nvPicPr>
            <p:cNvPr id="6" name="图片 5" descr="fa58350b317eefebcf2f4577eb9ee8cc"/>
            <p:cNvPicPr>
              <a:picLocks noChangeAspect="1"/>
            </p:cNvPicPr>
            <p:nvPr/>
          </p:nvPicPr>
          <p:blipFill>
            <a:blip r:embed="rId9"/>
            <a:stretch>
              <a:fillRect/>
            </a:stretch>
          </p:blipFill>
          <p:spPr>
            <a:xfrm>
              <a:off x="831" y="8682"/>
              <a:ext cx="1153" cy="1153"/>
            </a:xfrm>
            <a:prstGeom prst="rect">
              <a:avLst/>
            </a:prstGeom>
          </p:spPr>
        </p:pic>
        <p:pic>
          <p:nvPicPr>
            <p:cNvPr id="14" name="图片 13" descr="01967360c2e5604101360aa4d1b21014"/>
            <p:cNvPicPr>
              <a:picLocks noChangeAspect="1"/>
            </p:cNvPicPr>
            <p:nvPr/>
          </p:nvPicPr>
          <p:blipFill>
            <a:blip r:embed="rId10"/>
            <a:stretch>
              <a:fillRect/>
            </a:stretch>
          </p:blipFill>
          <p:spPr>
            <a:xfrm>
              <a:off x="2336" y="8682"/>
              <a:ext cx="1176" cy="1179"/>
            </a:xfrm>
            <a:prstGeom prst="rect">
              <a:avLst/>
            </a:prstGeom>
          </p:spPr>
        </p:pic>
        <p:pic>
          <p:nvPicPr>
            <p:cNvPr id="15" name="图片 14" descr="8adc6aca471b8e353706783079bfa35e"/>
            <p:cNvPicPr>
              <a:picLocks noChangeAspect="1"/>
            </p:cNvPicPr>
            <p:nvPr/>
          </p:nvPicPr>
          <p:blipFill>
            <a:blip r:embed="rId11"/>
            <a:stretch>
              <a:fillRect/>
            </a:stretch>
          </p:blipFill>
          <p:spPr>
            <a:xfrm>
              <a:off x="3810" y="8673"/>
              <a:ext cx="1163" cy="1162"/>
            </a:xfrm>
            <a:prstGeom prst="rect">
              <a:avLst/>
            </a:prstGeom>
          </p:spPr>
        </p:pic>
      </p:grpSp>
      <p:sp>
        <p:nvSpPr>
          <p:cNvPr id="16" name="文本框 15"/>
          <p:cNvSpPr txBox="1"/>
          <p:nvPr/>
        </p:nvSpPr>
        <p:spPr>
          <a:xfrm>
            <a:off x="5695315" y="5382676"/>
            <a:ext cx="6299200" cy="829945"/>
          </a:xfrm>
          <a:prstGeom prst="rect">
            <a:avLst/>
          </a:prstGeom>
          <a:noFill/>
        </p:spPr>
        <p:txBody>
          <a:bodyPr wrap="square" rtlCol="0">
            <a:spAutoFit/>
          </a:bodyPr>
          <a:lstStyle/>
          <a:p>
            <a:pPr indent="444500" algn="just">
              <a:buClrTx/>
              <a:buSzTx/>
              <a:buNone/>
            </a:pPr>
            <a:r>
              <a:rPr lang="zh-CN" altLang="en-US" sz="2400" b="1" dirty="0">
                <a:latin typeface="华文楷体" panose="02010600040101010101" charset="-122"/>
                <a:ea typeface="华文楷体" panose="02010600040101010101" charset="-122"/>
                <a:sym typeface="+mn-ea"/>
              </a:rPr>
              <a:t>投放平台：</a:t>
            </a:r>
            <a:r>
              <a:rPr lang="zh-CN" altLang="en-US" sz="2400" dirty="0">
                <a:latin typeface="华文楷体" panose="02010600040101010101" charset="-122"/>
                <a:ea typeface="华文楷体" panose="02010600040101010101" charset="-122"/>
                <a:sym typeface="+mn-ea"/>
              </a:rPr>
              <a:t>在抖音、小红书、微博等社交平台带话题发布，并与粉丝和平台互动。</a:t>
            </a:r>
            <a:endParaRPr lang="zh-CN" altLang="en-US" sz="2400" dirty="0">
              <a:latin typeface="华文楷体" panose="02010600040101010101" charset="-122"/>
              <a:ea typeface="华文楷体" panose="02010600040101010101" charset="-122"/>
            </a:endParaRPr>
          </a:p>
        </p:txBody>
      </p:sp>
      <p:sp>
        <p:nvSpPr>
          <p:cNvPr id="21" name="文本框 20"/>
          <p:cNvSpPr txBox="1"/>
          <p:nvPr/>
        </p:nvSpPr>
        <p:spPr>
          <a:xfrm>
            <a:off x="7952592" y="936248"/>
            <a:ext cx="2355394" cy="400110"/>
          </a:xfrm>
          <a:prstGeom prst="rect">
            <a:avLst/>
          </a:prstGeom>
          <a:noFill/>
        </p:spPr>
        <p:txBody>
          <a:bodyPr wrap="square" rtlCol="0">
            <a:spAutoFit/>
          </a:bodyPr>
          <a:lstStyle/>
          <a:p>
            <a:r>
              <a:rPr lang="zh-CN" altLang="en-US" sz="2000" b="1" dirty="0">
                <a:solidFill>
                  <a:srgbClr val="232D23"/>
                </a:solidFill>
                <a:latin typeface="华文楷体" panose="02010600040101010101" charset="-122"/>
                <a:ea typeface="华文楷体" panose="02010600040101010101" charset="-122"/>
              </a:rPr>
              <a:t>（</a:t>
            </a:r>
            <a:r>
              <a:rPr lang="en-US" altLang="zh-CN" sz="2000" b="1" dirty="0">
                <a:solidFill>
                  <a:srgbClr val="232D23"/>
                </a:solidFill>
                <a:latin typeface="华文楷体" panose="02010600040101010101" charset="-122"/>
                <a:ea typeface="华文楷体" panose="02010600040101010101" charset="-122"/>
              </a:rPr>
              <a:t>9.10-9.13</a:t>
            </a:r>
            <a:r>
              <a:rPr lang="zh-CN" altLang="en-US" sz="2000" b="1" dirty="0">
                <a:solidFill>
                  <a:srgbClr val="232D23"/>
                </a:solidFill>
                <a:latin typeface="华文楷体" panose="02010600040101010101" charset="-122"/>
                <a:ea typeface="华文楷体" panose="02010600040101010101" charset="-122"/>
              </a:rPr>
              <a:t>）</a:t>
            </a:r>
            <a:endParaRPr lang="zh-CN" altLang="en-US" sz="2000" b="1" dirty="0">
              <a:solidFill>
                <a:srgbClr val="232D23"/>
              </a:solidFill>
              <a:latin typeface="华文楷体" panose="02010600040101010101" charset="-122"/>
              <a:ea typeface="华文楷体" panose="02010600040101010101" charset="-122"/>
            </a:endParaRPr>
          </a:p>
        </p:txBody>
      </p:sp>
    </p:spTree>
    <p:custDataLst>
      <p:tags r:id="rId1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pic>
        <p:nvPicPr>
          <p:cNvPr id="12" name="图片 11" descr="笔刷墨迹44"/>
          <p:cNvPicPr>
            <a:picLocks noChangeAspect="1"/>
          </p:cNvPicPr>
          <p:nvPr>
            <p:custDataLst>
              <p:tags r:id="rId2"/>
            </p:custDataLst>
          </p:nvPr>
        </p:nvPicPr>
        <p:blipFill>
          <a:blip r:embed="rId3">
            <a:extLst>
              <a:ext uri="{96DAC541-7B7A-43D3-8B79-37D633B846F1}">
                <asvg:svgBlip xmlns:asvg="http://schemas.microsoft.com/office/drawing/2016/SVG/main" r:embed="rId4"/>
              </a:ext>
            </a:extLst>
          </a:blip>
          <a:stretch>
            <a:fillRect/>
          </a:stretch>
        </p:blipFill>
        <p:spPr>
          <a:xfrm>
            <a:off x="936962" y="-575945"/>
            <a:ext cx="8463280" cy="2051050"/>
          </a:xfrm>
          <a:prstGeom prst="rect">
            <a:avLst/>
          </a:prstGeom>
        </p:spPr>
      </p:pic>
      <p:pic>
        <p:nvPicPr>
          <p:cNvPr id="9" name="图片 8" descr="retouch_2025051217213750"/>
          <p:cNvPicPr>
            <a:picLocks noChangeAspect="1"/>
          </p:cNvPicPr>
          <p:nvPr/>
        </p:nvPicPr>
        <p:blipFill>
          <a:blip r:embed="rId5"/>
          <a:stretch>
            <a:fillRect/>
          </a:stretch>
        </p:blipFill>
        <p:spPr>
          <a:xfrm>
            <a:off x="146685" y="71755"/>
            <a:ext cx="1299210" cy="622300"/>
          </a:xfrm>
          <a:prstGeom prst="rect">
            <a:avLst/>
          </a:prstGeom>
        </p:spPr>
      </p:pic>
      <p:sp>
        <p:nvSpPr>
          <p:cNvPr id="3" name="文本框 2"/>
          <p:cNvSpPr txBox="1"/>
          <p:nvPr/>
        </p:nvSpPr>
        <p:spPr>
          <a:xfrm>
            <a:off x="1680705" y="156898"/>
            <a:ext cx="7212330" cy="521970"/>
          </a:xfrm>
          <a:prstGeom prst="rect">
            <a:avLst/>
          </a:prstGeom>
          <a:noFill/>
        </p:spPr>
        <p:txBody>
          <a:bodyPr wrap="square" rtlCol="0" anchor="t">
            <a:spAutoFit/>
          </a:bodyPr>
          <a:lstStyle/>
          <a:p>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预热期：狂沙不倒，发韧生芒（</a:t>
            </a:r>
            <a:r>
              <a:rPr lang="en-US" altLang="zh-CN" sz="2800" dirty="0">
                <a:solidFill>
                  <a:srgbClr val="232D23"/>
                </a:solidFill>
                <a:latin typeface="华文新魏" panose="02010800040101010101" charset="-122"/>
                <a:ea typeface="华文新魏" panose="02010800040101010101" charset="-122"/>
                <a:cs typeface="华文新魏" panose="02010800040101010101" charset="-122"/>
                <a:sym typeface="+mn-ea"/>
              </a:rPr>
              <a:t>9.10</a:t>
            </a:r>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a:t>
            </a:r>
            <a:r>
              <a:rPr lang="en-US" altLang="zh-CN" sz="2800" dirty="0">
                <a:solidFill>
                  <a:srgbClr val="232D23"/>
                </a:solidFill>
                <a:latin typeface="华文新魏" panose="02010800040101010101" charset="-122"/>
                <a:ea typeface="华文新魏" panose="02010800040101010101" charset="-122"/>
                <a:cs typeface="华文新魏" panose="02010800040101010101" charset="-122"/>
                <a:sym typeface="+mn-ea"/>
              </a:rPr>
              <a:t>10.15</a:t>
            </a:r>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a:t>
            </a:r>
            <a:endPar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endParaRPr>
          </a:p>
        </p:txBody>
      </p:sp>
      <p:pic>
        <p:nvPicPr>
          <p:cNvPr id="5" name="图片 4"/>
          <p:cNvPicPr>
            <a:picLocks noChangeAspect="1"/>
          </p:cNvPicPr>
          <p:nvPr/>
        </p:nvPicPr>
        <p:blipFill>
          <a:blip r:embed="rId6"/>
          <a:stretch>
            <a:fillRect/>
          </a:stretch>
        </p:blipFill>
        <p:spPr>
          <a:xfrm>
            <a:off x="135223" y="1215896"/>
            <a:ext cx="1603479" cy="3439866"/>
          </a:xfrm>
          <a:prstGeom prst="rect">
            <a:avLst/>
          </a:prstGeom>
        </p:spPr>
      </p:pic>
      <p:pic>
        <p:nvPicPr>
          <p:cNvPr id="13" name="图片 12"/>
          <p:cNvPicPr>
            <a:picLocks noChangeAspect="1"/>
          </p:cNvPicPr>
          <p:nvPr/>
        </p:nvPicPr>
        <p:blipFill>
          <a:blip r:embed="rId7"/>
          <a:stretch>
            <a:fillRect/>
          </a:stretch>
        </p:blipFill>
        <p:spPr>
          <a:xfrm>
            <a:off x="981111" y="3179387"/>
            <a:ext cx="1591310" cy="3435350"/>
          </a:xfrm>
          <a:prstGeom prst="rect">
            <a:avLst/>
          </a:prstGeom>
        </p:spPr>
      </p:pic>
      <p:pic>
        <p:nvPicPr>
          <p:cNvPr id="10" name="图片 9"/>
          <p:cNvPicPr>
            <a:picLocks noChangeAspect="1"/>
          </p:cNvPicPr>
          <p:nvPr/>
        </p:nvPicPr>
        <p:blipFill>
          <a:blip r:embed="rId8"/>
          <a:stretch>
            <a:fillRect/>
          </a:stretch>
        </p:blipFill>
        <p:spPr>
          <a:xfrm>
            <a:off x="10286138" y="1032879"/>
            <a:ext cx="1603478" cy="3439863"/>
          </a:xfrm>
          <a:prstGeom prst="rect">
            <a:avLst/>
          </a:prstGeom>
        </p:spPr>
      </p:pic>
      <p:pic>
        <p:nvPicPr>
          <p:cNvPr id="11" name="图片 10"/>
          <p:cNvPicPr>
            <a:picLocks noChangeAspect="1"/>
          </p:cNvPicPr>
          <p:nvPr/>
        </p:nvPicPr>
        <p:blipFill>
          <a:blip r:embed="rId9"/>
          <a:stretch>
            <a:fillRect/>
          </a:stretch>
        </p:blipFill>
        <p:spPr>
          <a:xfrm>
            <a:off x="9476696" y="3122313"/>
            <a:ext cx="1618884" cy="3492424"/>
          </a:xfrm>
          <a:prstGeom prst="rect">
            <a:avLst/>
          </a:prstGeom>
        </p:spPr>
      </p:pic>
      <p:sp>
        <p:nvSpPr>
          <p:cNvPr id="14" name="圆角矩形 13"/>
          <p:cNvSpPr/>
          <p:nvPr/>
        </p:nvSpPr>
        <p:spPr>
          <a:xfrm>
            <a:off x="2832340" y="2251640"/>
            <a:ext cx="6360160" cy="3997960"/>
          </a:xfrm>
          <a:prstGeom prst="roundRect">
            <a:avLst/>
          </a:prstGeom>
          <a:solidFill>
            <a:srgbClr val="AFCDB5"/>
          </a:solidFill>
          <a:ln>
            <a:noFill/>
          </a:ln>
          <a:effectLst>
            <a:outerShdw blurRad="50800" dist="38100" dir="5400000" algn="t" rotWithShape="0">
              <a:prstClr val="black">
                <a:alpha val="4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文本框 5"/>
          <p:cNvSpPr txBox="1"/>
          <p:nvPr/>
        </p:nvSpPr>
        <p:spPr>
          <a:xfrm>
            <a:off x="4256405" y="1032879"/>
            <a:ext cx="3315970" cy="460375"/>
          </a:xfrm>
          <a:prstGeom prst="rect">
            <a:avLst/>
          </a:prstGeom>
          <a:noFill/>
        </p:spPr>
        <p:txBody>
          <a:bodyPr wrap="square" rtlCol="0" anchor="t">
            <a:spAutoFit/>
          </a:bodyPr>
          <a:lstStyle/>
          <a:p>
            <a:pPr indent="444500" algn="just"/>
            <a:r>
              <a:rPr lang="zh-CN" altLang="en-US" sz="2400" b="1" dirty="0">
                <a:solidFill>
                  <a:srgbClr val="232D23"/>
                </a:solidFill>
                <a:latin typeface="华文楷体" panose="02010600040101010101" charset="-122"/>
                <a:ea typeface="华文楷体" panose="02010600040101010101" charset="-122"/>
                <a:cs typeface="凤箫声动鱼龙舞" panose="02010600010101010101" charset="-122"/>
                <a:sym typeface="+mn-ea"/>
              </a:rPr>
              <a:t>社交媒体开屏广告</a:t>
            </a:r>
            <a:endParaRPr lang="zh-CN" altLang="en-US" sz="2400" b="1" dirty="0">
              <a:solidFill>
                <a:srgbClr val="232D23"/>
              </a:solidFill>
              <a:latin typeface="华文楷体" panose="02010600040101010101" charset="-122"/>
              <a:ea typeface="华文楷体" panose="02010600040101010101" charset="-122"/>
              <a:cs typeface="凤箫声动鱼龙舞" panose="02010600010101010101" charset="-122"/>
              <a:sym typeface="+mn-ea"/>
            </a:endParaRPr>
          </a:p>
        </p:txBody>
      </p:sp>
      <p:sp>
        <p:nvSpPr>
          <p:cNvPr id="7" name="文本框 6"/>
          <p:cNvSpPr txBox="1"/>
          <p:nvPr/>
        </p:nvSpPr>
        <p:spPr>
          <a:xfrm>
            <a:off x="3206462" y="2473196"/>
            <a:ext cx="5415856" cy="2677656"/>
          </a:xfrm>
          <a:prstGeom prst="rect">
            <a:avLst/>
          </a:prstGeom>
          <a:noFill/>
        </p:spPr>
        <p:txBody>
          <a:bodyPr wrap="square" rtlCol="0" anchor="t">
            <a:spAutoFit/>
          </a:bodyPr>
          <a:lstStyle/>
          <a:p>
            <a:pPr marR="0" indent="444500" algn="just">
              <a:buNone/>
            </a:pPr>
            <a:r>
              <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rPr>
              <a:t>目的：</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养元青洗发水投放开屏广告，旨在抢占用户防脱心智高地，借高曝光强化“控油防脱”的核心定位和“头皮健康管理专家”的品牌形象；触达熬夜党、宝妈等脱发人群</a:t>
            </a:r>
            <a:endParaRPr lang="zh-CN" altLang="en-US" sz="2400" dirty="0">
              <a:solidFill>
                <a:srgbClr val="232D23"/>
              </a:solidFill>
              <a:latin typeface="华文楷体" panose="02010600040101010101" charset="-122"/>
              <a:ea typeface="华文楷体" panose="02010600040101010101" charset="-122"/>
              <a:cs typeface="华文楷体" panose="02010600040101010101" charset="-122"/>
            </a:endParaRPr>
          </a:p>
          <a:p>
            <a:pPr marR="0" indent="444500" algn="just"/>
            <a:r>
              <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rPr>
              <a:t>投放平台</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：在抖音、小红书、微博投放</a:t>
            </a:r>
            <a:endParaRPr lang="zh-CN" altLang="en-US" kern="100" dirty="0">
              <a:effectLst/>
              <a:latin typeface="华文楷体" panose="02010600040101010101" charset="-122"/>
              <a:ea typeface="华文楷体" panose="02010600040101010101" charset="-122"/>
              <a:cs typeface="华文楷体" panose="02010600040101010101" charset="-122"/>
              <a:sym typeface="+mn-ea"/>
            </a:endParaRPr>
          </a:p>
        </p:txBody>
      </p:sp>
      <p:cxnSp>
        <p:nvCxnSpPr>
          <p:cNvPr id="8" name="直接连接符 7"/>
          <p:cNvCxnSpPr/>
          <p:nvPr/>
        </p:nvCxnSpPr>
        <p:spPr>
          <a:xfrm flipV="1">
            <a:off x="2035415" y="1555300"/>
            <a:ext cx="7954010" cy="44450"/>
          </a:xfrm>
          <a:prstGeom prst="line">
            <a:avLst/>
          </a:prstGeom>
          <a:ln>
            <a:solidFill>
              <a:srgbClr val="3D4A3F"/>
            </a:solidFill>
          </a:ln>
        </p:spPr>
        <p:style>
          <a:lnRef idx="2">
            <a:schemeClr val="accent1"/>
          </a:lnRef>
          <a:fillRef idx="0">
            <a:srgbClr val="FFFFFF"/>
          </a:fillRef>
          <a:effectRef idx="0">
            <a:srgbClr val="FFFFFF"/>
          </a:effectRef>
          <a:fontRef idx="minor">
            <a:schemeClr val="tx1"/>
          </a:fontRef>
        </p:style>
      </p:cxnSp>
      <p:pic>
        <p:nvPicPr>
          <p:cNvPr id="15" name="图片 14" descr="fa58350b317eefebcf2f4577eb9ee8cc"/>
          <p:cNvPicPr>
            <a:picLocks noChangeAspect="1"/>
          </p:cNvPicPr>
          <p:nvPr/>
        </p:nvPicPr>
        <p:blipFill>
          <a:blip r:embed="rId10"/>
          <a:stretch>
            <a:fillRect/>
          </a:stretch>
        </p:blipFill>
        <p:spPr>
          <a:xfrm>
            <a:off x="3956497" y="5210257"/>
            <a:ext cx="732155" cy="732155"/>
          </a:xfrm>
          <a:prstGeom prst="rect">
            <a:avLst/>
          </a:prstGeom>
        </p:spPr>
      </p:pic>
      <p:pic>
        <p:nvPicPr>
          <p:cNvPr id="16" name="图片 15" descr="01967360c2e5604101360aa4d1b21014"/>
          <p:cNvPicPr>
            <a:picLocks noChangeAspect="1"/>
          </p:cNvPicPr>
          <p:nvPr/>
        </p:nvPicPr>
        <p:blipFill>
          <a:blip r:embed="rId11"/>
          <a:stretch>
            <a:fillRect/>
          </a:stretch>
        </p:blipFill>
        <p:spPr>
          <a:xfrm>
            <a:off x="7321323" y="5202001"/>
            <a:ext cx="746760" cy="748665"/>
          </a:xfrm>
          <a:prstGeom prst="rect">
            <a:avLst/>
          </a:prstGeom>
        </p:spPr>
      </p:pic>
      <p:pic>
        <p:nvPicPr>
          <p:cNvPr id="17" name="图片 16" descr="8adc6aca471b8e353706783079bfa35e"/>
          <p:cNvPicPr>
            <a:picLocks noChangeAspect="1"/>
          </p:cNvPicPr>
          <p:nvPr/>
        </p:nvPicPr>
        <p:blipFill>
          <a:blip r:embed="rId12"/>
          <a:stretch>
            <a:fillRect/>
          </a:stretch>
        </p:blipFill>
        <p:spPr>
          <a:xfrm>
            <a:off x="5590481" y="5221548"/>
            <a:ext cx="738505" cy="737870"/>
          </a:xfrm>
          <a:prstGeom prst="rect">
            <a:avLst/>
          </a:prstGeom>
        </p:spPr>
      </p:pic>
      <p:sp>
        <p:nvSpPr>
          <p:cNvPr id="18" name="文本框 17"/>
          <p:cNvSpPr txBox="1"/>
          <p:nvPr/>
        </p:nvSpPr>
        <p:spPr>
          <a:xfrm>
            <a:off x="5216981" y="1611640"/>
            <a:ext cx="2355394" cy="400110"/>
          </a:xfrm>
          <a:prstGeom prst="rect">
            <a:avLst/>
          </a:prstGeom>
          <a:noFill/>
        </p:spPr>
        <p:txBody>
          <a:bodyPr wrap="square" rtlCol="0">
            <a:spAutoFit/>
          </a:bodyPr>
          <a:lstStyle/>
          <a:p>
            <a:r>
              <a:rPr lang="zh-CN" altLang="en-US" sz="2000" b="1" dirty="0">
                <a:solidFill>
                  <a:srgbClr val="232D23"/>
                </a:solidFill>
                <a:latin typeface="华文楷体" panose="02010600040101010101" charset="-122"/>
                <a:ea typeface="华文楷体" panose="02010600040101010101" charset="-122"/>
              </a:rPr>
              <a:t>（</a:t>
            </a:r>
            <a:r>
              <a:rPr lang="en-US" altLang="zh-CN" sz="2000" b="1" dirty="0">
                <a:solidFill>
                  <a:srgbClr val="232D23"/>
                </a:solidFill>
                <a:latin typeface="华文楷体" panose="02010600040101010101" charset="-122"/>
                <a:ea typeface="华文楷体" panose="02010600040101010101" charset="-122"/>
              </a:rPr>
              <a:t>9.13-9.25</a:t>
            </a:r>
            <a:r>
              <a:rPr lang="zh-CN" altLang="en-US" sz="2000" b="1" dirty="0">
                <a:solidFill>
                  <a:srgbClr val="232D23"/>
                </a:solidFill>
                <a:latin typeface="华文楷体" panose="02010600040101010101" charset="-122"/>
                <a:ea typeface="华文楷体" panose="02010600040101010101" charset="-122"/>
              </a:rPr>
              <a:t>）</a:t>
            </a:r>
            <a:endParaRPr lang="zh-CN" altLang="en-US" sz="2000" b="1" dirty="0">
              <a:solidFill>
                <a:srgbClr val="232D23"/>
              </a:solidFill>
              <a:latin typeface="华文楷体" panose="02010600040101010101" charset="-122"/>
              <a:ea typeface="华文楷体" panose="02010600040101010101" charset="-122"/>
            </a:endParaRPr>
          </a:p>
        </p:txBody>
      </p:sp>
    </p:spTree>
    <p:custDataLst>
      <p:tags r:id="rId1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pic>
        <p:nvPicPr>
          <p:cNvPr id="9" name="图片 8" descr="retouch_2025051217213750"/>
          <p:cNvPicPr>
            <a:picLocks noChangeAspect="1"/>
          </p:cNvPicPr>
          <p:nvPr/>
        </p:nvPicPr>
        <p:blipFill>
          <a:blip r:embed="rId2"/>
          <a:stretch>
            <a:fillRect/>
          </a:stretch>
        </p:blipFill>
        <p:spPr>
          <a:xfrm>
            <a:off x="146685" y="71755"/>
            <a:ext cx="1299210" cy="622300"/>
          </a:xfrm>
          <a:prstGeom prst="rect">
            <a:avLst/>
          </a:prstGeom>
        </p:spPr>
      </p:pic>
      <p:pic>
        <p:nvPicPr>
          <p:cNvPr id="12" name="图片 11" descr="笔刷墨迹44"/>
          <p:cNvPicPr>
            <a:picLocks noChangeAspect="1"/>
          </p:cNvPicPr>
          <p:nvPr>
            <p:custDataLst>
              <p:tags r:id="rId3"/>
            </p:custDataLst>
          </p:nvPr>
        </p:nvPicPr>
        <p:blipFill>
          <a:blip r:embed="rId4">
            <a:extLst>
              <a:ext uri="{96DAC541-7B7A-43D3-8B79-37D633B846F1}">
                <asvg:svgBlip xmlns:asvg="http://schemas.microsoft.com/office/drawing/2016/SVG/main" r:embed="rId5"/>
              </a:ext>
            </a:extLst>
          </a:blip>
          <a:stretch>
            <a:fillRect/>
          </a:stretch>
        </p:blipFill>
        <p:spPr>
          <a:xfrm>
            <a:off x="1082675" y="-570230"/>
            <a:ext cx="8463280" cy="2051050"/>
          </a:xfrm>
          <a:prstGeom prst="rect">
            <a:avLst/>
          </a:prstGeom>
        </p:spPr>
      </p:pic>
      <p:sp>
        <p:nvSpPr>
          <p:cNvPr id="3" name="文本框 2"/>
          <p:cNvSpPr txBox="1"/>
          <p:nvPr/>
        </p:nvSpPr>
        <p:spPr>
          <a:xfrm>
            <a:off x="1912620" y="197485"/>
            <a:ext cx="8096250" cy="521970"/>
          </a:xfrm>
          <a:prstGeom prst="rect">
            <a:avLst/>
          </a:prstGeom>
          <a:noFill/>
        </p:spPr>
        <p:txBody>
          <a:bodyPr wrap="square" rtlCol="0" anchor="t">
            <a:spAutoFit/>
          </a:bodyPr>
          <a:lstStyle/>
          <a:p>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预热期：狂沙不倒，发韧生芒（</a:t>
            </a:r>
            <a:r>
              <a:rPr lang="en-US" altLang="zh-CN" sz="2800" dirty="0">
                <a:solidFill>
                  <a:srgbClr val="232D23"/>
                </a:solidFill>
                <a:latin typeface="华文新魏" panose="02010800040101010101" charset="-122"/>
                <a:ea typeface="华文新魏" panose="02010800040101010101" charset="-122"/>
                <a:cs typeface="华文新魏" panose="02010800040101010101" charset="-122"/>
                <a:sym typeface="+mn-ea"/>
              </a:rPr>
              <a:t>9.10</a:t>
            </a:r>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a:t>
            </a:r>
            <a:r>
              <a:rPr lang="en-US" altLang="zh-CN" sz="2800" dirty="0">
                <a:solidFill>
                  <a:srgbClr val="232D23"/>
                </a:solidFill>
                <a:latin typeface="华文新魏" panose="02010800040101010101" charset="-122"/>
                <a:ea typeface="华文新魏" panose="02010800040101010101" charset="-122"/>
                <a:cs typeface="华文新魏" panose="02010800040101010101" charset="-122"/>
                <a:sym typeface="+mn-ea"/>
              </a:rPr>
              <a:t>10.15</a:t>
            </a:r>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a:t>
            </a:r>
            <a:endPar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endParaRPr>
          </a:p>
        </p:txBody>
      </p:sp>
      <p:sp>
        <p:nvSpPr>
          <p:cNvPr id="5" name="文本框 4"/>
          <p:cNvSpPr txBox="1"/>
          <p:nvPr/>
        </p:nvSpPr>
        <p:spPr>
          <a:xfrm>
            <a:off x="2740800" y="1125826"/>
            <a:ext cx="6096000" cy="460375"/>
          </a:xfrm>
          <a:prstGeom prst="rect">
            <a:avLst/>
          </a:prstGeom>
          <a:noFill/>
        </p:spPr>
        <p:txBody>
          <a:bodyPr wrap="square" rtlCol="0" anchor="t">
            <a:spAutoFit/>
          </a:bodyPr>
          <a:lstStyle/>
          <a:p>
            <a:pPr indent="444500" algn="just"/>
            <a:r>
              <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rPr>
              <a:t>葫芦保你发量“无忧”，狂沙不倒</a:t>
            </a:r>
            <a:endPar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sp>
        <p:nvSpPr>
          <p:cNvPr id="6" name="文本框 5"/>
          <p:cNvSpPr txBox="1"/>
          <p:nvPr/>
        </p:nvSpPr>
        <p:spPr>
          <a:xfrm>
            <a:off x="300355" y="1828800"/>
            <a:ext cx="7999730" cy="3784600"/>
          </a:xfrm>
          <a:prstGeom prst="rect">
            <a:avLst/>
          </a:prstGeom>
          <a:noFill/>
        </p:spPr>
        <p:txBody>
          <a:bodyPr wrap="square" rtlCol="0" anchor="t">
            <a:spAutoFit/>
          </a:bodyPr>
          <a:lstStyle/>
          <a:p>
            <a:pPr indent="444500" algn="just">
              <a:buNone/>
            </a:pPr>
            <a:r>
              <a:rPr lang="zh-CN" altLang="en-US" sz="2400" b="1" dirty="0">
                <a:solidFill>
                  <a:srgbClr val="232D23"/>
                </a:solidFill>
                <a:latin typeface="方正楷体简体" panose="02000000000000000000" charset="-122"/>
                <a:ea typeface="方正楷体简体" panose="02000000000000000000" charset="-122"/>
                <a:cs typeface="+mn-ea"/>
                <a:sym typeface="+mn-ea"/>
              </a:rPr>
              <a:t>            </a:t>
            </a:r>
            <a:r>
              <a:rPr lang="en-US" altLang="zh-CN" sz="2400" b="1" dirty="0">
                <a:solidFill>
                  <a:srgbClr val="232D23"/>
                </a:solidFill>
                <a:latin typeface="方正楷体简体" panose="02000000000000000000" charset="-122"/>
                <a:ea typeface="方正楷体简体" panose="02000000000000000000" charset="-122"/>
                <a:cs typeface="+mn-ea"/>
                <a:sym typeface="+mn-ea"/>
              </a:rPr>
              <a:t>      </a:t>
            </a:r>
            <a:r>
              <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rPr>
              <a:t>活动内容</a:t>
            </a:r>
            <a:endParaRPr lang="zh-CN" altLang="en-US" sz="2400" b="1" dirty="0">
              <a:solidFill>
                <a:srgbClr val="232D23"/>
              </a:solidFill>
              <a:latin typeface="华文楷体" panose="02010600040101010101" charset="-122"/>
              <a:ea typeface="华文楷体" panose="02010600040101010101" charset="-122"/>
              <a:cs typeface="华文楷体" panose="02010600040101010101" charset="-122"/>
            </a:endParaRPr>
          </a:p>
          <a:p>
            <a:pPr indent="444500" algn="just">
              <a:buNone/>
            </a:pP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五款产品联合</a:t>
            </a:r>
            <a:r>
              <a:rPr lang="en-US" altLang="zh-CN" sz="2400"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无忧渡</a:t>
            </a:r>
            <a:r>
              <a:rPr lang="en-US" altLang="zh-CN" sz="2400"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在电商平台推出</a:t>
            </a:r>
            <a:r>
              <a:rPr lang="zh-CN" altLang="en-US"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联名款</a:t>
            </a:r>
            <a:r>
              <a:rPr lang="zh-CN" altLang="en-US" sz="2400" b="1" dirty="0">
                <a:solidFill>
                  <a:srgbClr val="249087"/>
                </a:solidFill>
                <a:latin typeface="华文楷体" panose="02010600040101010101" charset="-122"/>
                <a:ea typeface="华文楷体" panose="02010600040101010101" charset="-122"/>
                <a:cs typeface="华文楷体" panose="02010600040101010101" charset="-122"/>
                <a:sym typeface="+mn-ea"/>
              </a:rPr>
              <a:t>礼</a:t>
            </a:r>
            <a:r>
              <a:rPr lang="zh-CN" altLang="en-US"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盒</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，礼盒包括养元青防脱洗发乳系列及育发精华液各一瓶，定制角色撕拉小卡*</a:t>
            </a:r>
            <a:r>
              <a:rPr lang="en-US" altLang="zh-CN" sz="2400" dirty="0">
                <a:solidFill>
                  <a:srgbClr val="232D23"/>
                </a:solidFill>
                <a:latin typeface="华文楷体" panose="02010600040101010101" charset="-122"/>
                <a:ea typeface="华文楷体" panose="02010600040101010101" charset="-122"/>
                <a:cs typeface="华文楷体" panose="02010600040101010101" charset="-122"/>
                <a:sym typeface="+mn-ea"/>
              </a:rPr>
              <a:t>2</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，单元故事剧情卡*</a:t>
            </a:r>
            <a:r>
              <a:rPr lang="en-US" altLang="zh-CN" sz="2400" dirty="0">
                <a:solidFill>
                  <a:srgbClr val="232D23"/>
                </a:solidFill>
                <a:latin typeface="华文楷体" panose="02010600040101010101" charset="-122"/>
                <a:ea typeface="华文楷体" panose="02010600040101010101" charset="-122"/>
                <a:cs typeface="华文楷体" panose="02010600040101010101" charset="-122"/>
                <a:sym typeface="+mn-ea"/>
              </a:rPr>
              <a:t>6</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，无忧渡贴纸*</a:t>
            </a:r>
            <a:r>
              <a:rPr lang="en-US" altLang="zh-CN" sz="2400" dirty="0">
                <a:solidFill>
                  <a:srgbClr val="232D23"/>
                </a:solidFill>
                <a:latin typeface="华文楷体" panose="02010600040101010101" charset="-122"/>
                <a:ea typeface="华文楷体" panose="02010600040101010101" charset="-122"/>
                <a:cs typeface="华文楷体" panose="02010600040101010101" charset="-122"/>
                <a:sym typeface="+mn-ea"/>
              </a:rPr>
              <a:t>1</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，养元青</a:t>
            </a:r>
            <a:r>
              <a:rPr lang="en-US" altLang="zh-CN" sz="2400"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无忧渡定制按摩梳套装*</a:t>
            </a:r>
            <a:r>
              <a:rPr lang="en-US" altLang="zh-CN" sz="2400" dirty="0">
                <a:solidFill>
                  <a:srgbClr val="232D23"/>
                </a:solidFill>
                <a:latin typeface="华文楷体" panose="02010600040101010101" charset="-122"/>
                <a:ea typeface="华文楷体" panose="02010600040101010101" charset="-122"/>
                <a:cs typeface="华文楷体" panose="02010600040101010101" charset="-122"/>
                <a:sym typeface="+mn-ea"/>
              </a:rPr>
              <a:t>1</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 </a:t>
            </a:r>
            <a:endParaRPr lang="zh-CN" altLang="en-US" sz="2400" dirty="0">
              <a:solidFill>
                <a:srgbClr val="232D23"/>
              </a:solidFill>
              <a:latin typeface="华文楷体" panose="02010600040101010101" charset="-122"/>
              <a:ea typeface="华文楷体" panose="02010600040101010101" charset="-122"/>
              <a:cs typeface="华文楷体" panose="02010600040101010101" charset="-122"/>
            </a:endParaRPr>
          </a:p>
          <a:p>
            <a:pPr indent="444500" algn="just"/>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抖音、小红书发起</a:t>
            </a:r>
            <a:r>
              <a:rPr lang="en-US" altLang="zh-CN"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a:t>
            </a:r>
            <a:r>
              <a:rPr lang="zh-CN" altLang="en-US"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葫芦保你发量“无忧”</a:t>
            </a:r>
            <a:r>
              <a:rPr lang="en-US" altLang="zh-CN"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 </a:t>
            </a:r>
            <a:r>
              <a:rPr lang="zh-CN" altLang="en-US"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a:t>
            </a:r>
            <a:r>
              <a:rPr lang="en-US" altLang="zh-CN"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a:t>
            </a:r>
            <a:r>
              <a:rPr lang="zh-CN" altLang="en-US"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葫芦在手，荒漠风沙也不在话下</a:t>
            </a:r>
            <a:r>
              <a:rPr lang="en-US" altLang="zh-CN"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话题，转发联名活动通知，</a:t>
            </a:r>
            <a:r>
              <a:rPr lang="zh-CN" altLang="en-US" sz="2400"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带话题进行</a:t>
            </a:r>
            <a:r>
              <a:rPr lang="en-US" altLang="zh-CN" sz="2400"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1</a:t>
            </a:r>
            <a:r>
              <a:rPr lang="zh-CN" altLang="en-US" sz="2400"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周使用打卡</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sz="2400"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即可参与抽奖</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获得无忧渡主演签名海报及无忧渡同款葫芦挂件等联名产品。</a:t>
            </a:r>
            <a:endParaRPr lang="zh-CN" altLang="en-US" sz="2400" dirty="0">
              <a:solidFill>
                <a:srgbClr val="232D23"/>
              </a:solidFill>
              <a:latin typeface="华文楷体" panose="02010600040101010101" charset="-122"/>
              <a:ea typeface="华文楷体" panose="02010600040101010101" charset="-122"/>
              <a:cs typeface="华文楷体" panose="02010600040101010101" charset="-122"/>
            </a:endParaRPr>
          </a:p>
          <a:p>
            <a:pPr marL="0" marR="0" indent="355600" algn="l"/>
            <a:endParaRPr lang="zh-CN" altLang="en-US" sz="2400" dirty="0">
              <a:solidFill>
                <a:srgbClr val="232D23"/>
              </a:solidFill>
              <a:latin typeface="华文楷体" panose="02010600040101010101" charset="-122"/>
              <a:ea typeface="华文楷体" panose="02010600040101010101" charset="-122"/>
              <a:cs typeface="华文楷体" panose="02010600040101010101" charset="-122"/>
            </a:endParaRPr>
          </a:p>
        </p:txBody>
      </p:sp>
      <p:sp>
        <p:nvSpPr>
          <p:cNvPr id="8" name="矩形 7"/>
          <p:cNvSpPr/>
          <p:nvPr/>
        </p:nvSpPr>
        <p:spPr>
          <a:xfrm>
            <a:off x="8457565" y="2007870"/>
            <a:ext cx="3247390" cy="2507615"/>
          </a:xfrm>
          <a:prstGeom prst="rect">
            <a:avLst/>
          </a:prstGeom>
          <a:solidFill>
            <a:srgbClr val="7B988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6"/>
          <a:stretch>
            <a:fillRect/>
          </a:stretch>
        </p:blipFill>
        <p:spPr>
          <a:xfrm>
            <a:off x="8669655" y="2233930"/>
            <a:ext cx="2795270" cy="2094230"/>
          </a:xfrm>
          <a:prstGeom prst="rect">
            <a:avLst/>
          </a:prstGeom>
        </p:spPr>
      </p:pic>
      <p:cxnSp>
        <p:nvCxnSpPr>
          <p:cNvPr id="13" name="直接连接符 12"/>
          <p:cNvCxnSpPr/>
          <p:nvPr/>
        </p:nvCxnSpPr>
        <p:spPr>
          <a:xfrm flipV="1">
            <a:off x="1391920" y="1637665"/>
            <a:ext cx="9563100" cy="81915"/>
          </a:xfrm>
          <a:prstGeom prst="line">
            <a:avLst/>
          </a:prstGeom>
          <a:ln>
            <a:solidFill>
              <a:srgbClr val="3D4A3F"/>
            </a:solidFill>
          </a:ln>
        </p:spPr>
        <p:style>
          <a:lnRef idx="2">
            <a:schemeClr val="accent1"/>
          </a:lnRef>
          <a:fillRef idx="0">
            <a:srgbClr val="FFFFFF"/>
          </a:fillRef>
          <a:effectRef idx="0">
            <a:srgbClr val="FFFFFF"/>
          </a:effectRef>
          <a:fontRef idx="minor">
            <a:schemeClr val="tx1"/>
          </a:fontRef>
        </p:style>
      </p:cxnSp>
      <p:sp>
        <p:nvSpPr>
          <p:cNvPr id="10" name="文本框 9"/>
          <p:cNvSpPr txBox="1"/>
          <p:nvPr/>
        </p:nvSpPr>
        <p:spPr>
          <a:xfrm>
            <a:off x="438150" y="5287010"/>
            <a:ext cx="7398385" cy="1355090"/>
          </a:xfrm>
          <a:prstGeom prst="rect">
            <a:avLst/>
          </a:prstGeom>
          <a:noFill/>
        </p:spPr>
        <p:txBody>
          <a:bodyPr wrap="square" rtlCol="0">
            <a:noAutofit/>
          </a:bodyPr>
          <a:lstStyle/>
          <a:p>
            <a:pPr>
              <a:lnSpc>
                <a:spcPct val="100000"/>
              </a:lnSpc>
            </a:pPr>
            <a:r>
              <a:rPr lang="zh-CN" altLang="en-US" sz="2400" b="1">
                <a:latin typeface="华文楷体" panose="02010600040101010101" charset="-122"/>
                <a:ea typeface="华文楷体" panose="02010600040101010101" charset="-122"/>
                <a:cs typeface="华文楷体" panose="02010600040101010101" charset="-122"/>
              </a:rPr>
              <a:t>活动目的：</a:t>
            </a:r>
            <a:r>
              <a:rPr lang="en-US" altLang="zh-CN" sz="2400">
                <a:latin typeface="华文楷体" panose="02010600040101010101" charset="-122"/>
                <a:ea typeface="华文楷体" panose="02010600040101010101" charset="-122"/>
                <a:cs typeface="华文楷体" panose="02010600040101010101" charset="-122"/>
              </a:rPr>
              <a:t>1.</a:t>
            </a:r>
            <a:r>
              <a:rPr lang="zh-CN" altLang="en-US" sz="2400">
                <a:latin typeface="华文楷体" panose="02010600040101010101" charset="-122"/>
                <a:ea typeface="华文楷体" panose="02010600040101010101" charset="-122"/>
                <a:cs typeface="华文楷体" panose="02010600040101010101" charset="-122"/>
              </a:rPr>
              <a:t>增加品牌曝光度</a:t>
            </a:r>
            <a:r>
              <a:rPr lang="en-US" altLang="zh-CN" sz="2400">
                <a:latin typeface="华文楷体" panose="02010600040101010101" charset="-122"/>
                <a:ea typeface="华文楷体" panose="02010600040101010101" charset="-122"/>
                <a:cs typeface="华文楷体" panose="02010600040101010101" charset="-122"/>
              </a:rPr>
              <a:t>,</a:t>
            </a:r>
            <a:r>
              <a:rPr lang="zh-CN" altLang="en-US" sz="2400">
                <a:latin typeface="华文楷体" panose="02010600040101010101" charset="-122"/>
                <a:ea typeface="华文楷体" panose="02010600040101010101" charset="-122"/>
                <a:cs typeface="华文楷体" panose="02010600040101010101" charset="-122"/>
              </a:rPr>
              <a:t>提高品牌知名度。</a:t>
            </a:r>
            <a:endParaRPr lang="zh-CN" altLang="en-US" sz="2400">
              <a:latin typeface="华文楷体" panose="02010600040101010101" charset="-122"/>
              <a:ea typeface="华文楷体" panose="02010600040101010101" charset="-122"/>
              <a:cs typeface="华文楷体" panose="02010600040101010101" charset="-122"/>
            </a:endParaRPr>
          </a:p>
          <a:p>
            <a:pPr>
              <a:lnSpc>
                <a:spcPct val="100000"/>
              </a:lnSpc>
            </a:pPr>
            <a:r>
              <a:rPr lang="en-US" altLang="zh-CN" sz="2400">
                <a:latin typeface="华文楷体" panose="02010600040101010101" charset="-122"/>
                <a:ea typeface="华文楷体" panose="02010600040101010101" charset="-122"/>
                <a:cs typeface="华文楷体" panose="02010600040101010101" charset="-122"/>
              </a:rPr>
              <a:t>                    2.</a:t>
            </a:r>
            <a:r>
              <a:rPr lang="zh-CN" altLang="en-US" sz="2400">
                <a:latin typeface="华文楷体" panose="02010600040101010101" charset="-122"/>
                <a:ea typeface="华文楷体" panose="02010600040101010101" charset="-122"/>
                <a:cs typeface="华文楷体" panose="02010600040101010101" charset="-122"/>
              </a:rPr>
              <a:t>强化产品卖点</a:t>
            </a:r>
            <a:r>
              <a:rPr lang="en-US" altLang="zh-CN" sz="2400">
                <a:latin typeface="华文楷体" panose="02010600040101010101" charset="-122"/>
                <a:ea typeface="华文楷体" panose="02010600040101010101" charset="-122"/>
                <a:cs typeface="华文楷体" panose="02010600040101010101" charset="-122"/>
              </a:rPr>
              <a:t>,</a:t>
            </a:r>
            <a:r>
              <a:rPr lang="zh-CN" altLang="en-US" sz="2400">
                <a:latin typeface="华文楷体" panose="02010600040101010101" charset="-122"/>
                <a:ea typeface="华文楷体" panose="02010600040101010101" charset="-122"/>
                <a:cs typeface="华文楷体" panose="02010600040101010101" charset="-122"/>
              </a:rPr>
              <a:t>传播强化养元青防脱功能。</a:t>
            </a:r>
            <a:endParaRPr lang="zh-CN" altLang="en-US" sz="2400">
              <a:latin typeface="华文楷体" panose="02010600040101010101" charset="-122"/>
              <a:ea typeface="华文楷体" panose="02010600040101010101" charset="-122"/>
              <a:cs typeface="华文楷体" panose="02010600040101010101" charset="-122"/>
            </a:endParaRPr>
          </a:p>
          <a:p>
            <a:pPr>
              <a:lnSpc>
                <a:spcPct val="100000"/>
              </a:lnSpc>
            </a:pPr>
            <a:r>
              <a:rPr lang="en-US" altLang="zh-CN" sz="2400">
                <a:latin typeface="华文楷体" panose="02010600040101010101" charset="-122"/>
                <a:ea typeface="华文楷体" panose="02010600040101010101" charset="-122"/>
                <a:cs typeface="华文楷体" panose="02010600040101010101" charset="-122"/>
              </a:rPr>
              <a:t>                    3.</a:t>
            </a:r>
            <a:r>
              <a:rPr lang="zh-CN" altLang="en-US" sz="2400">
                <a:latin typeface="华文楷体" panose="02010600040101010101" charset="-122"/>
                <a:ea typeface="华文楷体" panose="02010600040101010101" charset="-122"/>
                <a:cs typeface="华文楷体" panose="02010600040101010101" charset="-122"/>
              </a:rPr>
              <a:t>增加销量</a:t>
            </a:r>
            <a:r>
              <a:rPr lang="en-US" altLang="zh-CN" sz="2400">
                <a:latin typeface="华文楷体" panose="02010600040101010101" charset="-122"/>
                <a:ea typeface="华文楷体" panose="02010600040101010101" charset="-122"/>
                <a:cs typeface="华文楷体" panose="02010600040101010101" charset="-122"/>
              </a:rPr>
              <a:t>,</a:t>
            </a:r>
            <a:r>
              <a:rPr lang="zh-CN" altLang="en-US" sz="2400">
                <a:latin typeface="华文楷体" panose="02010600040101010101" charset="-122"/>
                <a:ea typeface="华文楷体" panose="02010600040101010101" charset="-122"/>
                <a:cs typeface="华文楷体" panose="02010600040101010101" charset="-122"/>
              </a:rPr>
              <a:t>刺激粉丝收藏购买。</a:t>
            </a:r>
            <a:endParaRPr lang="zh-CN" altLang="en-US" sz="2400">
              <a:latin typeface="华文楷体" panose="02010600040101010101" charset="-122"/>
              <a:ea typeface="华文楷体" panose="02010600040101010101" charset="-122"/>
              <a:cs typeface="华文楷体" panose="02010600040101010101" charset="-122"/>
            </a:endParaRPr>
          </a:p>
        </p:txBody>
      </p:sp>
      <p:grpSp>
        <p:nvGrpSpPr>
          <p:cNvPr id="19" name="组合 18"/>
          <p:cNvGrpSpPr/>
          <p:nvPr/>
        </p:nvGrpSpPr>
        <p:grpSpPr>
          <a:xfrm>
            <a:off x="8470265" y="4480877"/>
            <a:ext cx="3224530" cy="1612900"/>
            <a:chOff x="13054" y="7863"/>
            <a:chExt cx="5078" cy="2540"/>
          </a:xfrm>
        </p:grpSpPr>
        <p:sp>
          <p:nvSpPr>
            <p:cNvPr id="11" name="文本框 10"/>
            <p:cNvSpPr txBox="1"/>
            <p:nvPr/>
          </p:nvSpPr>
          <p:spPr>
            <a:xfrm>
              <a:off x="13054" y="7863"/>
              <a:ext cx="4258" cy="725"/>
            </a:xfrm>
            <a:prstGeom prst="rect">
              <a:avLst/>
            </a:prstGeom>
            <a:noFill/>
          </p:spPr>
          <p:txBody>
            <a:bodyPr wrap="square" rtlCol="0" anchor="t">
              <a:spAutoFit/>
            </a:bodyPr>
            <a:lstStyle/>
            <a:p>
              <a:pPr marL="0" indent="0" algn="just" defTabSz="266700">
                <a:spcBef>
                  <a:spcPct val="0"/>
                </a:spcBef>
                <a:spcAft>
                  <a:spcPct val="0"/>
                </a:spcAft>
              </a:pPr>
              <a:endParaRPr lang="zh-CN" altLang="en-US" sz="2400" dirty="0">
                <a:latin typeface="华文楷体" panose="02010600040101010101" charset="-122"/>
                <a:ea typeface="华文楷体" panose="02010600040101010101" charset="-122"/>
                <a:cs typeface="华文楷体" panose="02010600040101010101" charset="-122"/>
                <a:sym typeface="+mn-ea"/>
              </a:endParaRPr>
            </a:p>
          </p:txBody>
        </p:sp>
        <p:sp>
          <p:nvSpPr>
            <p:cNvPr id="14" name="文本框 13"/>
            <p:cNvSpPr txBox="1"/>
            <p:nvPr/>
          </p:nvSpPr>
          <p:spPr>
            <a:xfrm>
              <a:off x="13074" y="8450"/>
              <a:ext cx="4258" cy="725"/>
            </a:xfrm>
            <a:prstGeom prst="rect">
              <a:avLst/>
            </a:prstGeom>
            <a:noFill/>
          </p:spPr>
          <p:txBody>
            <a:bodyPr wrap="square" rtlCol="0" anchor="t">
              <a:spAutoFit/>
            </a:bodyPr>
            <a:lstStyle/>
            <a:p>
              <a:pPr marL="0" indent="0" algn="just" defTabSz="266700">
                <a:spcBef>
                  <a:spcPct val="0"/>
                </a:spcBef>
                <a:spcAft>
                  <a:spcPct val="0"/>
                </a:spcAft>
              </a:pPr>
              <a:r>
                <a:rPr lang="zh-CN" altLang="en-US" sz="2400" b="1" dirty="0">
                  <a:latin typeface="华文楷体" panose="02010600040101010101" charset="-122"/>
                  <a:ea typeface="华文楷体" panose="02010600040101010101" charset="-122"/>
                  <a:cs typeface="华文楷体" panose="02010600040101010101" charset="-122"/>
                  <a:sym typeface="+mn-ea"/>
                </a:rPr>
                <a:t>活动媒介</a:t>
              </a:r>
              <a:r>
                <a:rPr lang="en-US" altLang="zh-CN" sz="2400" b="1" dirty="0">
                  <a:latin typeface="华文楷体" panose="02010600040101010101" charset="-122"/>
                  <a:ea typeface="华文楷体" panose="02010600040101010101" charset="-122"/>
                  <a:cs typeface="华文楷体" panose="02010600040101010101" charset="-122"/>
                  <a:sym typeface="+mn-ea"/>
                </a:rPr>
                <a:t>:</a:t>
              </a:r>
              <a:r>
                <a:rPr lang="en-US" altLang="zh-CN" sz="2400" dirty="0">
                  <a:latin typeface="华文楷体" panose="02010600040101010101" charset="-122"/>
                  <a:ea typeface="华文楷体" panose="02010600040101010101" charset="-122"/>
                  <a:cs typeface="华文楷体" panose="02010600040101010101" charset="-122"/>
                  <a:sym typeface="+mn-ea"/>
                </a:rPr>
                <a:t> </a:t>
              </a:r>
              <a:endParaRPr lang="zh-CN" altLang="en-US" sz="2400" dirty="0">
                <a:latin typeface="华文楷体" panose="02010600040101010101" charset="-122"/>
                <a:ea typeface="华文楷体" panose="02010600040101010101" charset="-122"/>
                <a:cs typeface="华文楷体" panose="02010600040101010101" charset="-122"/>
                <a:sym typeface="+mn-ea"/>
              </a:endParaRPr>
            </a:p>
          </p:txBody>
        </p:sp>
        <p:pic>
          <p:nvPicPr>
            <p:cNvPr id="15" name="图片 14" descr="fa58350b317eefebcf2f4577eb9ee8cc"/>
            <p:cNvPicPr>
              <a:picLocks noChangeAspect="1"/>
            </p:cNvPicPr>
            <p:nvPr/>
          </p:nvPicPr>
          <p:blipFill>
            <a:blip r:embed="rId7"/>
            <a:stretch>
              <a:fillRect/>
            </a:stretch>
          </p:blipFill>
          <p:spPr>
            <a:xfrm>
              <a:off x="17179" y="9441"/>
              <a:ext cx="953" cy="953"/>
            </a:xfrm>
            <a:prstGeom prst="rect">
              <a:avLst/>
            </a:prstGeom>
          </p:spPr>
        </p:pic>
        <p:pic>
          <p:nvPicPr>
            <p:cNvPr id="17" name="图片 16" descr="8adc6aca471b8e353706783079bfa35e"/>
            <p:cNvPicPr>
              <a:picLocks noChangeAspect="1"/>
            </p:cNvPicPr>
            <p:nvPr/>
          </p:nvPicPr>
          <p:blipFill>
            <a:blip r:embed="rId8"/>
            <a:stretch>
              <a:fillRect/>
            </a:stretch>
          </p:blipFill>
          <p:spPr>
            <a:xfrm>
              <a:off x="15865" y="9440"/>
              <a:ext cx="964" cy="963"/>
            </a:xfrm>
            <a:prstGeom prst="rect">
              <a:avLst/>
            </a:prstGeom>
          </p:spPr>
        </p:pic>
        <p:pic>
          <p:nvPicPr>
            <p:cNvPr id="16" name="图片 15" descr="01967360c2e5604101360aa4d1b21014"/>
            <p:cNvPicPr>
              <a:picLocks noChangeAspect="1"/>
            </p:cNvPicPr>
            <p:nvPr/>
          </p:nvPicPr>
          <p:blipFill>
            <a:blip r:embed="rId9"/>
            <a:stretch>
              <a:fillRect/>
            </a:stretch>
          </p:blipFill>
          <p:spPr>
            <a:xfrm>
              <a:off x="14599" y="9460"/>
              <a:ext cx="916" cy="918"/>
            </a:xfrm>
            <a:prstGeom prst="rect">
              <a:avLst/>
            </a:prstGeom>
          </p:spPr>
        </p:pic>
        <p:pic>
          <p:nvPicPr>
            <p:cNvPr id="18" name="图片 17" descr="0ad90a446962d71f905b46fa31fadca1"/>
            <p:cNvPicPr>
              <a:picLocks noChangeAspect="1"/>
            </p:cNvPicPr>
            <p:nvPr/>
          </p:nvPicPr>
          <p:blipFill>
            <a:blip r:embed="rId10"/>
            <a:stretch>
              <a:fillRect/>
            </a:stretch>
          </p:blipFill>
          <p:spPr>
            <a:xfrm>
              <a:off x="13250" y="9392"/>
              <a:ext cx="999" cy="1002"/>
            </a:xfrm>
            <a:prstGeom prst="rect">
              <a:avLst/>
            </a:prstGeom>
          </p:spPr>
        </p:pic>
      </p:grpSp>
      <p:sp>
        <p:nvSpPr>
          <p:cNvPr id="20" name="文本框 19"/>
          <p:cNvSpPr txBox="1"/>
          <p:nvPr/>
        </p:nvSpPr>
        <p:spPr>
          <a:xfrm>
            <a:off x="7696796" y="1176596"/>
            <a:ext cx="2355394" cy="400110"/>
          </a:xfrm>
          <a:prstGeom prst="rect">
            <a:avLst/>
          </a:prstGeom>
          <a:noFill/>
        </p:spPr>
        <p:txBody>
          <a:bodyPr wrap="square" rtlCol="0">
            <a:spAutoFit/>
          </a:bodyPr>
          <a:lstStyle/>
          <a:p>
            <a:r>
              <a:rPr lang="zh-CN" altLang="en-US" sz="2000" b="1" dirty="0">
                <a:solidFill>
                  <a:srgbClr val="232D23"/>
                </a:solidFill>
                <a:latin typeface="华文楷体" panose="02010600040101010101" charset="-122"/>
                <a:ea typeface="华文楷体" panose="02010600040101010101" charset="-122"/>
              </a:rPr>
              <a:t>（</a:t>
            </a:r>
            <a:r>
              <a:rPr lang="en-US" altLang="zh-CN" sz="2000" b="1" dirty="0">
                <a:solidFill>
                  <a:srgbClr val="232D23"/>
                </a:solidFill>
                <a:latin typeface="华文楷体" panose="02010600040101010101" charset="-122"/>
                <a:ea typeface="华文楷体" panose="02010600040101010101" charset="-122"/>
              </a:rPr>
              <a:t>9.25-10.15</a:t>
            </a:r>
            <a:r>
              <a:rPr lang="zh-CN" altLang="en-US" sz="2000" b="1" dirty="0">
                <a:solidFill>
                  <a:srgbClr val="232D23"/>
                </a:solidFill>
                <a:latin typeface="华文楷体" panose="02010600040101010101" charset="-122"/>
                <a:ea typeface="华文楷体" panose="02010600040101010101" charset="-122"/>
              </a:rPr>
              <a:t>）</a:t>
            </a:r>
            <a:endParaRPr lang="zh-CN" altLang="en-US" sz="2000" b="1" dirty="0">
              <a:solidFill>
                <a:srgbClr val="232D23"/>
              </a:solidFill>
              <a:latin typeface="华文楷体" panose="02010600040101010101" charset="-122"/>
              <a:ea typeface="华文楷体" panose="02010600040101010101" charset="-122"/>
            </a:endParaRPr>
          </a:p>
        </p:txBody>
      </p:sp>
    </p:spTree>
    <p:custDataLst>
      <p:tags r:id="rId1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pic>
        <p:nvPicPr>
          <p:cNvPr id="9" name="图片 8" descr="retouch_2025051217213750"/>
          <p:cNvPicPr>
            <a:picLocks noChangeAspect="1"/>
          </p:cNvPicPr>
          <p:nvPr/>
        </p:nvPicPr>
        <p:blipFill>
          <a:blip r:embed="rId2"/>
          <a:stretch>
            <a:fillRect/>
          </a:stretch>
        </p:blipFill>
        <p:spPr>
          <a:xfrm>
            <a:off x="146685" y="71755"/>
            <a:ext cx="1299210" cy="622300"/>
          </a:xfrm>
          <a:prstGeom prst="rect">
            <a:avLst/>
          </a:prstGeom>
        </p:spPr>
      </p:pic>
      <p:pic>
        <p:nvPicPr>
          <p:cNvPr id="12" name="图片 11" descr="笔刷墨迹44"/>
          <p:cNvPicPr>
            <a:picLocks noChangeAspect="1"/>
          </p:cNvPicPr>
          <p:nvPr>
            <p:custDataLst>
              <p:tags r:id="rId3"/>
            </p:custDataLst>
          </p:nvPr>
        </p:nvPicPr>
        <p:blipFill>
          <a:blip r:embed="rId4">
            <a:extLst>
              <a:ext uri="{96DAC541-7B7A-43D3-8B79-37D633B846F1}">
                <asvg:svgBlip xmlns:asvg="http://schemas.microsoft.com/office/drawing/2016/SVG/main" r:embed="rId5"/>
              </a:ext>
            </a:extLst>
          </a:blip>
          <a:stretch>
            <a:fillRect/>
          </a:stretch>
        </p:blipFill>
        <p:spPr>
          <a:xfrm>
            <a:off x="959485" y="-546457"/>
            <a:ext cx="8463280" cy="2051050"/>
          </a:xfrm>
          <a:prstGeom prst="rect">
            <a:avLst/>
          </a:prstGeom>
        </p:spPr>
      </p:pic>
      <p:sp>
        <p:nvSpPr>
          <p:cNvPr id="3" name="文本框 2"/>
          <p:cNvSpPr txBox="1"/>
          <p:nvPr/>
        </p:nvSpPr>
        <p:spPr>
          <a:xfrm>
            <a:off x="1724342" y="190801"/>
            <a:ext cx="8706485" cy="521970"/>
          </a:xfrm>
          <a:prstGeom prst="rect">
            <a:avLst/>
          </a:prstGeom>
          <a:noFill/>
        </p:spPr>
        <p:txBody>
          <a:bodyPr wrap="square" rtlCol="0" anchor="t">
            <a:spAutoFit/>
          </a:bodyPr>
          <a:lstStyle/>
          <a:p>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成熟期：“倒”此为止，发丝飘扬（</a:t>
            </a:r>
            <a:r>
              <a:rPr lang="en-US" altLang="zh-CN" sz="2800" dirty="0">
                <a:solidFill>
                  <a:srgbClr val="232D23"/>
                </a:solidFill>
                <a:latin typeface="华文新魏" panose="02010800040101010101" charset="-122"/>
                <a:ea typeface="华文新魏" panose="02010800040101010101" charset="-122"/>
                <a:cs typeface="华文新魏" panose="02010800040101010101" charset="-122"/>
                <a:sym typeface="+mn-ea"/>
              </a:rPr>
              <a:t>10.15</a:t>
            </a:r>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a:t>
            </a:r>
            <a:r>
              <a:rPr lang="en-US" altLang="zh-CN" sz="2800" dirty="0">
                <a:solidFill>
                  <a:srgbClr val="232D23"/>
                </a:solidFill>
                <a:latin typeface="华文新魏" panose="02010800040101010101" charset="-122"/>
                <a:ea typeface="华文新魏" panose="02010800040101010101" charset="-122"/>
                <a:cs typeface="华文新魏" panose="02010800040101010101" charset="-122"/>
                <a:sym typeface="+mn-ea"/>
              </a:rPr>
              <a:t>12.5</a:t>
            </a:r>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a:t>
            </a:r>
            <a:endPar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endParaRPr>
          </a:p>
        </p:txBody>
      </p:sp>
      <p:sp>
        <p:nvSpPr>
          <p:cNvPr id="5" name="文本框 4"/>
          <p:cNvSpPr txBox="1"/>
          <p:nvPr/>
        </p:nvSpPr>
        <p:spPr>
          <a:xfrm>
            <a:off x="2931954" y="920208"/>
            <a:ext cx="6509385" cy="768350"/>
          </a:xfrm>
          <a:prstGeom prst="rect">
            <a:avLst/>
          </a:prstGeom>
          <a:noFill/>
        </p:spPr>
        <p:txBody>
          <a:bodyPr wrap="square" rtlCol="0" anchor="t">
            <a:spAutoFit/>
          </a:bodyPr>
          <a:lstStyle/>
          <a:p>
            <a:pPr indent="444500" algn="just"/>
            <a:r>
              <a:rPr lang="zh-CN" altLang="en-US" sz="2200" b="1" dirty="0">
                <a:solidFill>
                  <a:srgbClr val="232D23"/>
                </a:solidFill>
                <a:latin typeface="华文楷体" panose="02010600040101010101" charset="-122"/>
                <a:ea typeface="华文楷体" panose="02010600040101010101" charset="-122"/>
                <a:cs typeface="凤箫声动鱼龙舞" panose="02010600010101010101" charset="-122"/>
                <a:sym typeface="+mn-ea"/>
              </a:rPr>
              <a:t>        养元青✖江寻千：合作打造短视频</a:t>
            </a:r>
            <a:endParaRPr lang="zh-CN" altLang="en-US" sz="2200" b="1" dirty="0">
              <a:solidFill>
                <a:srgbClr val="232D23"/>
              </a:solidFill>
              <a:latin typeface="华文楷体" panose="02010600040101010101" charset="-122"/>
              <a:ea typeface="华文楷体" panose="02010600040101010101" charset="-122"/>
              <a:cs typeface="凤箫声动鱼龙舞" panose="02010600010101010101" charset="-122"/>
            </a:endParaRPr>
          </a:p>
          <a:p>
            <a:pPr indent="444500" algn="just"/>
            <a:r>
              <a:rPr lang="zh-CN" altLang="en-US" sz="2200" b="1" dirty="0">
                <a:solidFill>
                  <a:srgbClr val="232D23"/>
                </a:solidFill>
                <a:latin typeface="华文楷体" panose="02010600040101010101" charset="-122"/>
                <a:ea typeface="华文楷体" panose="02010600040101010101" charset="-122"/>
                <a:cs typeface="凤箫声动鱼龙舞" panose="02010600010101010101" charset="-122"/>
                <a:sym typeface="+mn-ea"/>
              </a:rPr>
              <a:t>《寻药云南：一位古法采药人的防脱答案》</a:t>
            </a:r>
            <a:endParaRPr lang="zh-CN" altLang="en-US" sz="2200" b="1" dirty="0">
              <a:solidFill>
                <a:srgbClr val="232D23"/>
              </a:solidFill>
              <a:latin typeface="华文楷体" panose="02010600040101010101" charset="-122"/>
              <a:ea typeface="华文楷体" panose="02010600040101010101" charset="-122"/>
              <a:cs typeface="凤箫声动鱼龙舞" panose="02010600010101010101" charset="-122"/>
              <a:sym typeface="+mn-ea"/>
            </a:endParaRPr>
          </a:p>
        </p:txBody>
      </p:sp>
      <p:pic>
        <p:nvPicPr>
          <p:cNvPr id="6" name="图片 5"/>
          <p:cNvPicPr>
            <a:picLocks noChangeAspect="1"/>
          </p:cNvPicPr>
          <p:nvPr/>
        </p:nvPicPr>
        <p:blipFill>
          <a:blip r:embed="rId6"/>
          <a:stretch>
            <a:fillRect/>
          </a:stretch>
        </p:blipFill>
        <p:spPr>
          <a:xfrm>
            <a:off x="336965" y="1922192"/>
            <a:ext cx="1919069" cy="3807837"/>
          </a:xfrm>
          <a:prstGeom prst="rect">
            <a:avLst/>
          </a:prstGeom>
        </p:spPr>
      </p:pic>
      <p:sp>
        <p:nvSpPr>
          <p:cNvPr id="10" name="文本框 9"/>
          <p:cNvSpPr txBox="1"/>
          <p:nvPr/>
        </p:nvSpPr>
        <p:spPr>
          <a:xfrm>
            <a:off x="2458401" y="1952482"/>
            <a:ext cx="492443" cy="2451100"/>
          </a:xfrm>
          <a:prstGeom prst="rect">
            <a:avLst/>
          </a:prstGeom>
          <a:noFill/>
        </p:spPr>
        <p:txBody>
          <a:bodyPr vert="eaVert" wrap="square" rtlCol="0" anchor="t">
            <a:spAutoFit/>
          </a:bodyPr>
          <a:lstStyle/>
          <a:p>
            <a:r>
              <a:rPr lang="zh-CN" altLang="en-US" sz="2000" b="1" dirty="0">
                <a:solidFill>
                  <a:srgbClr val="232D23"/>
                </a:solidFill>
                <a:latin typeface="华文楷体" panose="02010600040101010101" charset="-122"/>
                <a:ea typeface="华文楷体" panose="02010600040101010101" charset="-122"/>
                <a:cs typeface="+mn-ea"/>
                <a:sym typeface="+mn-ea"/>
              </a:rPr>
              <a:t>采药人的烦恼</a:t>
            </a:r>
            <a:endParaRPr lang="zh-CN" altLang="en-US" sz="2000" dirty="0">
              <a:solidFill>
                <a:srgbClr val="232D23"/>
              </a:solidFill>
              <a:latin typeface="华文楷体" panose="02010600040101010101" charset="-122"/>
              <a:ea typeface="华文楷体" panose="02010600040101010101" charset="-122"/>
              <a:cs typeface="+mn-ea"/>
              <a:sym typeface="+mn-ea"/>
            </a:endParaRPr>
          </a:p>
        </p:txBody>
      </p:sp>
      <p:sp>
        <p:nvSpPr>
          <p:cNvPr id="11" name="文本框 10"/>
          <p:cNvSpPr txBox="1"/>
          <p:nvPr/>
        </p:nvSpPr>
        <p:spPr>
          <a:xfrm>
            <a:off x="2865728" y="2628670"/>
            <a:ext cx="2341283" cy="1878965"/>
          </a:xfrm>
          <a:prstGeom prst="rect">
            <a:avLst/>
          </a:prstGeom>
          <a:noFill/>
        </p:spPr>
        <p:txBody>
          <a:bodyPr wrap="square" rtlCol="0" anchor="t">
            <a:noAutofit/>
          </a:bodyPr>
          <a:lstStyle/>
          <a:p>
            <a:pPr indent="444500" algn="just">
              <a:buNone/>
            </a:pPr>
            <a:r>
              <a:rPr lang="zh-CN" altLang="en-US" sz="2000" dirty="0">
                <a:solidFill>
                  <a:srgbClr val="232D23"/>
                </a:solidFill>
                <a:latin typeface="华文楷体" panose="02010600040101010101" charset="-122"/>
                <a:ea typeface="华文楷体" panose="02010600040101010101" charset="-122"/>
                <a:cs typeface="+mn-ea"/>
                <a:sym typeface="+mn-ea"/>
              </a:rPr>
              <a:t>江寻千在采药时发现掉发问题，引出脱发痛点。</a:t>
            </a:r>
            <a:endParaRPr lang="zh-CN" altLang="en-US" sz="2000" dirty="0">
              <a:solidFill>
                <a:srgbClr val="232D23"/>
              </a:solidFill>
              <a:latin typeface="华文楷体" panose="02010600040101010101" charset="-122"/>
              <a:ea typeface="华文楷体" panose="02010600040101010101" charset="-122"/>
              <a:cs typeface="+mn-ea"/>
              <a:sym typeface="+mn-ea"/>
            </a:endParaRPr>
          </a:p>
        </p:txBody>
      </p:sp>
      <p:sp>
        <p:nvSpPr>
          <p:cNvPr id="13" name="文本框 12"/>
          <p:cNvSpPr txBox="1"/>
          <p:nvPr/>
        </p:nvSpPr>
        <p:spPr>
          <a:xfrm>
            <a:off x="2932182" y="4483100"/>
            <a:ext cx="492443" cy="2374900"/>
          </a:xfrm>
          <a:prstGeom prst="rect">
            <a:avLst/>
          </a:prstGeom>
          <a:noFill/>
        </p:spPr>
        <p:txBody>
          <a:bodyPr vert="eaVert" wrap="square" rtlCol="0" anchor="t">
            <a:spAutoFit/>
          </a:bodyPr>
          <a:lstStyle/>
          <a:p>
            <a:r>
              <a:rPr lang="zh-CN" altLang="en-US" sz="2000" b="1" dirty="0">
                <a:solidFill>
                  <a:srgbClr val="232D23"/>
                </a:solidFill>
                <a:latin typeface="华文楷体" panose="02010600040101010101" charset="-122"/>
                <a:ea typeface="华文楷体" panose="02010600040101010101" charset="-122"/>
                <a:cs typeface="+mn-ea"/>
                <a:sym typeface="+mn-ea"/>
              </a:rPr>
              <a:t>寻药之旅</a:t>
            </a:r>
            <a:endParaRPr lang="zh-CN" altLang="en-US" sz="2000" dirty="0">
              <a:solidFill>
                <a:srgbClr val="232D23"/>
              </a:solidFill>
              <a:latin typeface="华文楷体" panose="02010600040101010101" charset="-122"/>
              <a:ea typeface="华文楷体" panose="02010600040101010101" charset="-122"/>
              <a:cs typeface="+mn-ea"/>
              <a:sym typeface="+mn-ea"/>
            </a:endParaRPr>
          </a:p>
        </p:txBody>
      </p:sp>
      <p:sp>
        <p:nvSpPr>
          <p:cNvPr id="14" name="文本框 13"/>
          <p:cNvSpPr txBox="1"/>
          <p:nvPr/>
        </p:nvSpPr>
        <p:spPr>
          <a:xfrm>
            <a:off x="3305969" y="4674536"/>
            <a:ext cx="2296160" cy="2374265"/>
          </a:xfrm>
          <a:prstGeom prst="rect">
            <a:avLst/>
          </a:prstGeom>
          <a:noFill/>
        </p:spPr>
        <p:txBody>
          <a:bodyPr wrap="square" rtlCol="0" anchor="t">
            <a:noAutofit/>
          </a:bodyPr>
          <a:lstStyle/>
          <a:p>
            <a:pPr marR="0" indent="444500" algn="just"/>
            <a:r>
              <a:rPr lang="zh-CN" altLang="en-US" sz="2000" dirty="0">
                <a:solidFill>
                  <a:srgbClr val="232D23"/>
                </a:solidFill>
                <a:latin typeface="华文楷体" panose="02010600040101010101" charset="-122"/>
                <a:ea typeface="华文楷体" panose="02010600040101010101" charset="-122"/>
                <a:cs typeface="+mn-ea"/>
                <a:sym typeface="+mn-ea"/>
              </a:rPr>
              <a:t>她走访云南村落，向药农学习何首乌、生姜等固发药材的古老智慧，展现原料的天然与纯净。</a:t>
            </a:r>
            <a:endParaRPr lang="zh-CN" altLang="en-US" sz="2000" dirty="0">
              <a:solidFill>
                <a:srgbClr val="232D23"/>
              </a:solidFill>
              <a:latin typeface="华文楷体" panose="02010600040101010101" charset="-122"/>
              <a:ea typeface="华文楷体" panose="02010600040101010101" charset="-122"/>
              <a:cs typeface="+mn-ea"/>
              <a:sym typeface="+mn-ea"/>
            </a:endParaRPr>
          </a:p>
        </p:txBody>
      </p:sp>
      <p:sp>
        <p:nvSpPr>
          <p:cNvPr id="15" name="文本框 14"/>
          <p:cNvSpPr txBox="1"/>
          <p:nvPr/>
        </p:nvSpPr>
        <p:spPr>
          <a:xfrm>
            <a:off x="5366293" y="2147340"/>
            <a:ext cx="492443" cy="2144395"/>
          </a:xfrm>
          <a:prstGeom prst="rect">
            <a:avLst/>
          </a:prstGeom>
          <a:noFill/>
        </p:spPr>
        <p:txBody>
          <a:bodyPr vert="eaVert" wrap="square" rtlCol="0" anchor="t">
            <a:spAutoFit/>
          </a:bodyPr>
          <a:lstStyle/>
          <a:p>
            <a:r>
              <a:rPr lang="zh-CN" altLang="en-US" sz="2000" b="1" dirty="0">
                <a:solidFill>
                  <a:srgbClr val="232D23"/>
                </a:solidFill>
                <a:latin typeface="华文楷体" panose="02010600040101010101" charset="-122"/>
                <a:ea typeface="华文楷体" panose="02010600040101010101" charset="-122"/>
                <a:cs typeface="+mn-ea"/>
                <a:sym typeface="+mn-ea"/>
              </a:rPr>
              <a:t>粗略制作</a:t>
            </a:r>
            <a:endParaRPr lang="zh-CN" altLang="en-US" sz="2000" b="1" dirty="0">
              <a:solidFill>
                <a:srgbClr val="232D23"/>
              </a:solidFill>
              <a:latin typeface="华文楷体" panose="02010600040101010101" charset="-122"/>
              <a:ea typeface="华文楷体" panose="02010600040101010101" charset="-122"/>
              <a:cs typeface="+mn-ea"/>
              <a:sym typeface="+mn-ea"/>
            </a:endParaRPr>
          </a:p>
        </p:txBody>
      </p:sp>
      <p:sp>
        <p:nvSpPr>
          <p:cNvPr id="16" name="文本框 15"/>
          <p:cNvSpPr txBox="1"/>
          <p:nvPr/>
        </p:nvSpPr>
        <p:spPr>
          <a:xfrm>
            <a:off x="5830250" y="2287080"/>
            <a:ext cx="3625850" cy="1593850"/>
          </a:xfrm>
          <a:prstGeom prst="rect">
            <a:avLst/>
          </a:prstGeom>
          <a:noFill/>
        </p:spPr>
        <p:txBody>
          <a:bodyPr wrap="square" rtlCol="0" anchor="t">
            <a:noAutofit/>
          </a:bodyPr>
          <a:lstStyle/>
          <a:p>
            <a:pPr marR="0" indent="444500" algn="just"/>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与药农一同研磨药材，初步感受洗  发乳的制作工艺。药农向江寻千展示养元青四款洗护产品，并为她做了头发护理。随后，她背篓下山，发丝飘逸。</a:t>
            </a: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sp>
        <p:nvSpPr>
          <p:cNvPr id="17" name="文本框 16"/>
          <p:cNvSpPr txBox="1"/>
          <p:nvPr/>
        </p:nvSpPr>
        <p:spPr>
          <a:xfrm>
            <a:off x="6199858" y="4085505"/>
            <a:ext cx="492443" cy="1931670"/>
          </a:xfrm>
          <a:prstGeom prst="rect">
            <a:avLst/>
          </a:prstGeom>
          <a:noFill/>
        </p:spPr>
        <p:txBody>
          <a:bodyPr vert="eaVert" wrap="square" rtlCol="0" anchor="t">
            <a:spAutoFit/>
          </a:bodyPr>
          <a:lstStyle/>
          <a:p>
            <a:r>
              <a:rPr lang="zh-CN" altLang="en-US" sz="2000" b="1" dirty="0">
                <a:solidFill>
                  <a:srgbClr val="232D23"/>
                </a:solidFill>
                <a:latin typeface="华文楷体" panose="02010600040101010101" charset="-122"/>
                <a:ea typeface="华文楷体" panose="02010600040101010101" charset="-122"/>
                <a:cs typeface="+mn-ea"/>
                <a:sym typeface="+mn-ea"/>
              </a:rPr>
              <a:t>亲身验证</a:t>
            </a:r>
            <a:endParaRPr lang="zh-CN" altLang="en-US" sz="2000" dirty="0">
              <a:solidFill>
                <a:srgbClr val="232D23"/>
              </a:solidFill>
              <a:latin typeface="华文楷体" panose="02010600040101010101" charset="-122"/>
              <a:ea typeface="华文楷体" panose="02010600040101010101" charset="-122"/>
              <a:cs typeface="+mn-ea"/>
              <a:sym typeface="+mn-ea"/>
            </a:endParaRPr>
          </a:p>
        </p:txBody>
      </p:sp>
      <p:sp>
        <p:nvSpPr>
          <p:cNvPr id="18" name="文本框 17"/>
          <p:cNvSpPr txBox="1"/>
          <p:nvPr/>
        </p:nvSpPr>
        <p:spPr>
          <a:xfrm>
            <a:off x="6589873" y="4430745"/>
            <a:ext cx="1745615" cy="1691640"/>
          </a:xfrm>
          <a:prstGeom prst="rect">
            <a:avLst/>
          </a:prstGeom>
          <a:noFill/>
        </p:spPr>
        <p:txBody>
          <a:bodyPr wrap="square" rtlCol="0" anchor="t">
            <a:spAutoFit/>
          </a:bodyPr>
          <a:lstStyle/>
          <a:p>
            <a:r>
              <a:rPr lang="en-US" altLang="zh-CN" sz="2400" dirty="0">
                <a:solidFill>
                  <a:srgbClr val="232D23"/>
                </a:solidFill>
                <a:latin typeface="华文楷体" panose="02010600040101010101" charset="-122"/>
                <a:ea typeface="华文楷体" panose="02010600040101010101" charset="-122"/>
                <a:cs typeface="+mn-ea"/>
                <a:sym typeface="+mn-ea"/>
              </a:rPr>
              <a:t>   </a:t>
            </a:r>
            <a:r>
              <a:rPr lang="zh-CN" altLang="en-US" sz="2000" dirty="0">
                <a:solidFill>
                  <a:srgbClr val="232D23"/>
                </a:solidFill>
                <a:latin typeface="华文楷体" panose="02010600040101010101" charset="-122"/>
                <a:ea typeface="华文楷体" panose="02010600040101010101" charset="-122"/>
                <a:cs typeface="+mn-ea"/>
                <a:sym typeface="+mn-ea"/>
              </a:rPr>
              <a:t>江寻千带回试用养元青，一个月后掉发减少，对镜梳头展现效果。</a:t>
            </a:r>
            <a:endParaRPr lang="zh-CN" altLang="en-US" sz="2000" dirty="0">
              <a:solidFill>
                <a:srgbClr val="232D23"/>
              </a:solidFill>
              <a:latin typeface="华文楷体" panose="02010600040101010101" charset="-122"/>
              <a:ea typeface="华文楷体" panose="02010600040101010101" charset="-122"/>
              <a:cs typeface="+mn-ea"/>
              <a:sym typeface="+mn-ea"/>
            </a:endParaRPr>
          </a:p>
        </p:txBody>
      </p:sp>
      <p:sp>
        <p:nvSpPr>
          <p:cNvPr id="19" name="文本框 18"/>
          <p:cNvSpPr txBox="1"/>
          <p:nvPr/>
        </p:nvSpPr>
        <p:spPr>
          <a:xfrm>
            <a:off x="8777056" y="4133953"/>
            <a:ext cx="492443" cy="2268220"/>
          </a:xfrm>
          <a:prstGeom prst="rect">
            <a:avLst/>
          </a:prstGeom>
          <a:noFill/>
        </p:spPr>
        <p:txBody>
          <a:bodyPr vert="eaVert" wrap="square" rtlCol="0" anchor="t">
            <a:spAutoFit/>
          </a:bodyPr>
          <a:lstStyle/>
          <a:p>
            <a:r>
              <a:rPr lang="zh-CN" altLang="en-US" sz="2000" b="1" dirty="0">
                <a:solidFill>
                  <a:srgbClr val="232D23"/>
                </a:solidFill>
                <a:latin typeface="华文楷体" panose="02010600040101010101" charset="-122"/>
                <a:ea typeface="华文楷体" panose="02010600040101010101" charset="-122"/>
                <a:cs typeface="+mn-ea"/>
                <a:sym typeface="+mn-ea"/>
              </a:rPr>
              <a:t>投放平台</a:t>
            </a:r>
            <a:endParaRPr lang="zh-CN" altLang="en-US" sz="2000" b="1" dirty="0">
              <a:solidFill>
                <a:srgbClr val="232D23"/>
              </a:solidFill>
              <a:latin typeface="华文楷体" panose="02010600040101010101" charset="-122"/>
              <a:ea typeface="华文楷体" panose="02010600040101010101" charset="-122"/>
              <a:cs typeface="+mn-ea"/>
              <a:sym typeface="+mn-ea"/>
            </a:endParaRPr>
          </a:p>
        </p:txBody>
      </p:sp>
      <p:sp>
        <p:nvSpPr>
          <p:cNvPr id="20" name="文本框 19"/>
          <p:cNvSpPr txBox="1"/>
          <p:nvPr/>
        </p:nvSpPr>
        <p:spPr>
          <a:xfrm>
            <a:off x="9154824" y="4144835"/>
            <a:ext cx="2408200" cy="2081530"/>
          </a:xfrm>
          <a:prstGeom prst="rect">
            <a:avLst/>
          </a:prstGeom>
          <a:noFill/>
        </p:spPr>
        <p:txBody>
          <a:bodyPr wrap="square" rtlCol="0" anchor="t">
            <a:noAutofit/>
          </a:bodyPr>
          <a:lstStyle/>
          <a:p>
            <a:pPr indent="444500" algn="just"/>
            <a:r>
              <a:rPr lang="zh-CN" altLang="en-US" sz="2000" dirty="0">
                <a:solidFill>
                  <a:srgbClr val="232D23"/>
                </a:solidFill>
                <a:latin typeface="华文楷体" panose="02010600040101010101" charset="-122"/>
                <a:ea typeface="华文楷体" panose="02010600040101010101" charset="-122"/>
                <a:cs typeface="+mn-ea"/>
                <a:sym typeface="+mn-ea"/>
              </a:rPr>
              <a:t>在江寻千官方账号平台抖音发布，并在品牌官方抖音、小红书、微博等平台同步发布。</a:t>
            </a:r>
            <a:endParaRPr lang="zh-CN" altLang="en-US" sz="2000" dirty="0">
              <a:solidFill>
                <a:srgbClr val="232D23"/>
              </a:solidFill>
              <a:latin typeface="华文楷体" panose="02010600040101010101" charset="-122"/>
              <a:ea typeface="华文楷体" panose="02010600040101010101" charset="-122"/>
              <a:cs typeface="+mn-ea"/>
              <a:sym typeface="+mn-ea"/>
            </a:endParaRPr>
          </a:p>
        </p:txBody>
      </p:sp>
      <p:pic>
        <p:nvPicPr>
          <p:cNvPr id="22" name="Picture 6" descr="E:\水墨图表素材\01.png"/>
          <p:cNvPicPr>
            <a:picLocks noChangeAspect="1" noChangeArrowheads="1"/>
          </p:cNvPicPr>
          <p:nvPr/>
        </p:nvPicPr>
        <p:blipFill>
          <a:blip r:embed="rId7">
            <a:alphaModFix amt="60000"/>
            <a:duotone>
              <a:schemeClr val="accent6">
                <a:shade val="45000"/>
                <a:satMod val="135000"/>
              </a:schemeClr>
              <a:prstClr val="white"/>
            </a:duotone>
            <a:grayscl/>
            <a:lum contrast="-12000"/>
            <a:extLst>
              <a:ext uri="{28A0092B-C50C-407E-A947-70E740481C1C}">
                <a14:useLocalDpi xmlns:a14="http://schemas.microsoft.com/office/drawing/2010/main" val="0"/>
              </a:ext>
            </a:extLst>
          </a:blip>
          <a:srcRect/>
          <a:stretch>
            <a:fillRect/>
          </a:stretch>
        </p:blipFill>
        <p:spPr bwMode="auto">
          <a:xfrm>
            <a:off x="2397247" y="3763470"/>
            <a:ext cx="9227820" cy="842010"/>
          </a:xfrm>
          <a:prstGeom prst="rect">
            <a:avLst/>
          </a:prstGeom>
          <a:extLst>
            <a:ext uri="{909E8E84-426E-40DD-AFC4-6F175D3DCCD1}">
              <a14:hiddenFill xmlns:a14="http://schemas.microsoft.com/office/drawing/2010/main">
                <a:solidFill>
                  <a:srgbClr val="FFFFFF"/>
                </a:solidFill>
              </a14:hiddenFill>
            </a:ext>
          </a:extLst>
        </p:spPr>
      </p:pic>
      <p:pic>
        <p:nvPicPr>
          <p:cNvPr id="7" name="图片 6" descr="fa58350b317eefebcf2f4577eb9ee8cc"/>
          <p:cNvPicPr>
            <a:picLocks noChangeAspect="1"/>
          </p:cNvPicPr>
          <p:nvPr/>
        </p:nvPicPr>
        <p:blipFill>
          <a:blip r:embed="rId8"/>
          <a:stretch>
            <a:fillRect/>
          </a:stretch>
        </p:blipFill>
        <p:spPr>
          <a:xfrm>
            <a:off x="11200782" y="5867121"/>
            <a:ext cx="605155" cy="605155"/>
          </a:xfrm>
          <a:prstGeom prst="rect">
            <a:avLst/>
          </a:prstGeom>
        </p:spPr>
      </p:pic>
      <p:pic>
        <p:nvPicPr>
          <p:cNvPr id="8" name="图片 7" descr="8adc6aca471b8e353706783079bfa35e"/>
          <p:cNvPicPr>
            <a:picLocks noChangeAspect="1"/>
          </p:cNvPicPr>
          <p:nvPr/>
        </p:nvPicPr>
        <p:blipFill>
          <a:blip r:embed="rId9"/>
          <a:stretch>
            <a:fillRect/>
          </a:stretch>
        </p:blipFill>
        <p:spPr>
          <a:xfrm>
            <a:off x="10342382" y="5856775"/>
            <a:ext cx="612140" cy="611505"/>
          </a:xfrm>
          <a:prstGeom prst="rect">
            <a:avLst/>
          </a:prstGeom>
        </p:spPr>
      </p:pic>
      <p:pic>
        <p:nvPicPr>
          <p:cNvPr id="21" name="图片 20" descr="01967360c2e5604101360aa4d1b21014"/>
          <p:cNvPicPr>
            <a:picLocks noChangeAspect="1"/>
          </p:cNvPicPr>
          <p:nvPr/>
        </p:nvPicPr>
        <p:blipFill>
          <a:blip r:embed="rId10"/>
          <a:stretch>
            <a:fillRect/>
          </a:stretch>
        </p:blipFill>
        <p:spPr>
          <a:xfrm>
            <a:off x="9456100" y="5856775"/>
            <a:ext cx="581660" cy="582930"/>
          </a:xfrm>
          <a:prstGeom prst="rect">
            <a:avLst/>
          </a:prstGeom>
        </p:spPr>
      </p:pic>
      <p:sp>
        <p:nvSpPr>
          <p:cNvPr id="23" name="文本框 22"/>
          <p:cNvSpPr txBox="1"/>
          <p:nvPr/>
        </p:nvSpPr>
        <p:spPr>
          <a:xfrm>
            <a:off x="5514604" y="1620465"/>
            <a:ext cx="2355394" cy="400110"/>
          </a:xfrm>
          <a:prstGeom prst="rect">
            <a:avLst/>
          </a:prstGeom>
          <a:noFill/>
        </p:spPr>
        <p:txBody>
          <a:bodyPr wrap="square" rtlCol="0">
            <a:spAutoFit/>
          </a:bodyPr>
          <a:lstStyle/>
          <a:p>
            <a:r>
              <a:rPr lang="zh-CN" altLang="en-US" sz="2000" b="1" dirty="0">
                <a:solidFill>
                  <a:srgbClr val="232D23"/>
                </a:solidFill>
                <a:latin typeface="华文楷体" panose="02010600040101010101" charset="-122"/>
                <a:ea typeface="华文楷体" panose="02010600040101010101" charset="-122"/>
              </a:rPr>
              <a:t>（</a:t>
            </a:r>
            <a:r>
              <a:rPr lang="en-US" altLang="zh-CN" sz="2000" b="1" dirty="0">
                <a:solidFill>
                  <a:srgbClr val="232D23"/>
                </a:solidFill>
                <a:latin typeface="华文楷体" panose="02010600040101010101" charset="-122"/>
                <a:ea typeface="华文楷体" panose="02010600040101010101" charset="-122"/>
              </a:rPr>
              <a:t>10.15</a:t>
            </a:r>
            <a:r>
              <a:rPr lang="zh-CN" altLang="en-US" sz="2000" b="1" dirty="0">
                <a:solidFill>
                  <a:srgbClr val="232D23"/>
                </a:solidFill>
                <a:latin typeface="华文楷体" panose="02010600040101010101" charset="-122"/>
                <a:ea typeface="华文楷体" panose="02010600040101010101" charset="-122"/>
              </a:rPr>
              <a:t>）</a:t>
            </a:r>
            <a:endParaRPr lang="zh-CN" altLang="en-US" sz="2000" b="1" dirty="0">
              <a:solidFill>
                <a:srgbClr val="232D23"/>
              </a:solidFill>
              <a:latin typeface="华文楷体" panose="02010600040101010101" charset="-122"/>
              <a:ea typeface="华文楷体" panose="02010600040101010101" charset="-122"/>
            </a:endParaRPr>
          </a:p>
        </p:txBody>
      </p:sp>
    </p:spTree>
    <p:custDataLst>
      <p:tags r:id="rId1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pic>
        <p:nvPicPr>
          <p:cNvPr id="9" name="图片 8" descr="retouch_2025051217213750"/>
          <p:cNvPicPr>
            <a:picLocks noChangeAspect="1"/>
          </p:cNvPicPr>
          <p:nvPr/>
        </p:nvPicPr>
        <p:blipFill>
          <a:blip r:embed="rId2"/>
          <a:stretch>
            <a:fillRect/>
          </a:stretch>
        </p:blipFill>
        <p:spPr>
          <a:xfrm>
            <a:off x="146685" y="71755"/>
            <a:ext cx="1299210" cy="622300"/>
          </a:xfrm>
          <a:prstGeom prst="rect">
            <a:avLst/>
          </a:prstGeom>
        </p:spPr>
      </p:pic>
      <p:pic>
        <p:nvPicPr>
          <p:cNvPr id="12" name="图片 11" descr="笔刷墨迹44"/>
          <p:cNvPicPr>
            <a:picLocks noChangeAspect="1"/>
          </p:cNvPicPr>
          <p:nvPr>
            <p:custDataLst>
              <p:tags r:id="rId3"/>
            </p:custDataLst>
          </p:nvPr>
        </p:nvPicPr>
        <p:blipFill>
          <a:blip r:embed="rId4">
            <a:extLst>
              <a:ext uri="{96DAC541-7B7A-43D3-8B79-37D633B846F1}">
                <asvg:svgBlip xmlns:asvg="http://schemas.microsoft.com/office/drawing/2016/SVG/main" r:embed="rId5"/>
              </a:ext>
            </a:extLst>
          </a:blip>
          <a:stretch>
            <a:fillRect/>
          </a:stretch>
        </p:blipFill>
        <p:spPr>
          <a:xfrm>
            <a:off x="989965" y="-578541"/>
            <a:ext cx="8463280" cy="2051050"/>
          </a:xfrm>
          <a:prstGeom prst="rect">
            <a:avLst/>
          </a:prstGeom>
        </p:spPr>
      </p:pic>
      <p:sp>
        <p:nvSpPr>
          <p:cNvPr id="3" name="文本框 2"/>
          <p:cNvSpPr txBox="1"/>
          <p:nvPr/>
        </p:nvSpPr>
        <p:spPr>
          <a:xfrm>
            <a:off x="1847920" y="164748"/>
            <a:ext cx="8336915" cy="521970"/>
          </a:xfrm>
          <a:prstGeom prst="rect">
            <a:avLst/>
          </a:prstGeom>
          <a:noFill/>
        </p:spPr>
        <p:txBody>
          <a:bodyPr wrap="square" rtlCol="0" anchor="t">
            <a:spAutoFit/>
          </a:bodyPr>
          <a:lstStyle/>
          <a:p>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成熟期：“倒”此为止，发丝飘扬（</a:t>
            </a:r>
            <a:r>
              <a:rPr lang="en-US" altLang="zh-CN" sz="2800" dirty="0">
                <a:solidFill>
                  <a:srgbClr val="232D23"/>
                </a:solidFill>
                <a:latin typeface="华文新魏" panose="02010800040101010101" charset="-122"/>
                <a:ea typeface="华文新魏" panose="02010800040101010101" charset="-122"/>
                <a:cs typeface="华文新魏" panose="02010800040101010101" charset="-122"/>
                <a:sym typeface="+mn-ea"/>
              </a:rPr>
              <a:t>10.15</a:t>
            </a:r>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a:t>
            </a:r>
            <a:r>
              <a:rPr lang="en-US" altLang="zh-CN" sz="2800" dirty="0">
                <a:solidFill>
                  <a:srgbClr val="232D23"/>
                </a:solidFill>
                <a:latin typeface="华文新魏" panose="02010800040101010101" charset="-122"/>
                <a:ea typeface="华文新魏" panose="02010800040101010101" charset="-122"/>
                <a:cs typeface="华文新魏" panose="02010800040101010101" charset="-122"/>
                <a:sym typeface="+mn-ea"/>
              </a:rPr>
              <a:t>12.5</a:t>
            </a:r>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a:t>
            </a:r>
            <a:endPar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endParaRPr>
          </a:p>
        </p:txBody>
      </p:sp>
      <p:sp>
        <p:nvSpPr>
          <p:cNvPr id="6" name="文本框 5"/>
          <p:cNvSpPr txBox="1"/>
          <p:nvPr/>
        </p:nvSpPr>
        <p:spPr>
          <a:xfrm>
            <a:off x="2521337" y="1012212"/>
            <a:ext cx="3495040" cy="460375"/>
          </a:xfrm>
          <a:prstGeom prst="rect">
            <a:avLst/>
          </a:prstGeom>
          <a:noFill/>
        </p:spPr>
        <p:txBody>
          <a:bodyPr wrap="square" rtlCol="0" anchor="t">
            <a:spAutoFit/>
          </a:bodyPr>
          <a:lstStyle/>
          <a:p>
            <a:pPr marR="0" indent="444500" algn="just"/>
            <a:r>
              <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rPr>
              <a:t>我有葫芦“紫”定行</a:t>
            </a:r>
            <a:endPar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pic>
        <p:nvPicPr>
          <p:cNvPr id="8" name="图片 1" descr="MEITU_20250522_182203007"/>
          <p:cNvPicPr>
            <a:picLocks noChangeAspect="1"/>
          </p:cNvPicPr>
          <p:nvPr/>
        </p:nvPicPr>
        <p:blipFill>
          <a:blip r:embed="rId6"/>
          <a:stretch>
            <a:fillRect/>
          </a:stretch>
        </p:blipFill>
        <p:spPr>
          <a:xfrm>
            <a:off x="9137015" y="694055"/>
            <a:ext cx="2520315" cy="5472430"/>
          </a:xfrm>
          <a:prstGeom prst="rect">
            <a:avLst/>
          </a:prstGeom>
        </p:spPr>
      </p:pic>
      <p:cxnSp>
        <p:nvCxnSpPr>
          <p:cNvPr id="13" name="直接连接符 12"/>
          <p:cNvCxnSpPr/>
          <p:nvPr/>
        </p:nvCxnSpPr>
        <p:spPr>
          <a:xfrm flipV="1">
            <a:off x="1909480" y="1472509"/>
            <a:ext cx="5273040" cy="44450"/>
          </a:xfrm>
          <a:prstGeom prst="line">
            <a:avLst/>
          </a:prstGeom>
          <a:ln>
            <a:solidFill>
              <a:srgbClr val="3D4A3F"/>
            </a:solidFill>
          </a:ln>
        </p:spPr>
        <p:style>
          <a:lnRef idx="2">
            <a:schemeClr val="accent1"/>
          </a:lnRef>
          <a:fillRef idx="0">
            <a:srgbClr val="FFFFFF"/>
          </a:fillRef>
          <a:effectRef idx="0">
            <a:srgbClr val="FFFFFF"/>
          </a:effectRef>
          <a:fontRef idx="minor">
            <a:schemeClr val="tx1"/>
          </a:fontRef>
        </p:style>
      </p:cxnSp>
      <p:grpSp>
        <p:nvGrpSpPr>
          <p:cNvPr id="11" name="组合 10"/>
          <p:cNvGrpSpPr/>
          <p:nvPr/>
        </p:nvGrpSpPr>
        <p:grpSpPr>
          <a:xfrm>
            <a:off x="570486" y="1985223"/>
            <a:ext cx="7847698" cy="3905885"/>
            <a:chOff x="452387" y="2101850"/>
            <a:chExt cx="7847698" cy="3905885"/>
          </a:xfrm>
        </p:grpSpPr>
        <p:sp>
          <p:nvSpPr>
            <p:cNvPr id="5" name="文本框 4"/>
            <p:cNvSpPr txBox="1"/>
            <p:nvPr/>
          </p:nvSpPr>
          <p:spPr>
            <a:xfrm>
              <a:off x="452387" y="2165350"/>
              <a:ext cx="7847698" cy="3842385"/>
            </a:xfrm>
            <a:prstGeom prst="rect">
              <a:avLst/>
            </a:prstGeom>
            <a:noFill/>
          </p:spPr>
          <p:txBody>
            <a:bodyPr wrap="square" rtlCol="0" anchor="t">
              <a:noAutofit/>
            </a:bodyPr>
            <a:lstStyle/>
            <a:p>
              <a:pPr indent="444500" algn="just">
                <a:buNone/>
              </a:pPr>
              <a:r>
                <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rPr>
                <a:t>活动平台</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：淘宝、抖音</a:t>
              </a:r>
              <a:endParaRPr lang="en-US" altLang="zh-CN" dirty="0">
                <a:solidFill>
                  <a:srgbClr val="232D23"/>
                </a:solidFill>
                <a:latin typeface="华文楷体" panose="02010600040101010101" charset="-122"/>
                <a:ea typeface="华文楷体" panose="02010600040101010101" charset="-122"/>
                <a:cs typeface="华文楷体" panose="02010600040101010101" charset="-122"/>
                <a:sym typeface="+mn-ea"/>
              </a:endParaRPr>
            </a:p>
            <a:p>
              <a:pPr indent="444500" algn="just">
                <a:buNone/>
              </a:pPr>
              <a:endParaRPr lang="en-US" altLang="zh-CN" b="1" dirty="0">
                <a:solidFill>
                  <a:srgbClr val="232D23"/>
                </a:solidFill>
                <a:latin typeface="华文楷体" panose="02010600040101010101" charset="-122"/>
                <a:ea typeface="华文楷体" panose="02010600040101010101" charset="-122"/>
                <a:cs typeface="华文楷体" panose="02010600040101010101" charset="-122"/>
                <a:sym typeface="+mn-ea"/>
              </a:endParaRPr>
            </a:p>
            <a:p>
              <a:pPr indent="444500" algn="just">
                <a:buNone/>
              </a:pPr>
              <a:r>
                <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rPr>
                <a:t>活动目的</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sz="2400" dirty="0">
                  <a:solidFill>
                    <a:srgbClr val="249087"/>
                  </a:solidFill>
                  <a:latin typeface="华文楷体" panose="02010600040101010101" charset="-122"/>
                  <a:ea typeface="华文楷体" panose="02010600040101010101" charset="-122"/>
                  <a:cs typeface="华文楷体" panose="02010600040101010101" charset="-122"/>
                  <a:sym typeface="+mn-ea"/>
                </a:rPr>
                <a:t>双</a:t>
              </a:r>
              <a:r>
                <a:rPr lang="en-US" altLang="zh-CN" sz="2400" dirty="0">
                  <a:solidFill>
                    <a:srgbClr val="249087"/>
                  </a:solidFill>
                  <a:latin typeface="华文楷体" panose="02010600040101010101" charset="-122"/>
                  <a:ea typeface="华文楷体" panose="02010600040101010101" charset="-122"/>
                  <a:cs typeface="华文楷体" panose="02010600040101010101" charset="-122"/>
                  <a:sym typeface="+mn-ea"/>
                </a:rPr>
                <a:t>11</a:t>
              </a:r>
              <a:r>
                <a:rPr lang="zh-CN" altLang="en-US" sz="2400" dirty="0">
                  <a:solidFill>
                    <a:srgbClr val="249087"/>
                  </a:solidFill>
                  <a:latin typeface="华文楷体" panose="02010600040101010101" charset="-122"/>
                  <a:ea typeface="华文楷体" panose="02010600040101010101" charset="-122"/>
                  <a:cs typeface="华文楷体" panose="02010600040101010101" charset="-122"/>
                  <a:sym typeface="+mn-ea"/>
                </a:rPr>
                <a:t>期间</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直播带货可以吸引大量有购物需求的消费者，加上代言人杨紫的粉丝群体推动，有效提高品牌影响力，促进产品销售。</a:t>
              </a:r>
              <a:endParaRPr lang="en-US" altLang="zh-CN" sz="1600" dirty="0">
                <a:solidFill>
                  <a:srgbClr val="232D23"/>
                </a:solidFill>
                <a:latin typeface="华文楷体" panose="02010600040101010101" charset="-122"/>
                <a:ea typeface="华文楷体" panose="02010600040101010101" charset="-122"/>
                <a:cs typeface="华文楷体" panose="02010600040101010101" charset="-122"/>
                <a:sym typeface="+mn-ea"/>
              </a:endParaRPr>
            </a:p>
            <a:p>
              <a:pPr indent="444500" algn="just">
                <a:buNone/>
              </a:pPr>
              <a:endParaRPr lang="en-US" altLang="zh-CN" sz="1600" dirty="0">
                <a:solidFill>
                  <a:srgbClr val="232D23"/>
                </a:solidFill>
                <a:latin typeface="华文楷体" panose="02010600040101010101" charset="-122"/>
                <a:ea typeface="华文楷体" panose="02010600040101010101" charset="-122"/>
                <a:cs typeface="华文楷体" panose="02010600040101010101" charset="-122"/>
                <a:sym typeface="+mn-ea"/>
              </a:endParaRPr>
            </a:p>
            <a:p>
              <a:pPr indent="444500" algn="just">
                <a:buNone/>
              </a:pPr>
              <a:r>
                <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rPr>
                <a:t>活动内容</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sz="2400" dirty="0">
                  <a:solidFill>
                    <a:srgbClr val="249087"/>
                  </a:solidFill>
                  <a:latin typeface="华文楷体" panose="02010600040101010101" charset="-122"/>
                  <a:ea typeface="华文楷体" panose="02010600040101010101" charset="-122"/>
                  <a:cs typeface="华文楷体" panose="02010600040101010101" charset="-122"/>
                  <a:sym typeface="+mn-ea"/>
                </a:rPr>
                <a:t>双</a:t>
              </a:r>
              <a:r>
                <a:rPr lang="en-US" altLang="zh-CN" sz="2400" dirty="0">
                  <a:solidFill>
                    <a:srgbClr val="249087"/>
                  </a:solidFill>
                  <a:latin typeface="华文楷体" panose="02010600040101010101" charset="-122"/>
                  <a:ea typeface="华文楷体" panose="02010600040101010101" charset="-122"/>
                  <a:cs typeface="华文楷体" panose="02010600040101010101" charset="-122"/>
                  <a:sym typeface="+mn-ea"/>
                </a:rPr>
                <a:t>11</a:t>
              </a:r>
              <a:r>
                <a:rPr lang="zh-CN" altLang="en-US" sz="2400" dirty="0">
                  <a:solidFill>
                    <a:srgbClr val="249087"/>
                  </a:solidFill>
                  <a:latin typeface="华文楷体" panose="02010600040101010101" charset="-122"/>
                  <a:ea typeface="华文楷体" panose="02010600040101010101" charset="-122"/>
                  <a:cs typeface="华文楷体" panose="02010600040101010101" charset="-122"/>
                  <a:sym typeface="+mn-ea"/>
                </a:rPr>
                <a:t>大促期间</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，养元青官方直播间邀请代言人杨紫空降</a:t>
              </a:r>
              <a:r>
                <a:rPr lang="en-US" altLang="zh-CN" sz="2400" dirty="0">
                  <a:solidFill>
                    <a:srgbClr val="249087"/>
                  </a:solidFill>
                  <a:latin typeface="华文楷体" panose="02010600040101010101" charset="-122"/>
                  <a:ea typeface="华文楷体" panose="02010600040101010101" charset="-122"/>
                  <a:cs typeface="华文楷体" panose="02010600040101010101" charset="-122"/>
                  <a:sym typeface="+mn-ea"/>
                </a:rPr>
                <a:t>“</a:t>
              </a:r>
              <a:r>
                <a:rPr lang="zh-CN" altLang="en-US" sz="2400" dirty="0">
                  <a:solidFill>
                    <a:srgbClr val="249087"/>
                  </a:solidFill>
                  <a:latin typeface="华文楷体" panose="02010600040101010101" charset="-122"/>
                  <a:ea typeface="华文楷体" panose="02010600040101010101" charset="-122"/>
                  <a:cs typeface="华文楷体" panose="02010600040101010101" charset="-122"/>
                  <a:sym typeface="+mn-ea"/>
                </a:rPr>
                <a:t>我有葫芦紫定行</a:t>
              </a:r>
              <a:r>
                <a:rPr lang="en-US" altLang="zh-CN" sz="2400" dirty="0">
                  <a:solidFill>
                    <a:srgbClr val="249087"/>
                  </a:solidFill>
                  <a:latin typeface="华文楷体" panose="02010600040101010101" charset="-122"/>
                  <a:ea typeface="华文楷体" panose="02010600040101010101" charset="-122"/>
                  <a:cs typeface="华文楷体" panose="02010600040101010101" charset="-122"/>
                  <a:sym typeface="+mn-ea"/>
                </a:rPr>
                <a:t>”</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主题直播间，将养元青新证防脱系列洗发乳作为主要销售产品，设置</a:t>
              </a:r>
              <a:r>
                <a:rPr lang="zh-CN" altLang="en-US" sz="2400" b="1" dirty="0">
                  <a:solidFill>
                    <a:srgbClr val="249087"/>
                  </a:solidFill>
                  <a:latin typeface="华文楷体" panose="02010600040101010101" charset="-122"/>
                  <a:ea typeface="华文楷体" panose="02010600040101010101" charset="-122"/>
                  <a:cs typeface="华文楷体" panose="02010600040101010101" charset="-122"/>
                  <a:sym typeface="+mn-ea"/>
                </a:rPr>
                <a:t>满</a:t>
              </a:r>
              <a:r>
                <a:rPr lang="en-US" altLang="zh-CN" sz="2400" b="1" dirty="0">
                  <a:solidFill>
                    <a:srgbClr val="249087"/>
                  </a:solidFill>
                  <a:latin typeface="华文楷体" panose="02010600040101010101" charset="-122"/>
                  <a:ea typeface="华文楷体" panose="02010600040101010101" charset="-122"/>
                  <a:cs typeface="华文楷体" panose="02010600040101010101" charset="-122"/>
                  <a:sym typeface="+mn-ea"/>
                </a:rPr>
                <a:t>100</a:t>
              </a:r>
              <a:r>
                <a:rPr lang="zh-CN" altLang="en-US" sz="2400" b="1" dirty="0">
                  <a:solidFill>
                    <a:srgbClr val="249087"/>
                  </a:solidFill>
                  <a:latin typeface="华文楷体" panose="02010600040101010101" charset="-122"/>
                  <a:ea typeface="华文楷体" panose="02010600040101010101" charset="-122"/>
                  <a:cs typeface="华文楷体" panose="02010600040101010101" charset="-122"/>
                  <a:sym typeface="+mn-ea"/>
                </a:rPr>
                <a:t>减</a:t>
              </a:r>
              <a:r>
                <a:rPr lang="en-US" altLang="zh-CN" sz="2400" b="1" dirty="0">
                  <a:solidFill>
                    <a:srgbClr val="249087"/>
                  </a:solidFill>
                  <a:latin typeface="华文楷体" panose="02010600040101010101" charset="-122"/>
                  <a:ea typeface="华文楷体" panose="02010600040101010101" charset="-122"/>
                  <a:cs typeface="华文楷体" panose="02010600040101010101" charset="-122"/>
                  <a:sym typeface="+mn-ea"/>
                </a:rPr>
                <a:t>20</a:t>
              </a:r>
              <a:r>
                <a:rPr lang="zh-CN" altLang="en-US" sz="2400" b="1" dirty="0">
                  <a:solidFill>
                    <a:srgbClr val="249087"/>
                  </a:solidFill>
                  <a:latin typeface="华文楷体" panose="02010600040101010101" charset="-122"/>
                  <a:ea typeface="华文楷体" panose="02010600040101010101" charset="-122"/>
                  <a:cs typeface="华文楷体" panose="02010600040101010101" charset="-122"/>
                  <a:sym typeface="+mn-ea"/>
                </a:rPr>
                <a:t>和消费者可参与抽奖活动</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，加强与消费者的互动。抽奖福袋中包含杨紫亲笔签名照和芦小青周边干发帽、浴室香氛、抱枕、手帕、马克杯等。</a:t>
              </a:r>
              <a:endPar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pic>
          <p:nvPicPr>
            <p:cNvPr id="7" name="图片 6" descr="0ad90a446962d71f905b46fa31fadca1"/>
            <p:cNvPicPr>
              <a:picLocks noChangeAspect="1"/>
            </p:cNvPicPr>
            <p:nvPr/>
          </p:nvPicPr>
          <p:blipFill>
            <a:blip r:embed="rId7"/>
            <a:stretch>
              <a:fillRect/>
            </a:stretch>
          </p:blipFill>
          <p:spPr>
            <a:xfrm>
              <a:off x="6624955" y="2101850"/>
              <a:ext cx="622300" cy="623570"/>
            </a:xfrm>
            <a:prstGeom prst="rect">
              <a:avLst/>
            </a:prstGeom>
          </p:spPr>
        </p:pic>
        <p:pic>
          <p:nvPicPr>
            <p:cNvPr id="10" name="图片 9" descr="fa58350b317eefebcf2f4577eb9ee8cc"/>
            <p:cNvPicPr>
              <a:picLocks noChangeAspect="1"/>
            </p:cNvPicPr>
            <p:nvPr/>
          </p:nvPicPr>
          <p:blipFill>
            <a:blip r:embed="rId8"/>
            <a:stretch>
              <a:fillRect/>
            </a:stretch>
          </p:blipFill>
          <p:spPr>
            <a:xfrm>
              <a:off x="7388860" y="2101850"/>
              <a:ext cx="633730" cy="633730"/>
            </a:xfrm>
            <a:prstGeom prst="rect">
              <a:avLst/>
            </a:prstGeom>
          </p:spPr>
        </p:pic>
      </p:grpSp>
      <p:sp>
        <p:nvSpPr>
          <p:cNvPr id="14" name="文本框 13"/>
          <p:cNvSpPr txBox="1"/>
          <p:nvPr/>
        </p:nvSpPr>
        <p:spPr>
          <a:xfrm>
            <a:off x="3490310" y="1585113"/>
            <a:ext cx="2355394" cy="400110"/>
          </a:xfrm>
          <a:prstGeom prst="rect">
            <a:avLst/>
          </a:prstGeom>
          <a:noFill/>
        </p:spPr>
        <p:txBody>
          <a:bodyPr wrap="square" rtlCol="0">
            <a:spAutoFit/>
          </a:bodyPr>
          <a:lstStyle/>
          <a:p>
            <a:r>
              <a:rPr lang="zh-CN" altLang="en-US" sz="2000" b="1" dirty="0">
                <a:solidFill>
                  <a:srgbClr val="232D23"/>
                </a:solidFill>
                <a:latin typeface="华文楷体" panose="02010600040101010101" charset="-122"/>
                <a:ea typeface="华文楷体" panose="02010600040101010101" charset="-122"/>
              </a:rPr>
              <a:t>（</a:t>
            </a:r>
            <a:r>
              <a:rPr lang="en-US" altLang="zh-CN" sz="2000" b="1" dirty="0">
                <a:solidFill>
                  <a:srgbClr val="232D23"/>
                </a:solidFill>
                <a:latin typeface="华文楷体" panose="02010600040101010101" charset="-122"/>
                <a:ea typeface="华文楷体" panose="02010600040101010101" charset="-122"/>
              </a:rPr>
              <a:t>10.15-11.11</a:t>
            </a:r>
            <a:r>
              <a:rPr lang="zh-CN" altLang="en-US" sz="2000" b="1" dirty="0">
                <a:solidFill>
                  <a:srgbClr val="232D23"/>
                </a:solidFill>
                <a:latin typeface="华文楷体" panose="02010600040101010101" charset="-122"/>
                <a:ea typeface="华文楷体" panose="02010600040101010101" charset="-122"/>
              </a:rPr>
              <a:t>）</a:t>
            </a:r>
            <a:endParaRPr lang="zh-CN" altLang="en-US" sz="2000" b="1" dirty="0">
              <a:solidFill>
                <a:srgbClr val="232D23"/>
              </a:solidFill>
              <a:latin typeface="华文楷体" panose="02010600040101010101" charset="-122"/>
              <a:ea typeface="华文楷体" panose="02010600040101010101" charset="-122"/>
            </a:endParaRPr>
          </a:p>
        </p:txBody>
      </p:sp>
    </p:spTree>
    <p:custDataLst>
      <p:tags r:id="rId9"/>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pic>
        <p:nvPicPr>
          <p:cNvPr id="9" name="图片 8" descr="retouch_2025051217213750"/>
          <p:cNvPicPr>
            <a:picLocks noChangeAspect="1"/>
          </p:cNvPicPr>
          <p:nvPr/>
        </p:nvPicPr>
        <p:blipFill>
          <a:blip r:embed="rId2"/>
          <a:stretch>
            <a:fillRect/>
          </a:stretch>
        </p:blipFill>
        <p:spPr>
          <a:xfrm>
            <a:off x="146685" y="71755"/>
            <a:ext cx="1299210" cy="622300"/>
          </a:xfrm>
          <a:prstGeom prst="rect">
            <a:avLst/>
          </a:prstGeom>
        </p:spPr>
      </p:pic>
      <p:grpSp>
        <p:nvGrpSpPr>
          <p:cNvPr id="7" name="组合 6"/>
          <p:cNvGrpSpPr/>
          <p:nvPr/>
        </p:nvGrpSpPr>
        <p:grpSpPr>
          <a:xfrm>
            <a:off x="2684430" y="512147"/>
            <a:ext cx="8269035" cy="6074342"/>
            <a:chOff x="2229776" y="608400"/>
            <a:chExt cx="8269035" cy="6074342"/>
          </a:xfrm>
        </p:grpSpPr>
        <p:sp>
          <p:nvSpPr>
            <p:cNvPr id="16" name="矩形 15"/>
            <p:cNvSpPr/>
            <p:nvPr/>
          </p:nvSpPr>
          <p:spPr>
            <a:xfrm>
              <a:off x="2229776" y="608400"/>
              <a:ext cx="8269035" cy="6074342"/>
            </a:xfrm>
            <a:prstGeom prst="rect">
              <a:avLst/>
            </a:prstGeom>
            <a:solidFill>
              <a:srgbClr val="98B29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aphicFrame>
          <p:nvGraphicFramePr>
            <p:cNvPr id="3" name="表格 2"/>
            <p:cNvGraphicFramePr/>
            <p:nvPr>
              <p:custDataLst>
                <p:tags r:id="rId3"/>
              </p:custDataLst>
            </p:nvPr>
          </p:nvGraphicFramePr>
          <p:xfrm>
            <a:off x="2229776" y="608400"/>
            <a:ext cx="8269035" cy="6074342"/>
          </p:xfrm>
          <a:graphic>
            <a:graphicData uri="http://schemas.openxmlformats.org/drawingml/2006/table">
              <a:tbl>
                <a:tblPr/>
                <a:tblGrid>
                  <a:gridCol w="1653807"/>
                  <a:gridCol w="1653807"/>
                  <a:gridCol w="1653807"/>
                  <a:gridCol w="1653807"/>
                  <a:gridCol w="1653807"/>
                </a:tblGrid>
                <a:tr h="289122">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直播时间</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4">
                    <a:txBody>
                      <a:bodyPr/>
                      <a:lstStyle/>
                      <a:p>
                        <a:pPr marL="0" indent="0" algn="ctr">
                          <a:spcBef>
                            <a:spcPct val="0"/>
                          </a:spcBef>
                          <a:spcAft>
                            <a:spcPct val="0"/>
                          </a:spcAft>
                        </a:pPr>
                        <a:r>
                          <a:rPr lang="en-US" altLang="zh-CN" sz="1600" b="1" dirty="0">
                            <a:latin typeface="宋体" panose="02010600030101010101" pitchFamily="2" charset="-122"/>
                            <a:ea typeface="宋体" panose="02010600030101010101" pitchFamily="2" charset="-122"/>
                          </a:rPr>
                          <a:t>10.15-11.11</a:t>
                        </a:r>
                        <a:r>
                          <a:rPr lang="zh-CN" altLang="en-US" sz="1600" b="1" dirty="0">
                            <a:latin typeface="宋体" panose="02010600030101010101" pitchFamily="2" charset="-122"/>
                            <a:ea typeface="宋体" panose="02010600030101010101" pitchFamily="2" charset="-122"/>
                          </a:rPr>
                          <a:t>（</a:t>
                        </a:r>
                        <a:r>
                          <a:rPr lang="en-US" altLang="zh-CN" sz="1600" b="1" dirty="0">
                            <a:latin typeface="宋体" panose="02010600030101010101" pitchFamily="2" charset="-122"/>
                            <a:ea typeface="宋体" panose="02010600030101010101" pitchFamily="2" charset="-122"/>
                          </a:rPr>
                          <a:t>20</a:t>
                        </a:r>
                        <a:r>
                          <a:rPr lang="zh-CN" altLang="en-US" sz="1600" b="1" dirty="0">
                            <a:latin typeface="宋体" panose="02010600030101010101" pitchFamily="2" charset="-122"/>
                            <a:ea typeface="宋体" panose="02010600030101010101" pitchFamily="2" charset="-122"/>
                          </a:rPr>
                          <a:t>：</a:t>
                        </a:r>
                        <a:r>
                          <a:rPr lang="en-US" altLang="zh-CN" sz="1600" b="1" dirty="0">
                            <a:latin typeface="宋体" panose="02010600030101010101" pitchFamily="2" charset="-122"/>
                            <a:ea typeface="宋体" panose="02010600030101010101" pitchFamily="2" charset="-122"/>
                          </a:rPr>
                          <a:t>00-22</a:t>
                        </a:r>
                        <a:r>
                          <a:rPr lang="zh-CN" altLang="en-US" sz="1600" b="1" dirty="0">
                            <a:latin typeface="宋体" panose="02010600030101010101" pitchFamily="2" charset="-122"/>
                            <a:ea typeface="宋体" panose="02010600030101010101" pitchFamily="2" charset="-122"/>
                          </a:rPr>
                          <a:t>：</a:t>
                        </a:r>
                        <a:r>
                          <a:rPr lang="en-US" altLang="zh-CN" sz="1600" b="1" dirty="0">
                            <a:latin typeface="宋体" panose="02010600030101010101" pitchFamily="2" charset="-122"/>
                            <a:ea typeface="宋体" panose="02010600030101010101" pitchFamily="2" charset="-122"/>
                          </a:rPr>
                          <a:t>00</a:t>
                        </a:r>
                        <a:r>
                          <a:rPr lang="zh-CN" altLang="en-US" sz="1600" b="1" dirty="0">
                            <a:latin typeface="宋体" panose="02010600030101010101" pitchFamily="2" charset="-122"/>
                            <a:ea typeface="宋体" panose="02010600030101010101" pitchFamily="2" charset="-122"/>
                          </a:rPr>
                          <a:t>）</a:t>
                        </a:r>
                        <a:endParaRPr lang="zh-CN" altLang="en-US" sz="1600" b="1" dirty="0">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289122">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直播地点</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4">
                    <a:txBody>
                      <a:bodyPr/>
                      <a:lstStyle/>
                      <a:p>
                        <a:pPr marL="0" indent="0" algn="ctr">
                          <a:spcBef>
                            <a:spcPct val="0"/>
                          </a:spcBef>
                          <a:spcAft>
                            <a:spcPct val="0"/>
                          </a:spcAft>
                        </a:pPr>
                        <a:r>
                          <a:rPr lang="en-US" altLang="zh-CN" sz="1600" b="1">
                            <a:latin typeface="宋体" panose="02010600030101010101" pitchFamily="2" charset="-122"/>
                            <a:ea typeface="宋体" panose="02010600030101010101" pitchFamily="2" charset="-122"/>
                          </a:rPr>
                          <a:t>××</a:t>
                        </a:r>
                        <a:r>
                          <a:rPr lang="zh-CN" altLang="en-US" sz="1600" b="1">
                            <a:latin typeface="宋体" panose="02010600030101010101" pitchFamily="2" charset="-122"/>
                            <a:ea typeface="宋体" panose="02010600030101010101" pitchFamily="2" charset="-122"/>
                          </a:rPr>
                          <a:t>直播室</a:t>
                        </a:r>
                        <a:endParaRPr lang="zh-CN" altLang="en-US"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289817">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商品数量</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4">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养元青新证防脱系列洗发乳</a:t>
                        </a:r>
                        <a:r>
                          <a:rPr lang="en-US" altLang="zh-CN" sz="1600" b="1">
                            <a:latin typeface="宋体" panose="02010600030101010101" pitchFamily="2" charset="-122"/>
                            <a:ea typeface="宋体" panose="02010600030101010101" pitchFamily="2" charset="-122"/>
                          </a:rPr>
                          <a:t>20000</a:t>
                        </a:r>
                        <a:r>
                          <a:rPr lang="zh-CN" altLang="en-US" sz="1600" b="1">
                            <a:latin typeface="宋体" panose="02010600030101010101" pitchFamily="2" charset="-122"/>
                            <a:ea typeface="宋体" panose="02010600030101010101" pitchFamily="2" charset="-122"/>
                          </a:rPr>
                          <a:t>份</a:t>
                        </a:r>
                        <a:endParaRPr lang="zh-CN" altLang="en-US"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289122">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直播主题</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4">
                    <a:txBody>
                      <a:bodyPr/>
                      <a:lstStyle/>
                      <a:p>
                        <a:pPr marL="0" indent="0" algn="ctr">
                          <a:spcBef>
                            <a:spcPct val="0"/>
                          </a:spcBef>
                          <a:spcAft>
                            <a:spcPct val="0"/>
                          </a:spcAft>
                        </a:pPr>
                        <a:r>
                          <a:rPr lang="zh-CN" altLang="en-US" sz="1600" b="1">
                            <a:latin typeface="宋体" panose="02010600030101010101" pitchFamily="2" charset="-122"/>
                            <a:ea typeface="宋体" panose="02010600030101010101" pitchFamily="2" charset="-122"/>
                          </a:rPr>
                          <a:t>“我有葫芦紫定行”双十一大促</a:t>
                        </a:r>
                        <a:endParaRPr lang="zh-CN" altLang="en-US"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289122">
                  <a:tc gridSpan="5">
                    <a:txBody>
                      <a:bodyPr/>
                      <a:lstStyle/>
                      <a:p>
                        <a:pPr marL="0" indent="0" algn="ctr">
                          <a:spcBef>
                            <a:spcPct val="0"/>
                          </a:spcBef>
                          <a:spcAft>
                            <a:spcPct val="0"/>
                          </a:spcAft>
                        </a:pPr>
                        <a:r>
                          <a:rPr lang="zh-CN" sz="1600" b="1" dirty="0">
                            <a:latin typeface="宋体" panose="02010600030101010101" pitchFamily="2" charset="-122"/>
                            <a:ea typeface="宋体" panose="02010600030101010101" pitchFamily="2" charset="-122"/>
                          </a:rPr>
                          <a:t>直播流程</a:t>
                        </a:r>
                        <a:endParaRPr lang="zh-CN" sz="1600" b="1" dirty="0">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289122">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时间段</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流程规划</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3">
                    <a:txBody>
                      <a:bodyPr/>
                      <a:lstStyle/>
                      <a:p>
                        <a:pPr marL="0" indent="0" algn="ctr">
                          <a:spcBef>
                            <a:spcPct val="0"/>
                          </a:spcBef>
                          <a:spcAft>
                            <a:spcPct val="0"/>
                          </a:spcAft>
                        </a:pPr>
                        <a:r>
                          <a:rPr lang="zh-CN" sz="1600" b="1" dirty="0">
                            <a:latin typeface="宋体" panose="02010600030101010101" pitchFamily="2" charset="-122"/>
                            <a:ea typeface="宋体" panose="02010600030101010101" pitchFamily="2" charset="-122"/>
                          </a:rPr>
                          <a:t>人员分工</a:t>
                        </a:r>
                        <a:endParaRPr lang="zh-CN" sz="1600" b="1" dirty="0">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289122">
                  <a:tc>
                    <a:txBody>
                      <a:bodyPr/>
                      <a:lstStyle/>
                      <a:p>
                        <a:pPr marL="0" indent="0" algn="ctr">
                          <a:spcBef>
                            <a:spcPct val="0"/>
                          </a:spcBef>
                          <a:spcAft>
                            <a:spcPct val="0"/>
                          </a:spcAft>
                        </a:pPr>
                        <a:r>
                          <a:rPr lang="en-US" altLang="zh-CN" sz="1600" b="1">
                            <a:latin typeface="宋体" panose="02010600030101010101" pitchFamily="2" charset="-122"/>
                            <a:ea typeface="宋体" panose="02010600030101010101" pitchFamily="2" charset="-122"/>
                          </a:rPr>
                          <a:t> </a:t>
                        </a:r>
                        <a:endParaRPr lang="en-US" alt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600" b="1">
                            <a:latin typeface="宋体" panose="02010600030101010101" pitchFamily="2" charset="-122"/>
                            <a:ea typeface="宋体" panose="02010600030101010101" pitchFamily="2" charset="-122"/>
                          </a:rPr>
                          <a:t> </a:t>
                        </a:r>
                        <a:endParaRPr lang="en-US" alt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主播</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助理</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客服</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157183">
                  <a:tc>
                    <a:txBody>
                      <a:bodyPr/>
                      <a:lstStyle/>
                      <a:p>
                        <a:pPr marL="0" indent="0" algn="ctr">
                          <a:spcBef>
                            <a:spcPct val="0"/>
                          </a:spcBef>
                          <a:spcAft>
                            <a:spcPct val="0"/>
                          </a:spcAft>
                        </a:pPr>
                        <a:r>
                          <a:rPr lang="en-US" altLang="zh-CN" sz="1600" b="1">
                            <a:latin typeface="宋体" panose="02010600030101010101" pitchFamily="2" charset="-122"/>
                            <a:ea typeface="宋体" panose="02010600030101010101" pitchFamily="2" charset="-122"/>
                          </a:rPr>
                          <a:t>20</a:t>
                        </a:r>
                        <a:r>
                          <a:rPr lang="zh-CN" altLang="en-US" sz="1600" b="1">
                            <a:latin typeface="宋体" panose="02010600030101010101" pitchFamily="2" charset="-122"/>
                            <a:ea typeface="宋体" panose="02010600030101010101" pitchFamily="2" charset="-122"/>
                          </a:rPr>
                          <a:t>：</a:t>
                        </a:r>
                        <a:r>
                          <a:rPr lang="en-US" altLang="zh-CN" sz="1600" b="1">
                            <a:latin typeface="宋体" panose="02010600030101010101" pitchFamily="2" charset="-122"/>
                            <a:ea typeface="宋体" panose="02010600030101010101" pitchFamily="2" charset="-122"/>
                          </a:rPr>
                          <a:t>00-20</a:t>
                        </a:r>
                        <a:r>
                          <a:rPr lang="zh-CN" altLang="en-US" sz="1600" b="1">
                            <a:latin typeface="宋体" panose="02010600030101010101" pitchFamily="2" charset="-122"/>
                            <a:ea typeface="宋体" panose="02010600030101010101" pitchFamily="2" charset="-122"/>
                          </a:rPr>
                          <a:t>：</a:t>
                        </a:r>
                        <a:r>
                          <a:rPr lang="en-US" altLang="zh-CN" sz="1600" b="1">
                            <a:latin typeface="宋体" panose="02010600030101010101" pitchFamily="2" charset="-122"/>
                            <a:ea typeface="宋体" panose="02010600030101010101" pitchFamily="2" charset="-122"/>
                          </a:rPr>
                          <a:t>15</a:t>
                        </a:r>
                        <a:endParaRPr lang="en-US" alt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预热活动</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自我介绍，与观众打招呼，介绍直播间抽奖规则</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演示抽奖方法，回答观众问题</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600" b="1" dirty="0">
                            <a:latin typeface="宋体" panose="02010600030101010101" pitchFamily="2" charset="-122"/>
                            <a:ea typeface="宋体" panose="02010600030101010101" pitchFamily="2" charset="-122"/>
                          </a:rPr>
                          <a:t>分享直播间链接</a:t>
                        </a:r>
                        <a:endParaRPr lang="zh-CN" sz="1600" b="1" dirty="0">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157183">
                  <a:tc>
                    <a:txBody>
                      <a:bodyPr/>
                      <a:lstStyle/>
                      <a:p>
                        <a:pPr marL="0" indent="0" algn="ctr">
                          <a:spcBef>
                            <a:spcPct val="0"/>
                          </a:spcBef>
                          <a:spcAft>
                            <a:spcPct val="0"/>
                          </a:spcAft>
                        </a:pPr>
                        <a:r>
                          <a:rPr lang="en-US" altLang="zh-CN" sz="1600" b="1">
                            <a:latin typeface="宋体" panose="02010600030101010101" pitchFamily="2" charset="-122"/>
                            <a:ea typeface="宋体" panose="02010600030101010101" pitchFamily="2" charset="-122"/>
                          </a:rPr>
                          <a:t>20</a:t>
                        </a:r>
                        <a:r>
                          <a:rPr lang="zh-CN" altLang="en-US" sz="1600" b="1">
                            <a:latin typeface="宋体" panose="02010600030101010101" pitchFamily="2" charset="-122"/>
                            <a:ea typeface="宋体" panose="02010600030101010101" pitchFamily="2" charset="-122"/>
                          </a:rPr>
                          <a:t>：</a:t>
                        </a:r>
                        <a:r>
                          <a:rPr lang="en-US" altLang="zh-CN" sz="1600" b="1">
                            <a:latin typeface="宋体" panose="02010600030101010101" pitchFamily="2" charset="-122"/>
                            <a:ea typeface="宋体" panose="02010600030101010101" pitchFamily="2" charset="-122"/>
                          </a:rPr>
                          <a:t>15-21</a:t>
                        </a:r>
                        <a:r>
                          <a:rPr lang="zh-CN" altLang="en-US" sz="1600" b="1">
                            <a:latin typeface="宋体" panose="02010600030101010101" pitchFamily="2" charset="-122"/>
                            <a:ea typeface="宋体" panose="02010600030101010101" pitchFamily="2" charset="-122"/>
                          </a:rPr>
                          <a:t>：</a:t>
                        </a:r>
                        <a:r>
                          <a:rPr lang="en-US" altLang="zh-CN" sz="1600" b="1">
                            <a:latin typeface="宋体" panose="02010600030101010101" pitchFamily="2" charset="-122"/>
                            <a:ea typeface="宋体" panose="02010600030101010101" pitchFamily="2" charset="-122"/>
                          </a:rPr>
                          <a:t>00</a:t>
                        </a:r>
                        <a:endParaRPr lang="en-US" alt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产品介绍</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讲解产品</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600" b="1" dirty="0">
                            <a:latin typeface="宋体" panose="02010600030101010101" pitchFamily="2" charset="-122"/>
                            <a:ea typeface="宋体" panose="02010600030101010101" pitchFamily="2" charset="-122"/>
                          </a:rPr>
                          <a:t>协助主播展示，回复观众问题</a:t>
                        </a:r>
                        <a:endParaRPr lang="zh-CN" sz="1600" b="1" dirty="0">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发布产品购买链接，回复观众订单咨询问题</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867366">
                  <a:tc>
                    <a:txBody>
                      <a:bodyPr/>
                      <a:lstStyle/>
                      <a:p>
                        <a:pPr marL="0" indent="0" algn="ctr">
                          <a:spcBef>
                            <a:spcPct val="0"/>
                          </a:spcBef>
                          <a:spcAft>
                            <a:spcPct val="0"/>
                          </a:spcAft>
                        </a:pPr>
                        <a:r>
                          <a:rPr lang="en-US" altLang="zh-CN" sz="1600" b="1">
                            <a:latin typeface="宋体" panose="02010600030101010101" pitchFamily="2" charset="-122"/>
                            <a:ea typeface="宋体" panose="02010600030101010101" pitchFamily="2" charset="-122"/>
                          </a:rPr>
                          <a:t>21</a:t>
                        </a:r>
                        <a:r>
                          <a:rPr lang="zh-CN" altLang="en-US" sz="1600" b="1">
                            <a:latin typeface="宋体" panose="02010600030101010101" pitchFamily="2" charset="-122"/>
                            <a:ea typeface="宋体" panose="02010600030101010101" pitchFamily="2" charset="-122"/>
                          </a:rPr>
                          <a:t>：</a:t>
                        </a:r>
                        <a:r>
                          <a:rPr lang="en-US" altLang="zh-CN" sz="1600" b="1">
                            <a:latin typeface="宋体" panose="02010600030101010101" pitchFamily="2" charset="-122"/>
                            <a:ea typeface="宋体" panose="02010600030101010101" pitchFamily="2" charset="-122"/>
                          </a:rPr>
                          <a:t>00-21</a:t>
                        </a:r>
                        <a:r>
                          <a:rPr lang="zh-CN" altLang="en-US" sz="1600" b="1">
                            <a:latin typeface="宋体" panose="02010600030101010101" pitchFamily="2" charset="-122"/>
                            <a:ea typeface="宋体" panose="02010600030101010101" pitchFamily="2" charset="-122"/>
                          </a:rPr>
                          <a:t>：</a:t>
                        </a:r>
                        <a:r>
                          <a:rPr lang="en-US" altLang="zh-CN" sz="1600" b="1">
                            <a:latin typeface="宋体" panose="02010600030101010101" pitchFamily="2" charset="-122"/>
                            <a:ea typeface="宋体" panose="02010600030101010101" pitchFamily="2" charset="-122"/>
                          </a:rPr>
                          <a:t>30</a:t>
                        </a:r>
                        <a:endParaRPr lang="en-US" alt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赠送福利</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给观众推荐产品并讲解满减规则</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同上</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同上</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868061">
                  <a:tc>
                    <a:txBody>
                      <a:bodyPr/>
                      <a:lstStyle/>
                      <a:p>
                        <a:pPr marL="0" indent="0" algn="ctr">
                          <a:spcBef>
                            <a:spcPct val="0"/>
                          </a:spcBef>
                          <a:spcAft>
                            <a:spcPct val="0"/>
                          </a:spcAft>
                        </a:pPr>
                        <a:r>
                          <a:rPr lang="en-US" altLang="zh-CN" sz="1600" b="1">
                            <a:latin typeface="宋体" panose="02010600030101010101" pitchFamily="2" charset="-122"/>
                            <a:ea typeface="宋体" panose="02010600030101010101" pitchFamily="2" charset="-122"/>
                          </a:rPr>
                          <a:t>21</a:t>
                        </a:r>
                        <a:r>
                          <a:rPr lang="zh-CN" altLang="en-US" sz="1600" b="1">
                            <a:latin typeface="宋体" panose="02010600030101010101" pitchFamily="2" charset="-122"/>
                            <a:ea typeface="宋体" panose="02010600030101010101" pitchFamily="2" charset="-122"/>
                          </a:rPr>
                          <a:t>：</a:t>
                        </a:r>
                        <a:r>
                          <a:rPr lang="en-US" altLang="zh-CN" sz="1600" b="1">
                            <a:latin typeface="宋体" panose="02010600030101010101" pitchFamily="2" charset="-122"/>
                            <a:ea typeface="宋体" panose="02010600030101010101" pitchFamily="2" charset="-122"/>
                          </a:rPr>
                          <a:t>30-22</a:t>
                        </a:r>
                        <a:r>
                          <a:rPr lang="zh-CN" altLang="en-US" sz="1600" b="1">
                            <a:latin typeface="宋体" panose="02010600030101010101" pitchFamily="2" charset="-122"/>
                            <a:ea typeface="宋体" panose="02010600030101010101" pitchFamily="2" charset="-122"/>
                          </a:rPr>
                          <a:t>：</a:t>
                        </a:r>
                        <a:r>
                          <a:rPr lang="en-US" altLang="zh-CN" sz="1600" b="1">
                            <a:latin typeface="宋体" panose="02010600030101010101" pitchFamily="2" charset="-122"/>
                            <a:ea typeface="宋体" panose="02010600030101010101" pitchFamily="2" charset="-122"/>
                          </a:rPr>
                          <a:t>00</a:t>
                        </a:r>
                        <a:endParaRPr lang="en-US" alt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抽奖活动</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介绍下单即可参与抽奖规则及福袋奖品</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600" b="1">
                            <a:latin typeface="宋体" panose="02010600030101010101" pitchFamily="2" charset="-122"/>
                            <a:ea typeface="宋体" panose="02010600030101010101" pitchFamily="2" charset="-122"/>
                          </a:rPr>
                          <a:t>介绍抽奖规则，回复观众问题</a:t>
                        </a:r>
                        <a:endParaRPr lang="zh-CN" sz="1600" b="1">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1600" b="1" dirty="0">
                            <a:latin typeface="宋体" panose="02010600030101010101" pitchFamily="2" charset="-122"/>
                            <a:ea typeface="宋体" panose="02010600030101010101" pitchFamily="2" charset="-122"/>
                          </a:rPr>
                          <a:t>搜集中奖者信息并与中奖者取得联系</a:t>
                        </a:r>
                        <a:endParaRPr lang="zh-CN" sz="1600" b="1" dirty="0">
                          <a:latin typeface="宋体" panose="02010600030101010101" pitchFamily="2" charset="-122"/>
                          <a:ea typeface="宋体" panose="02010600030101010101" pitchFamily="2" charset="-122"/>
                        </a:endParaRP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grpSp>
      <p:grpSp>
        <p:nvGrpSpPr>
          <p:cNvPr id="8" name="组合 7"/>
          <p:cNvGrpSpPr/>
          <p:nvPr/>
        </p:nvGrpSpPr>
        <p:grpSpPr>
          <a:xfrm>
            <a:off x="303053" y="765810"/>
            <a:ext cx="2285684" cy="6173503"/>
            <a:chOff x="-240634" y="756251"/>
            <a:chExt cx="2285684" cy="6173503"/>
          </a:xfrm>
        </p:grpSpPr>
        <p:pic>
          <p:nvPicPr>
            <p:cNvPr id="5" name="图片 11" descr="笔刷墨迹44"/>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rot="5400000">
              <a:off x="-2184544" y="2700161"/>
              <a:ext cx="6173503" cy="2285684"/>
            </a:xfrm>
            <a:prstGeom prst="rect">
              <a:avLst/>
            </a:prstGeom>
          </p:spPr>
        </p:pic>
        <p:sp>
          <p:nvSpPr>
            <p:cNvPr id="6" name="文本框 5"/>
            <p:cNvSpPr txBox="1"/>
            <p:nvPr/>
          </p:nvSpPr>
          <p:spPr>
            <a:xfrm>
              <a:off x="536587" y="1628607"/>
              <a:ext cx="738664" cy="3331210"/>
            </a:xfrm>
            <a:prstGeom prst="rect">
              <a:avLst/>
            </a:prstGeom>
            <a:noFill/>
          </p:spPr>
          <p:txBody>
            <a:bodyPr vert="eaVert" wrap="square" rtlCol="0">
              <a:spAutoFit/>
            </a:bodyPr>
            <a:lstStyle/>
            <a:p>
              <a:r>
                <a:rPr lang="zh-CN" altLang="en-US" sz="3600" dirty="0">
                  <a:latin typeface="华文楷体" panose="02010600040101010101" charset="-122"/>
                  <a:ea typeface="华文楷体" panose="02010600040101010101" charset="-122"/>
                </a:rPr>
                <a:t>直播脚本</a:t>
              </a:r>
              <a:endParaRPr lang="zh-CN" altLang="en-US" sz="3600" dirty="0">
                <a:latin typeface="华文楷体" panose="02010600040101010101" charset="-122"/>
                <a:ea typeface="华文楷体" panose="02010600040101010101" charset="-122"/>
              </a:endParaRPr>
            </a:p>
          </p:txBody>
        </p:sp>
      </p:grpSp>
    </p:spTree>
    <p:custDataLst>
      <p:tags r:id="rId7"/>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1">
            <a:alphaModFix amt="82000"/>
          </a:blip>
          <a:stretch>
            <a:fillRect/>
          </a:stretch>
        </p:blipFill>
        <p:spPr>
          <a:xfrm>
            <a:off x="-649813" y="2087672"/>
            <a:ext cx="7907585" cy="5553493"/>
          </a:xfrm>
          <a:prstGeom prst="rect">
            <a:avLst/>
          </a:prstGeom>
        </p:spPr>
      </p:pic>
      <p:pic>
        <p:nvPicPr>
          <p:cNvPr id="4" name="内容占位符 3" descr="retouch_2025051513305224"/>
          <p:cNvPicPr>
            <a:picLocks noGrp="1" noChangeAspect="1"/>
          </p:cNvPicPr>
          <p:nvPr>
            <p:ph idx="1"/>
          </p:nvPr>
        </p:nvPicPr>
        <p:blipFill>
          <a:blip r:embed="rId2">
            <a:alphaModFix amt="71000"/>
          </a:blip>
          <a:stretch>
            <a:fillRect/>
          </a:stretch>
        </p:blipFill>
        <p:spPr>
          <a:xfrm>
            <a:off x="635" y="0"/>
            <a:ext cx="12191365" cy="6858000"/>
          </a:xfrm>
          <a:prstGeom prst="rect">
            <a:avLst/>
          </a:prstGeom>
        </p:spPr>
      </p:pic>
      <p:pic>
        <p:nvPicPr>
          <p:cNvPr id="9" name="图片 8" descr="retouch_2025051217213750"/>
          <p:cNvPicPr>
            <a:picLocks noChangeAspect="1"/>
          </p:cNvPicPr>
          <p:nvPr/>
        </p:nvPicPr>
        <p:blipFill>
          <a:blip r:embed="rId3"/>
          <a:stretch>
            <a:fillRect/>
          </a:stretch>
        </p:blipFill>
        <p:spPr>
          <a:xfrm>
            <a:off x="146685" y="71755"/>
            <a:ext cx="1299210" cy="622300"/>
          </a:xfrm>
          <a:prstGeom prst="rect">
            <a:avLst/>
          </a:prstGeom>
        </p:spPr>
      </p:pic>
      <p:pic>
        <p:nvPicPr>
          <p:cNvPr id="12" name="图片 11" descr="笔刷墨迹44"/>
          <p:cNvPicPr>
            <a:picLocks noChangeAspect="1"/>
          </p:cNvPicPr>
          <p:nvPr>
            <p:custDataLst>
              <p:tags r:id="rId4"/>
            </p:custDataLst>
          </p:nvPr>
        </p:nvPicPr>
        <p:blipFill>
          <a:blip r:embed="rId5">
            <a:alphaModFix amt="77000"/>
            <a:extLst>
              <a:ext uri="{96DAC541-7B7A-43D3-8B79-37D633B846F1}">
                <asvg:svgBlip xmlns:asvg="http://schemas.microsoft.com/office/drawing/2016/SVG/main" r:embed="rId6"/>
              </a:ext>
            </a:extLst>
          </a:blip>
          <a:stretch>
            <a:fillRect/>
          </a:stretch>
        </p:blipFill>
        <p:spPr>
          <a:xfrm>
            <a:off x="1187450" y="-595630"/>
            <a:ext cx="8463280" cy="2051050"/>
          </a:xfrm>
          <a:prstGeom prst="rect">
            <a:avLst/>
          </a:prstGeom>
        </p:spPr>
      </p:pic>
      <p:sp>
        <p:nvSpPr>
          <p:cNvPr id="3" name="文本框 2"/>
          <p:cNvSpPr txBox="1"/>
          <p:nvPr/>
        </p:nvSpPr>
        <p:spPr>
          <a:xfrm>
            <a:off x="5984875" y="917257"/>
            <a:ext cx="5304790" cy="1076325"/>
          </a:xfrm>
          <a:prstGeom prst="rect">
            <a:avLst/>
          </a:prstGeom>
          <a:noFill/>
        </p:spPr>
        <p:txBody>
          <a:bodyPr wrap="square" rtlCol="0" anchor="t">
            <a:noAutofit/>
          </a:bodyPr>
          <a:lstStyle/>
          <a:p>
            <a:pPr indent="444500" algn="just"/>
            <a:r>
              <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rPr>
              <a:t>养元青原创H5小游戏《发量保卫战》</a:t>
            </a:r>
            <a:r>
              <a:rPr lang="en-US" altLang="zh-CN" sz="2400" b="1" dirty="0">
                <a:solidFill>
                  <a:srgbClr val="232D23"/>
                </a:solidFill>
                <a:latin typeface="华文楷体" panose="02010600040101010101" charset="-122"/>
                <a:ea typeface="华文楷体" panose="02010600040101010101" charset="-122"/>
                <a:cs typeface="华文楷体" panose="02010600040101010101" charset="-122"/>
                <a:sym typeface="+mn-ea"/>
              </a:rPr>
              <a:t>   </a:t>
            </a:r>
            <a:endParaRPr lang="en-US" altLang="zh-CN" sz="2400" b="1" dirty="0">
              <a:solidFill>
                <a:srgbClr val="232D23"/>
              </a:solidFill>
              <a:latin typeface="华文楷体" panose="02010600040101010101" charset="-122"/>
              <a:ea typeface="华文楷体" panose="02010600040101010101" charset="-122"/>
              <a:cs typeface="华文楷体" panose="02010600040101010101" charset="-122"/>
              <a:sym typeface="+mn-ea"/>
            </a:endParaRPr>
          </a:p>
          <a:p>
            <a:pPr indent="444500" algn="just"/>
            <a:r>
              <a:rPr lang="en-US" altLang="zh-CN" sz="2400" b="1"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rPr>
              <a:t>只要跑得够快，脱发就追不上我</a:t>
            </a:r>
            <a:r>
              <a:rPr lang="en-US" altLang="zh-CN" sz="2400" b="1" dirty="0">
                <a:solidFill>
                  <a:srgbClr val="232D23"/>
                </a:solidFill>
                <a:latin typeface="华文楷体" panose="02010600040101010101" charset="-122"/>
                <a:ea typeface="华文楷体" panose="02010600040101010101" charset="-122"/>
                <a:cs typeface="华文楷体" panose="02010600040101010101" charset="-122"/>
                <a:sym typeface="+mn-ea"/>
              </a:rPr>
              <a:t>”</a:t>
            </a:r>
            <a:endParaRPr lang="en-US" altLang="zh-CN" sz="2400" b="1"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sp>
        <p:nvSpPr>
          <p:cNvPr id="5" name="文本框 4"/>
          <p:cNvSpPr txBox="1"/>
          <p:nvPr/>
        </p:nvSpPr>
        <p:spPr>
          <a:xfrm>
            <a:off x="6550634" y="2514895"/>
            <a:ext cx="4898992" cy="1696720"/>
          </a:xfrm>
          <a:prstGeom prst="rect">
            <a:avLst/>
          </a:prstGeom>
          <a:noFill/>
        </p:spPr>
        <p:txBody>
          <a:bodyPr wrap="square" rtlCol="0" anchor="t">
            <a:noAutofit/>
          </a:bodyPr>
          <a:lstStyle/>
          <a:p>
            <a:pPr marR="0" indent="444500" algn="just"/>
            <a:r>
              <a:rPr lang="zh-CN" altLang="en-US" sz="2000" b="1" dirty="0">
                <a:solidFill>
                  <a:srgbClr val="232D23"/>
                </a:solidFill>
                <a:latin typeface="华文楷体" panose="02010600040101010101" charset="-122"/>
                <a:ea typeface="华文楷体" panose="02010600040101010101" charset="-122"/>
                <a:cs typeface="华文楷体" panose="02010600040101010101" charset="-122"/>
                <a:sym typeface="+mn-ea"/>
              </a:rPr>
              <a:t>活动内容</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：用户自由选择三大酷跑场景，与</a:t>
            </a: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防脱宝葫芦</a:t>
            </a: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搭子芦小青一起奔跑躲避、收集能量。所有场景核心目标都是</a:t>
            </a: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防脱</a:t>
            </a: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，但每个场景对应不同的头皮困扰，通过</a:t>
            </a: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防脱</a:t>
            </a: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功能组合产品帮助芦小青突破困局，</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守护发量。</a:t>
            </a: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sp>
        <p:nvSpPr>
          <p:cNvPr id="10" name="文本框 9"/>
          <p:cNvSpPr txBox="1"/>
          <p:nvPr/>
        </p:nvSpPr>
        <p:spPr>
          <a:xfrm>
            <a:off x="2162843" y="146368"/>
            <a:ext cx="8174355" cy="521970"/>
          </a:xfrm>
          <a:prstGeom prst="rect">
            <a:avLst/>
          </a:prstGeom>
          <a:noFill/>
        </p:spPr>
        <p:txBody>
          <a:bodyPr wrap="square" rtlCol="0" anchor="t">
            <a:spAutoFit/>
          </a:bodyPr>
          <a:lstStyle/>
          <a:p>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成熟期：“倒”此为止，发丝飘扬（</a:t>
            </a:r>
            <a:r>
              <a:rPr lang="en-US" altLang="zh-CN" sz="2800" dirty="0">
                <a:solidFill>
                  <a:srgbClr val="232D23"/>
                </a:solidFill>
                <a:latin typeface="华文新魏" panose="02010800040101010101" charset="-122"/>
                <a:ea typeface="华文新魏" panose="02010800040101010101" charset="-122"/>
                <a:cs typeface="华文新魏" panose="02010800040101010101" charset="-122"/>
                <a:sym typeface="+mn-ea"/>
              </a:rPr>
              <a:t>10.15</a:t>
            </a:r>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a:t>
            </a:r>
            <a:r>
              <a:rPr lang="en-US" altLang="zh-CN" sz="2800" dirty="0">
                <a:solidFill>
                  <a:srgbClr val="232D23"/>
                </a:solidFill>
                <a:latin typeface="华文新魏" panose="02010800040101010101" charset="-122"/>
                <a:ea typeface="华文新魏" panose="02010800040101010101" charset="-122"/>
                <a:cs typeface="华文新魏" panose="02010800040101010101" charset="-122"/>
                <a:sym typeface="+mn-ea"/>
              </a:rPr>
              <a:t>12.5</a:t>
            </a:r>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a:t>
            </a:r>
            <a:endPar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endParaRPr>
          </a:p>
        </p:txBody>
      </p:sp>
      <p:pic>
        <p:nvPicPr>
          <p:cNvPr id="7" name="图片 6"/>
          <p:cNvPicPr>
            <a:picLocks noChangeAspect="1"/>
          </p:cNvPicPr>
          <p:nvPr/>
        </p:nvPicPr>
        <p:blipFill>
          <a:blip r:embed="rId1">
            <a:alphaModFix amt="60000"/>
          </a:blip>
          <a:stretch>
            <a:fillRect/>
          </a:stretch>
        </p:blipFill>
        <p:spPr>
          <a:xfrm>
            <a:off x="5684287" y="4507263"/>
            <a:ext cx="6908165" cy="2705100"/>
          </a:xfrm>
          <a:prstGeom prst="rect">
            <a:avLst/>
          </a:prstGeom>
        </p:spPr>
      </p:pic>
      <p:sp>
        <p:nvSpPr>
          <p:cNvPr id="8" name="文本框 7"/>
          <p:cNvSpPr txBox="1"/>
          <p:nvPr/>
        </p:nvSpPr>
        <p:spPr>
          <a:xfrm>
            <a:off x="6827094" y="4690060"/>
            <a:ext cx="4661234" cy="1322756"/>
          </a:xfrm>
          <a:prstGeom prst="rect">
            <a:avLst/>
          </a:prstGeom>
          <a:noFill/>
        </p:spPr>
        <p:txBody>
          <a:bodyPr wrap="square" rtlCol="0">
            <a:noAutofit/>
          </a:bodyPr>
          <a:lstStyle/>
          <a:p>
            <a:r>
              <a:rPr lang="zh-CN" altLang="en-US" sz="2000" b="1" dirty="0">
                <a:latin typeface="华文楷体" panose="02010600040101010101" charset="-122"/>
                <a:ea typeface="华文楷体" panose="02010600040101010101" charset="-122"/>
              </a:rPr>
              <a:t>活动目的：</a:t>
            </a:r>
            <a:r>
              <a:rPr lang="en-US" altLang="zh-CN" sz="2000" b="1" dirty="0">
                <a:latin typeface="华文楷体" panose="02010600040101010101" charset="-122"/>
                <a:ea typeface="华文楷体" panose="02010600040101010101" charset="-122"/>
              </a:rPr>
              <a:t>1.</a:t>
            </a:r>
            <a:r>
              <a:rPr lang="zh-CN" altLang="en-US" sz="2000" dirty="0">
                <a:solidFill>
                  <a:srgbClr val="000000"/>
                </a:solidFill>
                <a:latin typeface="华文楷体" panose="02010600040101010101" charset="-122"/>
                <a:ea typeface="华文楷体" panose="02010600040101010101" charset="-122"/>
                <a:cs typeface="华文楷体" panose="02010600040101010101" charset="-122"/>
                <a:sym typeface="+mn-ea"/>
              </a:rPr>
              <a:t>增加品牌互动性</a:t>
            </a:r>
            <a:endParaRPr lang="en-US" altLang="zh-CN" sz="2000" dirty="0">
              <a:solidFill>
                <a:srgbClr val="000000"/>
              </a:solidFill>
              <a:latin typeface="华文楷体" panose="02010600040101010101" charset="-122"/>
              <a:ea typeface="华文楷体" panose="02010600040101010101" charset="-122"/>
              <a:cs typeface="华文楷体" panose="02010600040101010101" charset="-122"/>
              <a:sym typeface="+mn-ea"/>
            </a:endParaRPr>
          </a:p>
          <a:p>
            <a:r>
              <a:rPr lang="en-US" altLang="zh-CN" sz="2000" dirty="0">
                <a:solidFill>
                  <a:srgbClr val="000000"/>
                </a:solidFill>
                <a:latin typeface="华文楷体" panose="02010600040101010101" charset="-122"/>
                <a:ea typeface="华文楷体" panose="02010600040101010101" charset="-122"/>
                <a:cs typeface="华文楷体" panose="02010600040101010101" charset="-122"/>
                <a:sym typeface="+mn-ea"/>
              </a:rPr>
              <a:t>                    </a:t>
            </a:r>
            <a:r>
              <a:rPr lang="en-US" altLang="zh-CN" sz="2000" b="1" dirty="0">
                <a:solidFill>
                  <a:srgbClr val="000000"/>
                </a:solidFill>
                <a:latin typeface="华文楷体" panose="02010600040101010101" charset="-122"/>
                <a:ea typeface="华文楷体" panose="02010600040101010101" charset="-122"/>
                <a:cs typeface="华文楷体" panose="02010600040101010101" charset="-122"/>
                <a:sym typeface="+mn-ea"/>
              </a:rPr>
              <a:t>2.</a:t>
            </a:r>
            <a:r>
              <a:rPr lang="zh-CN" altLang="en-US" sz="2000" dirty="0">
                <a:solidFill>
                  <a:srgbClr val="000000"/>
                </a:solidFill>
                <a:latin typeface="华文楷体" panose="02010600040101010101" charset="-122"/>
                <a:ea typeface="华文楷体" panose="02010600040101010101" charset="-122"/>
                <a:cs typeface="华文楷体" panose="02010600040101010101" charset="-122"/>
                <a:sym typeface="+mn-ea"/>
              </a:rPr>
              <a:t>强化功能认知</a:t>
            </a:r>
            <a:endParaRPr lang="zh-CN" altLang="en-US" sz="2000" dirty="0">
              <a:solidFill>
                <a:srgbClr val="000000"/>
              </a:solidFill>
              <a:latin typeface="华文楷体" panose="02010600040101010101" charset="-122"/>
              <a:ea typeface="华文楷体" panose="02010600040101010101" charset="-122"/>
              <a:cs typeface="华文楷体" panose="02010600040101010101" charset="-122"/>
            </a:endParaRPr>
          </a:p>
          <a:p>
            <a:r>
              <a:rPr lang="en-US" altLang="zh-CN" sz="2000" dirty="0">
                <a:solidFill>
                  <a:srgbClr val="000000"/>
                </a:solidFill>
                <a:latin typeface="华文楷体" panose="02010600040101010101" charset="-122"/>
                <a:ea typeface="华文楷体" panose="02010600040101010101" charset="-122"/>
                <a:cs typeface="华文楷体" panose="02010600040101010101" charset="-122"/>
                <a:sym typeface="+mn-ea"/>
              </a:rPr>
              <a:t>                    3</a:t>
            </a:r>
            <a:r>
              <a:rPr lang="en-US" altLang="zh-CN" sz="2000" b="1" dirty="0">
                <a:latin typeface="华文楷体" panose="02010600040101010101" charset="-122"/>
                <a:ea typeface="华文楷体" panose="02010600040101010101" charset="-122"/>
                <a:cs typeface="华文楷体" panose="02010600040101010101" charset="-122"/>
                <a:sym typeface="+mn-ea"/>
              </a:rPr>
              <a:t>.</a:t>
            </a:r>
            <a:r>
              <a:rPr lang="zh-CN" altLang="en-US" sz="2000" dirty="0">
                <a:latin typeface="华文楷体" panose="02010600040101010101" charset="-122"/>
                <a:ea typeface="华文楷体" panose="02010600040101010101" charset="-122"/>
                <a:cs typeface="华文楷体" panose="02010600040101010101" charset="-122"/>
                <a:sym typeface="+mn-ea"/>
              </a:rPr>
              <a:t>激发用户分享意愿</a:t>
            </a:r>
            <a:endParaRPr lang="zh-CN" altLang="en-US" sz="2000" dirty="0">
              <a:latin typeface="华文楷体" panose="02010600040101010101" charset="-122"/>
              <a:ea typeface="华文楷体" panose="02010600040101010101" charset="-122"/>
              <a:cs typeface="华文楷体" panose="02010600040101010101" charset="-122"/>
              <a:sym typeface="+mn-ea"/>
            </a:endParaRPr>
          </a:p>
        </p:txBody>
      </p:sp>
      <p:grpSp>
        <p:nvGrpSpPr>
          <p:cNvPr id="24" name="组合 23"/>
          <p:cNvGrpSpPr/>
          <p:nvPr/>
        </p:nvGrpSpPr>
        <p:grpSpPr>
          <a:xfrm>
            <a:off x="366395" y="1629093"/>
            <a:ext cx="5618480" cy="2708675"/>
            <a:chOff x="366395" y="1405890"/>
            <a:chExt cx="5618480" cy="2708675"/>
          </a:xfrm>
        </p:grpSpPr>
        <p:pic>
          <p:nvPicPr>
            <p:cNvPr id="6" name="图片 5"/>
            <p:cNvPicPr>
              <a:picLocks noChangeAspect="1"/>
            </p:cNvPicPr>
            <p:nvPr/>
          </p:nvPicPr>
          <p:blipFill>
            <a:blip r:embed="rId7"/>
            <a:stretch>
              <a:fillRect/>
            </a:stretch>
          </p:blipFill>
          <p:spPr>
            <a:xfrm>
              <a:off x="366395" y="1405890"/>
              <a:ext cx="1671320" cy="2670175"/>
            </a:xfrm>
            <a:prstGeom prst="rect">
              <a:avLst/>
            </a:prstGeom>
          </p:spPr>
        </p:pic>
        <p:pic>
          <p:nvPicPr>
            <p:cNvPr id="15" name="图片 14"/>
            <p:cNvPicPr>
              <a:picLocks noChangeAspect="1"/>
            </p:cNvPicPr>
            <p:nvPr/>
          </p:nvPicPr>
          <p:blipFill>
            <a:blip r:embed="rId8"/>
            <a:stretch>
              <a:fillRect/>
            </a:stretch>
          </p:blipFill>
          <p:spPr>
            <a:xfrm>
              <a:off x="2348230" y="1417085"/>
              <a:ext cx="1688465" cy="2697480"/>
            </a:xfrm>
            <a:prstGeom prst="rect">
              <a:avLst/>
            </a:prstGeom>
          </p:spPr>
        </p:pic>
        <p:pic>
          <p:nvPicPr>
            <p:cNvPr id="16" name="图片 15"/>
            <p:cNvPicPr>
              <a:picLocks noChangeAspect="1"/>
            </p:cNvPicPr>
            <p:nvPr/>
          </p:nvPicPr>
          <p:blipFill>
            <a:blip r:embed="rId9"/>
            <a:stretch>
              <a:fillRect/>
            </a:stretch>
          </p:blipFill>
          <p:spPr>
            <a:xfrm>
              <a:off x="4330065" y="1420495"/>
              <a:ext cx="1654810" cy="2644775"/>
            </a:xfrm>
            <a:prstGeom prst="rect">
              <a:avLst/>
            </a:prstGeom>
          </p:spPr>
        </p:pic>
      </p:grpSp>
      <p:sp>
        <p:nvSpPr>
          <p:cNvPr id="18" name="文本框 17"/>
          <p:cNvSpPr txBox="1"/>
          <p:nvPr/>
        </p:nvSpPr>
        <p:spPr>
          <a:xfrm>
            <a:off x="8207742" y="1723833"/>
            <a:ext cx="2355394" cy="400110"/>
          </a:xfrm>
          <a:prstGeom prst="rect">
            <a:avLst/>
          </a:prstGeom>
          <a:noFill/>
        </p:spPr>
        <p:txBody>
          <a:bodyPr wrap="square" rtlCol="0">
            <a:spAutoFit/>
          </a:bodyPr>
          <a:lstStyle/>
          <a:p>
            <a:r>
              <a:rPr lang="zh-CN" altLang="en-US" sz="2000" b="1" dirty="0">
                <a:solidFill>
                  <a:srgbClr val="232D23"/>
                </a:solidFill>
                <a:latin typeface="华文楷体" panose="02010600040101010101" charset="-122"/>
                <a:ea typeface="华文楷体" panose="02010600040101010101" charset="-122"/>
              </a:rPr>
              <a:t>（</a:t>
            </a:r>
            <a:r>
              <a:rPr lang="en-US" altLang="zh-CN" sz="2000" b="1" dirty="0">
                <a:solidFill>
                  <a:srgbClr val="232D23"/>
                </a:solidFill>
                <a:latin typeface="华文楷体" panose="02010600040101010101" charset="-122"/>
                <a:ea typeface="华文楷体" panose="02010600040101010101" charset="-122"/>
              </a:rPr>
              <a:t>10.20-11.10</a:t>
            </a:r>
            <a:r>
              <a:rPr lang="zh-CN" altLang="en-US" sz="2000" b="1" dirty="0">
                <a:solidFill>
                  <a:srgbClr val="232D23"/>
                </a:solidFill>
                <a:latin typeface="华文楷体" panose="02010600040101010101" charset="-122"/>
                <a:ea typeface="华文楷体" panose="02010600040101010101" charset="-122"/>
              </a:rPr>
              <a:t>）</a:t>
            </a:r>
            <a:endParaRPr lang="zh-CN" altLang="en-US" sz="2000" b="1" dirty="0">
              <a:solidFill>
                <a:srgbClr val="232D23"/>
              </a:solidFill>
              <a:latin typeface="华文楷体" panose="02010600040101010101" charset="-122"/>
              <a:ea typeface="华文楷体" panose="02010600040101010101" charset="-122"/>
            </a:endParaRPr>
          </a:p>
        </p:txBody>
      </p:sp>
      <p:grpSp>
        <p:nvGrpSpPr>
          <p:cNvPr id="23" name="组合 22"/>
          <p:cNvGrpSpPr/>
          <p:nvPr/>
        </p:nvGrpSpPr>
        <p:grpSpPr>
          <a:xfrm>
            <a:off x="1757028" y="4706461"/>
            <a:ext cx="4410743" cy="1696720"/>
            <a:chOff x="1574132" y="4603750"/>
            <a:chExt cx="4410743" cy="1696720"/>
          </a:xfrm>
        </p:grpSpPr>
        <p:sp>
          <p:nvSpPr>
            <p:cNvPr id="14" name="文本框 13"/>
            <p:cNvSpPr txBox="1"/>
            <p:nvPr/>
          </p:nvSpPr>
          <p:spPr>
            <a:xfrm>
              <a:off x="1574132" y="4603750"/>
              <a:ext cx="4410743" cy="1696720"/>
            </a:xfrm>
            <a:prstGeom prst="rect">
              <a:avLst/>
            </a:prstGeom>
            <a:noFill/>
          </p:spPr>
          <p:txBody>
            <a:bodyPr wrap="square" rtlCol="0" anchor="t">
              <a:noAutofit/>
            </a:bodyPr>
            <a:lstStyle/>
            <a:p>
              <a:r>
                <a:rPr lang="zh-CN" altLang="en-US" sz="2000" b="1" dirty="0">
                  <a:solidFill>
                    <a:srgbClr val="232D23"/>
                  </a:solidFill>
                  <a:latin typeface="华文楷体" panose="02010600040101010101" charset="-122"/>
                  <a:ea typeface="华文楷体" panose="02010600040101010101" charset="-122"/>
                </a:rPr>
                <a:t>投放平台：</a:t>
              </a:r>
              <a:r>
                <a:rPr lang="en-US" altLang="zh-CN" sz="2000" dirty="0">
                  <a:solidFill>
                    <a:srgbClr val="232D23"/>
                  </a:solidFill>
                  <a:latin typeface="华文楷体" panose="02010600040101010101" charset="-122"/>
                  <a:ea typeface="华文楷体" panose="02010600040101010101" charset="-122"/>
                </a:rPr>
                <a:t>H5</a:t>
              </a:r>
              <a:r>
                <a:rPr lang="zh-CN" altLang="en-US" sz="2000" dirty="0">
                  <a:solidFill>
                    <a:srgbClr val="232D23"/>
                  </a:solidFill>
                  <a:latin typeface="华文楷体" panose="02010600040101010101" charset="-122"/>
                  <a:ea typeface="华文楷体" panose="02010600040101010101" charset="-122"/>
                </a:rPr>
                <a:t>页面（嵌入电商店铺、微信公众号）</a:t>
              </a:r>
              <a:r>
                <a:rPr lang="zh-CN" altLang="en-US" sz="2000" dirty="0">
                  <a:solidFill>
                    <a:srgbClr val="232D23"/>
                  </a:solidFill>
                  <a:latin typeface="华文楷体" panose="02010600040101010101" charset="-122"/>
                  <a:ea typeface="华文楷体" panose="02010600040101010101" charset="-122"/>
                </a:rPr>
                <a:t>、抖音</a:t>
              </a:r>
              <a:endParaRPr lang="zh-CN" altLang="en-US" sz="2000" dirty="0">
                <a:solidFill>
                  <a:srgbClr val="232D23"/>
                </a:solidFill>
                <a:latin typeface="华文楷体" panose="02010600040101010101" charset="-122"/>
                <a:ea typeface="华文楷体" panose="02010600040101010101" charset="-122"/>
              </a:endParaRPr>
            </a:p>
            <a:p>
              <a:pPr marR="0" indent="444500" algn="just"/>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pic>
          <p:nvPicPr>
            <p:cNvPr id="19" name="图片 18" descr="fa58350b317eefebcf2f4577eb9ee8cc"/>
            <p:cNvPicPr>
              <a:picLocks noChangeAspect="1"/>
            </p:cNvPicPr>
            <p:nvPr/>
          </p:nvPicPr>
          <p:blipFill>
            <a:blip r:embed="rId10"/>
            <a:stretch>
              <a:fillRect/>
            </a:stretch>
          </p:blipFill>
          <p:spPr>
            <a:xfrm>
              <a:off x="4036695" y="5308600"/>
              <a:ext cx="605155" cy="605155"/>
            </a:xfrm>
            <a:prstGeom prst="rect">
              <a:avLst/>
            </a:prstGeom>
          </p:spPr>
        </p:pic>
        <p:pic>
          <p:nvPicPr>
            <p:cNvPr id="21" name="图片 2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008055" y="5324376"/>
              <a:ext cx="593397" cy="592772"/>
            </a:xfrm>
            <a:prstGeom prst="rect">
              <a:avLst/>
            </a:prstGeom>
          </p:spPr>
        </p:pic>
      </p:grpSp>
    </p:spTree>
    <p:custDataLst>
      <p:tags r:id="rId1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sp>
        <p:nvSpPr>
          <p:cNvPr id="10" name="竖卷形 9"/>
          <p:cNvSpPr/>
          <p:nvPr/>
        </p:nvSpPr>
        <p:spPr>
          <a:xfrm>
            <a:off x="360998" y="1473200"/>
            <a:ext cx="3295650" cy="4690745"/>
          </a:xfrm>
          <a:prstGeom prst="verticalScroll">
            <a:avLst/>
          </a:prstGeom>
          <a:solidFill>
            <a:srgbClr val="98B29B"/>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9" name="图片 8" descr="retouch_2025051217213750"/>
          <p:cNvPicPr>
            <a:picLocks noChangeAspect="1"/>
          </p:cNvPicPr>
          <p:nvPr/>
        </p:nvPicPr>
        <p:blipFill>
          <a:blip r:embed="rId2"/>
          <a:stretch>
            <a:fillRect/>
          </a:stretch>
        </p:blipFill>
        <p:spPr>
          <a:xfrm>
            <a:off x="146685" y="71755"/>
            <a:ext cx="1299210" cy="622300"/>
          </a:xfrm>
          <a:prstGeom prst="rect">
            <a:avLst/>
          </a:prstGeom>
        </p:spPr>
      </p:pic>
      <p:sp>
        <p:nvSpPr>
          <p:cNvPr id="3" name="文本框 2"/>
          <p:cNvSpPr txBox="1"/>
          <p:nvPr/>
        </p:nvSpPr>
        <p:spPr>
          <a:xfrm>
            <a:off x="4712909" y="938054"/>
            <a:ext cx="4073625" cy="460375"/>
          </a:xfrm>
          <a:prstGeom prst="rect">
            <a:avLst/>
          </a:prstGeom>
          <a:noFill/>
        </p:spPr>
        <p:txBody>
          <a:bodyPr wrap="square" rtlCol="0" anchor="t">
            <a:spAutoFit/>
          </a:bodyPr>
          <a:lstStyle/>
          <a:p>
            <a:r>
              <a:rPr lang="zh-CN" altLang="en-US" sz="2400" b="1" dirty="0">
                <a:solidFill>
                  <a:srgbClr val="232D23"/>
                </a:solidFill>
                <a:latin typeface="华文楷体" panose="02010600040101010101" charset="-122"/>
                <a:ea typeface="华文楷体" panose="02010600040101010101" charset="-122"/>
                <a:cs typeface="凤箫声动鱼龙舞" panose="02010600010101010101" charset="-122"/>
                <a:sym typeface="+mn-ea"/>
              </a:rPr>
              <a:t>古装逆袭短剧《三千青丝引》</a:t>
            </a:r>
            <a:endParaRPr lang="zh-CN" altLang="en-US" sz="2400" b="1" dirty="0">
              <a:solidFill>
                <a:srgbClr val="232D23"/>
              </a:solidFill>
              <a:latin typeface="华文楷体" panose="02010600040101010101" charset="-122"/>
              <a:ea typeface="华文楷体" panose="02010600040101010101" charset="-122"/>
              <a:cs typeface="凤箫声动鱼龙舞" panose="02010600010101010101" charset="-122"/>
              <a:sym typeface="+mn-ea"/>
            </a:endParaRPr>
          </a:p>
        </p:txBody>
      </p:sp>
      <p:sp>
        <p:nvSpPr>
          <p:cNvPr id="5" name="文本框 4"/>
          <p:cNvSpPr txBox="1"/>
          <p:nvPr/>
        </p:nvSpPr>
        <p:spPr>
          <a:xfrm>
            <a:off x="4017011" y="1944374"/>
            <a:ext cx="6535748" cy="2553335"/>
          </a:xfrm>
          <a:prstGeom prst="rect">
            <a:avLst/>
          </a:prstGeom>
          <a:noFill/>
        </p:spPr>
        <p:txBody>
          <a:bodyPr wrap="square" rtlCol="0" anchor="t">
            <a:spAutoFit/>
          </a:bodyPr>
          <a:lstStyle/>
          <a:p>
            <a:pPr indent="444500" algn="just"/>
            <a:r>
              <a:rPr lang="zh-CN" altLang="en-US" sz="2000" b="1" dirty="0">
                <a:solidFill>
                  <a:srgbClr val="232D23"/>
                </a:solidFill>
                <a:latin typeface="华文楷体" panose="02010600040101010101" charset="-122"/>
                <a:ea typeface="华文楷体" panose="02010600040101010101" charset="-122"/>
                <a:cs typeface="华文楷体" panose="02010600040101010101" charset="-122"/>
                <a:sym typeface="+mn-ea"/>
              </a:rPr>
              <a:t>活动内容</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：养元青官方在</a:t>
            </a:r>
            <a:r>
              <a:rPr lang="zh-CN" altLang="en-US" sz="2000"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各大社交媒体平台</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发布</a:t>
            </a:r>
            <a:r>
              <a:rPr lang="en-US" altLang="zh-CN" sz="2000"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a:t>
            </a:r>
            <a:r>
              <a:rPr lang="zh-CN" altLang="en-US" sz="2000"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三千青丝引</a:t>
            </a:r>
            <a:r>
              <a:rPr lang="en-US" altLang="zh-CN" sz="2000"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a:t>
            </a:r>
            <a:r>
              <a:rPr lang="zh-CN" altLang="en-US" sz="2000"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古装逆袭短剧</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，剧中故事围绕养元青宝葫芦展开，并在剧中植入广告。</a:t>
            </a:r>
            <a:endParaRPr lang="en-US" altLang="zh-CN" sz="2000" dirty="0">
              <a:solidFill>
                <a:srgbClr val="232D23"/>
              </a:solidFill>
              <a:latin typeface="华文楷体" panose="02010600040101010101" charset="-122"/>
              <a:ea typeface="华文楷体" panose="02010600040101010101" charset="-122"/>
              <a:cs typeface="华文楷体" panose="02010600040101010101" charset="-122"/>
            </a:endParaRPr>
          </a:p>
          <a:p>
            <a:pPr marR="0" indent="444500" algn="just">
              <a:buNone/>
            </a:pPr>
            <a:r>
              <a:rPr lang="zh-CN" altLang="en-US" sz="2000" b="1" dirty="0">
                <a:solidFill>
                  <a:srgbClr val="232D23"/>
                </a:solidFill>
                <a:latin typeface="华文楷体" panose="02010600040101010101" charset="-122"/>
                <a:ea typeface="华文楷体" panose="02010600040101010101" charset="-122"/>
                <a:cs typeface="华文楷体" panose="02010600040101010101" charset="-122"/>
                <a:sym typeface="+mn-ea"/>
              </a:rPr>
              <a:t>活动目的</a:t>
            </a: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 </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吸引各个年龄段的群体，扩大养元青的品牌知名度，同时利于品牌年轻化，也便于引起消费者与品牌的情感共鸣。</a:t>
            </a:r>
            <a:endParaRPr lang="en-US" altLang="zh-CN" sz="2000" dirty="0">
              <a:solidFill>
                <a:srgbClr val="232D23"/>
              </a:solidFill>
              <a:latin typeface="华文楷体" panose="02010600040101010101" charset="-122"/>
              <a:ea typeface="华文楷体" panose="02010600040101010101" charset="-122"/>
              <a:cs typeface="华文楷体" panose="02010600040101010101" charset="-122"/>
            </a:endParaRPr>
          </a:p>
          <a:p>
            <a:pPr marR="0" indent="444500" algn="just">
              <a:buNone/>
            </a:pPr>
            <a:r>
              <a:rPr lang="zh-CN" altLang="en-US" sz="2000" b="1" dirty="0">
                <a:solidFill>
                  <a:srgbClr val="232D23"/>
                </a:solidFill>
                <a:latin typeface="华文楷体" panose="02010600040101010101" charset="-122"/>
                <a:ea typeface="华文楷体" panose="02010600040101010101" charset="-122"/>
                <a:cs typeface="华文楷体" panose="02010600040101010101" charset="-122"/>
                <a:sym typeface="+mn-ea"/>
              </a:rPr>
              <a:t>投放平台</a:t>
            </a: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 </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抖音、小红书、微博、芒果</a:t>
            </a: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TV</a:t>
            </a: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endParaRPr>
          </a:p>
          <a:p>
            <a:pPr indent="444500" algn="just"/>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endParaRPr>
          </a:p>
        </p:txBody>
      </p:sp>
      <p:pic>
        <p:nvPicPr>
          <p:cNvPr id="7" name="图片 6"/>
          <p:cNvPicPr>
            <a:picLocks noChangeAspect="1"/>
          </p:cNvPicPr>
          <p:nvPr/>
        </p:nvPicPr>
        <p:blipFill>
          <a:blip r:embed="rId3"/>
          <a:stretch>
            <a:fillRect/>
          </a:stretch>
        </p:blipFill>
        <p:spPr>
          <a:xfrm>
            <a:off x="846238" y="2151830"/>
            <a:ext cx="2344420" cy="3499485"/>
          </a:xfrm>
          <a:prstGeom prst="rect">
            <a:avLst/>
          </a:prstGeom>
        </p:spPr>
      </p:pic>
      <p:pic>
        <p:nvPicPr>
          <p:cNvPr id="12" name="图片 11" descr="笔刷墨迹44"/>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991413" y="-585152"/>
            <a:ext cx="8463280" cy="2051050"/>
          </a:xfrm>
          <a:prstGeom prst="rect">
            <a:avLst/>
          </a:prstGeom>
        </p:spPr>
      </p:pic>
      <p:sp>
        <p:nvSpPr>
          <p:cNvPr id="6" name="文本框 5"/>
          <p:cNvSpPr txBox="1"/>
          <p:nvPr/>
        </p:nvSpPr>
        <p:spPr>
          <a:xfrm>
            <a:off x="1758773" y="158913"/>
            <a:ext cx="7924800" cy="521970"/>
          </a:xfrm>
          <a:prstGeom prst="rect">
            <a:avLst/>
          </a:prstGeom>
          <a:noFill/>
        </p:spPr>
        <p:txBody>
          <a:bodyPr wrap="square" rtlCol="0" anchor="t">
            <a:spAutoFit/>
          </a:bodyPr>
          <a:lstStyle/>
          <a:p>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成熟期：“倒”此为止，发丝飘扬（</a:t>
            </a:r>
            <a:r>
              <a:rPr lang="en-US" altLang="zh-CN" sz="2800" dirty="0">
                <a:solidFill>
                  <a:srgbClr val="232D23"/>
                </a:solidFill>
                <a:latin typeface="华文新魏" panose="02010800040101010101" charset="-122"/>
                <a:ea typeface="华文新魏" panose="02010800040101010101" charset="-122"/>
                <a:cs typeface="华文新魏" panose="02010800040101010101" charset="-122"/>
                <a:sym typeface="+mn-ea"/>
              </a:rPr>
              <a:t>10.15</a:t>
            </a:r>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a:t>
            </a:r>
            <a:r>
              <a:rPr lang="en-US" altLang="zh-CN" sz="2800" dirty="0">
                <a:solidFill>
                  <a:srgbClr val="232D23"/>
                </a:solidFill>
                <a:latin typeface="华文新魏" panose="02010800040101010101" charset="-122"/>
                <a:ea typeface="华文新魏" panose="02010800040101010101" charset="-122"/>
                <a:cs typeface="华文新魏" panose="02010800040101010101" charset="-122"/>
                <a:sym typeface="+mn-ea"/>
              </a:rPr>
              <a:t>12.5</a:t>
            </a:r>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a:t>
            </a:r>
            <a:endPar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endParaRPr>
          </a:p>
        </p:txBody>
      </p:sp>
      <p:cxnSp>
        <p:nvCxnSpPr>
          <p:cNvPr id="13" name="直接连接符 12"/>
          <p:cNvCxnSpPr/>
          <p:nvPr/>
        </p:nvCxnSpPr>
        <p:spPr>
          <a:xfrm flipV="1">
            <a:off x="4181653" y="1379855"/>
            <a:ext cx="5273040" cy="44450"/>
          </a:xfrm>
          <a:prstGeom prst="line">
            <a:avLst/>
          </a:prstGeom>
          <a:ln>
            <a:solidFill>
              <a:srgbClr val="3D4A3F"/>
            </a:solidFill>
          </a:ln>
        </p:spPr>
        <p:style>
          <a:lnRef idx="2">
            <a:schemeClr val="accent1"/>
          </a:lnRef>
          <a:fillRef idx="0">
            <a:srgbClr val="FFFFFF"/>
          </a:fillRef>
          <a:effectRef idx="0">
            <a:srgbClr val="FFFFFF"/>
          </a:effectRef>
          <a:fontRef idx="minor">
            <a:schemeClr val="tx1"/>
          </a:fontRef>
        </p:style>
      </p:cxnSp>
      <p:sp>
        <p:nvSpPr>
          <p:cNvPr id="8" name="文本框 7"/>
          <p:cNvSpPr txBox="1"/>
          <p:nvPr/>
        </p:nvSpPr>
        <p:spPr>
          <a:xfrm>
            <a:off x="3610890" y="4293050"/>
            <a:ext cx="7966710" cy="2030095"/>
          </a:xfrm>
          <a:prstGeom prst="rect">
            <a:avLst/>
          </a:prstGeom>
        </p:spPr>
        <p:txBody>
          <a:bodyPr wrap="square">
            <a:spAutoFit/>
          </a:bodyPr>
          <a:lstStyle/>
          <a:p>
            <a:pPr marL="0" indent="304800" algn="just" defTabSz="266700">
              <a:spcBef>
                <a:spcPct val="0"/>
              </a:spcBef>
              <a:spcAft>
                <a:spcPct val="0"/>
              </a:spcAft>
            </a:pPr>
            <a:r>
              <a:rPr lang="en-US" altLang="zh-CN" dirty="0">
                <a:latin typeface="华文楷体" panose="02010600040101010101" charset="-122"/>
                <a:ea typeface="华文楷体" panose="02010600040101010101" charset="-122"/>
                <a:cs typeface="华文楷体" panose="02010600040101010101" charset="-122"/>
              </a:rPr>
              <a:t>  </a:t>
            </a:r>
            <a:r>
              <a:rPr lang="zh-CN" altLang="en-US" b="1" dirty="0">
                <a:latin typeface="华文楷体" panose="02010600040101010101" charset="-122"/>
                <a:ea typeface="华文楷体" panose="02010600040101010101" charset="-122"/>
                <a:cs typeface="华文楷体" panose="02010600040101010101" charset="-122"/>
              </a:rPr>
              <a:t>故事梗概</a:t>
            </a:r>
            <a:r>
              <a:rPr lang="zh-CN" altLang="en-US" dirty="0">
                <a:latin typeface="华文楷体" panose="02010600040101010101" charset="-122"/>
                <a:ea typeface="华文楷体" panose="02010600040101010101" charset="-122"/>
                <a:cs typeface="华文楷体" panose="02010600040101010101" charset="-122"/>
              </a:rPr>
              <a:t>：甄元青正是豆蔻之年，却一直被油头掉发所困扰，寻方问药却也不能解决根本。元青作为京城数一数二的商贾甄老爷的嫡女，这次却被叶二小姐当众羞辱。元青深藏的自卑涌上心头，于是下定决心改变。经过多方打听，医药世家陆家的祖传秘方能有奇效，不过自从三十年前就再也不外传。</a:t>
            </a:r>
            <a:endParaRPr lang="zh-CN" altLang="en-US" dirty="0">
              <a:latin typeface="华文楷体" panose="02010600040101010101" charset="-122"/>
              <a:ea typeface="华文楷体" panose="02010600040101010101" charset="-122"/>
              <a:cs typeface="华文楷体" panose="02010600040101010101" charset="-122"/>
            </a:endParaRPr>
          </a:p>
          <a:p>
            <a:pPr marL="0" indent="304800" algn="just" defTabSz="266700">
              <a:spcBef>
                <a:spcPct val="0"/>
              </a:spcBef>
              <a:spcAft>
                <a:spcPct val="0"/>
              </a:spcAft>
            </a:pPr>
            <a:r>
              <a:rPr lang="zh-CN" altLang="en-US" dirty="0">
                <a:latin typeface="华文楷体" panose="02010600040101010101" charset="-122"/>
                <a:ea typeface="华文楷体" panose="02010600040101010101" charset="-122"/>
                <a:cs typeface="华文楷体" panose="02010600040101010101" charset="-122"/>
              </a:rPr>
              <a:t>甄元青偷偷闯入陆家药园，却被陆离当场抓住。陆离偶然发现甄元青竟能激发伪造配方的药性，向元青提出了合作。元青帮陆离找回失传配方宝葫芦，陆离助元青焕发青丝新生</a:t>
            </a:r>
            <a:r>
              <a:rPr lang="en-US" altLang="zh-CN" dirty="0">
                <a:latin typeface="华文楷体" panose="02010600040101010101" charset="-122"/>
                <a:ea typeface="华文楷体" panose="02010600040101010101" charset="-122"/>
                <a:cs typeface="华文楷体" panose="02010600040101010101" charset="-122"/>
              </a:rPr>
              <a:t>……</a:t>
            </a:r>
            <a:endParaRPr lang="en-US" altLang="zh-CN" dirty="0">
              <a:latin typeface="华文楷体" panose="02010600040101010101" charset="-122"/>
              <a:ea typeface="华文楷体" panose="02010600040101010101" charset="-122"/>
              <a:cs typeface="华文楷体" panose="02010600040101010101" charset="-122"/>
            </a:endParaRPr>
          </a:p>
        </p:txBody>
      </p:sp>
      <p:sp>
        <p:nvSpPr>
          <p:cNvPr id="11" name="文本框 10"/>
          <p:cNvSpPr txBox="1"/>
          <p:nvPr/>
        </p:nvSpPr>
        <p:spPr>
          <a:xfrm>
            <a:off x="5721173" y="1433010"/>
            <a:ext cx="2355394" cy="400110"/>
          </a:xfrm>
          <a:prstGeom prst="rect">
            <a:avLst/>
          </a:prstGeom>
          <a:noFill/>
        </p:spPr>
        <p:txBody>
          <a:bodyPr wrap="square" rtlCol="0">
            <a:spAutoFit/>
          </a:bodyPr>
          <a:lstStyle/>
          <a:p>
            <a:r>
              <a:rPr lang="zh-CN" altLang="en-US" sz="2000" b="1" dirty="0">
                <a:solidFill>
                  <a:srgbClr val="232D23"/>
                </a:solidFill>
                <a:latin typeface="华文楷体" panose="02010600040101010101" charset="-122"/>
                <a:ea typeface="华文楷体" panose="02010600040101010101" charset="-122"/>
              </a:rPr>
              <a:t>（</a:t>
            </a:r>
            <a:r>
              <a:rPr lang="en-US" altLang="zh-CN" sz="2000" b="1" dirty="0">
                <a:solidFill>
                  <a:srgbClr val="232D23"/>
                </a:solidFill>
                <a:latin typeface="华文楷体" panose="02010600040101010101" charset="-122"/>
                <a:ea typeface="华文楷体" panose="02010600040101010101" charset="-122"/>
              </a:rPr>
              <a:t>11.10-12.5</a:t>
            </a:r>
            <a:r>
              <a:rPr lang="zh-CN" altLang="en-US" sz="2000" b="1" dirty="0">
                <a:solidFill>
                  <a:srgbClr val="232D23"/>
                </a:solidFill>
                <a:latin typeface="华文楷体" panose="02010600040101010101" charset="-122"/>
                <a:ea typeface="华文楷体" panose="02010600040101010101" charset="-122"/>
              </a:rPr>
              <a:t>）</a:t>
            </a:r>
            <a:endParaRPr lang="zh-CN" altLang="en-US" sz="2000" b="1" dirty="0">
              <a:solidFill>
                <a:srgbClr val="232D23"/>
              </a:solidFill>
              <a:latin typeface="华文楷体" panose="02010600040101010101" charset="-122"/>
              <a:ea typeface="华文楷体" panose="02010600040101010101" charset="-122"/>
            </a:endParaRPr>
          </a:p>
        </p:txBody>
      </p:sp>
    </p:spTree>
    <p:custDataLst>
      <p:tags r:id="rId7"/>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pic>
        <p:nvPicPr>
          <p:cNvPr id="9" name="图片 8" descr="retouch_2025051217213750"/>
          <p:cNvPicPr>
            <a:picLocks noChangeAspect="1"/>
          </p:cNvPicPr>
          <p:nvPr/>
        </p:nvPicPr>
        <p:blipFill>
          <a:blip r:embed="rId2"/>
          <a:stretch>
            <a:fillRect/>
          </a:stretch>
        </p:blipFill>
        <p:spPr>
          <a:xfrm>
            <a:off x="146685" y="71755"/>
            <a:ext cx="1299210" cy="622300"/>
          </a:xfrm>
          <a:prstGeom prst="rect">
            <a:avLst/>
          </a:prstGeom>
        </p:spPr>
      </p:pic>
      <p:pic>
        <p:nvPicPr>
          <p:cNvPr id="12" name="图片 11" descr="笔刷墨迹44"/>
          <p:cNvPicPr>
            <a:picLocks noChangeAspect="1"/>
          </p:cNvPicPr>
          <p:nvPr>
            <p:custDataLst>
              <p:tags r:id="rId3"/>
            </p:custDataLst>
          </p:nvPr>
        </p:nvPicPr>
        <p:blipFill>
          <a:blip r:embed="rId4">
            <a:extLst>
              <a:ext uri="{96DAC541-7B7A-43D3-8B79-37D633B846F1}">
                <asvg:svgBlip xmlns:asvg="http://schemas.microsoft.com/office/drawing/2016/SVG/main" r:embed="rId5"/>
              </a:ext>
            </a:extLst>
          </a:blip>
          <a:stretch>
            <a:fillRect/>
          </a:stretch>
        </p:blipFill>
        <p:spPr>
          <a:xfrm>
            <a:off x="206375" y="-58420"/>
            <a:ext cx="8463280" cy="2051050"/>
          </a:xfrm>
          <a:prstGeom prst="rect">
            <a:avLst/>
          </a:prstGeom>
        </p:spPr>
      </p:pic>
      <p:sp>
        <p:nvSpPr>
          <p:cNvPr id="3" name="文本框 2"/>
          <p:cNvSpPr txBox="1"/>
          <p:nvPr/>
        </p:nvSpPr>
        <p:spPr>
          <a:xfrm>
            <a:off x="930910" y="694055"/>
            <a:ext cx="7923530" cy="521970"/>
          </a:xfrm>
          <a:prstGeom prst="rect">
            <a:avLst/>
          </a:prstGeom>
          <a:noFill/>
        </p:spPr>
        <p:txBody>
          <a:bodyPr wrap="square" rtlCol="0" anchor="t">
            <a:spAutoFit/>
          </a:bodyPr>
          <a:lstStyle/>
          <a:p>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持续期：屹立不倒，实力爆发（</a:t>
            </a:r>
            <a:r>
              <a:rPr lang="en-US" altLang="zh-CN" sz="2800" dirty="0">
                <a:solidFill>
                  <a:srgbClr val="232D23"/>
                </a:solidFill>
                <a:latin typeface="华文新魏" panose="02010800040101010101" charset="-122"/>
                <a:ea typeface="华文新魏" panose="02010800040101010101" charset="-122"/>
                <a:cs typeface="华文新魏" panose="02010800040101010101" charset="-122"/>
                <a:sym typeface="+mn-ea"/>
              </a:rPr>
              <a:t>12.10-</a:t>
            </a:r>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至今）</a:t>
            </a:r>
            <a:endPar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endParaRPr>
          </a:p>
        </p:txBody>
      </p:sp>
      <p:sp>
        <p:nvSpPr>
          <p:cNvPr id="5" name="文本框 4"/>
          <p:cNvSpPr txBox="1"/>
          <p:nvPr/>
        </p:nvSpPr>
        <p:spPr>
          <a:xfrm>
            <a:off x="1052830" y="2484120"/>
            <a:ext cx="7346950" cy="4532630"/>
          </a:xfrm>
          <a:prstGeom prst="rect">
            <a:avLst/>
          </a:prstGeom>
          <a:noFill/>
        </p:spPr>
        <p:txBody>
          <a:bodyPr wrap="square" rtlCol="0" anchor="t">
            <a:noAutofit/>
          </a:bodyPr>
          <a:lstStyle/>
          <a:p>
            <a:pPr marL="0" marR="0" indent="361950" algn="just">
              <a:lnSpc>
                <a:spcPct val="100000"/>
              </a:lnSpc>
              <a:buNone/>
            </a:pPr>
            <a:r>
              <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rPr>
              <a:t>活动内容：</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邀请抖音特效制作人制作并发布拥有一头乌黑浓密秀发的</a:t>
            </a:r>
            <a:r>
              <a:rPr lang="zh-CN" altLang="en-US" sz="2400"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宝葫芦主题抖音特效</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，抖音视频博主使用宝葫芦特效，艾特养元青官方号且</a:t>
            </a:r>
            <a:r>
              <a:rPr lang="zh-CN" altLang="en-US" sz="2400"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视频获赞</a:t>
            </a:r>
            <a:r>
              <a:rPr lang="en-US" altLang="zh-CN" sz="2400"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1000</a:t>
            </a:r>
            <a:r>
              <a:rPr lang="zh-CN" altLang="en-US" sz="2400"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个</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可免费获赠养元青新证防脱系列洗发乳产品。</a:t>
            </a:r>
            <a:endParaRPr lang="zh-CN" altLang="en-US" sz="2400" dirty="0">
              <a:solidFill>
                <a:srgbClr val="232D23"/>
              </a:solidFill>
              <a:latin typeface="华文楷体" panose="02010600040101010101" charset="-122"/>
              <a:ea typeface="华文楷体" panose="02010600040101010101" charset="-122"/>
              <a:cs typeface="华文楷体" panose="02010600040101010101" charset="-122"/>
            </a:endParaRPr>
          </a:p>
          <a:p>
            <a:pPr marL="0" marR="0" indent="361950" algn="just">
              <a:lnSpc>
                <a:spcPct val="100000"/>
              </a:lnSpc>
              <a:buNone/>
            </a:pPr>
            <a:endPar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endParaRPr>
          </a:p>
          <a:p>
            <a:pPr marL="0" marR="0" indent="361950" algn="just">
              <a:lnSpc>
                <a:spcPct val="100000"/>
              </a:lnSpc>
              <a:buNone/>
            </a:pPr>
            <a:r>
              <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rPr>
              <a:t>活动目的：</a:t>
            </a:r>
            <a:r>
              <a:rPr lang="zh-CN" altLang="en-US" sz="2400" dirty="0">
                <a:solidFill>
                  <a:srgbClr val="232D23"/>
                </a:solidFill>
                <a:latin typeface="华文楷体" panose="02010600040101010101" charset="-122"/>
                <a:ea typeface="华文楷体" panose="02010600040101010101" charset="-122"/>
                <a:cs typeface="华文楷体" panose="02010600040101010101" charset="-122"/>
                <a:sym typeface="+mn-ea"/>
              </a:rPr>
              <a:t>通过抖音特效的形式让品牌及产品形象深入大众心中，延续广告宣传的热度。</a:t>
            </a:r>
            <a:endParaRPr lang="zh-CN" altLang="en-US" sz="2400" dirty="0">
              <a:solidFill>
                <a:srgbClr val="232D23"/>
              </a:solidFill>
              <a:latin typeface="华文楷体" panose="02010600040101010101" charset="-122"/>
              <a:ea typeface="华文楷体" panose="02010600040101010101" charset="-122"/>
              <a:cs typeface="华文楷体" panose="02010600040101010101" charset="-122"/>
            </a:endParaRPr>
          </a:p>
          <a:p>
            <a:pPr marL="0" marR="0" indent="361950" algn="just">
              <a:lnSpc>
                <a:spcPct val="100000"/>
              </a:lnSpc>
            </a:pPr>
            <a:endPar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endParaRPr>
          </a:p>
          <a:p>
            <a:pPr marL="0" marR="0" indent="361950" algn="just">
              <a:lnSpc>
                <a:spcPct val="100000"/>
              </a:lnSpc>
            </a:pPr>
            <a:r>
              <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rPr>
              <a:t>投放平台：</a:t>
            </a:r>
            <a:endParaRPr lang="zh-CN" altLang="en-US" sz="2400" dirty="0">
              <a:solidFill>
                <a:schemeClr val="accent5">
                  <a:lumMod val="75000"/>
                </a:schemeClr>
              </a:solidFill>
              <a:latin typeface="华文楷体" panose="02010600040101010101" charset="-122"/>
              <a:ea typeface="华文楷体" panose="02010600040101010101" charset="-122"/>
              <a:cs typeface="华文楷体" panose="02010600040101010101" charset="-122"/>
            </a:endParaRPr>
          </a:p>
          <a:p>
            <a:pPr marL="0" marR="0" indent="444500" algn="just">
              <a:lnSpc>
                <a:spcPct val="114000"/>
              </a:lnSpc>
              <a:buClrTx/>
              <a:buSzTx/>
              <a:buFontTx/>
            </a:pPr>
            <a:endParaRPr lang="zh-CN" altLang="en-US" sz="24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endParaRPr>
          </a:p>
        </p:txBody>
      </p:sp>
      <p:sp>
        <p:nvSpPr>
          <p:cNvPr id="6" name="文本框 5"/>
          <p:cNvSpPr txBox="1"/>
          <p:nvPr/>
        </p:nvSpPr>
        <p:spPr>
          <a:xfrm>
            <a:off x="1390015" y="1468120"/>
            <a:ext cx="6096000" cy="511810"/>
          </a:xfrm>
          <a:prstGeom prst="rect">
            <a:avLst/>
          </a:prstGeom>
          <a:noFill/>
        </p:spPr>
        <p:txBody>
          <a:bodyPr wrap="square" rtlCol="0" anchor="t">
            <a:spAutoFit/>
          </a:bodyPr>
          <a:lstStyle/>
          <a:p>
            <a:pPr marL="0" marR="0" indent="444500" algn="just">
              <a:lnSpc>
                <a:spcPct val="114000"/>
              </a:lnSpc>
              <a:buClrTx/>
              <a:buSzTx/>
              <a:buFontTx/>
            </a:pPr>
            <a:r>
              <a:rPr lang="en-US" altLang="zh-CN" sz="2400" b="1" dirty="0">
                <a:solidFill>
                  <a:srgbClr val="232D23"/>
                </a:solidFill>
                <a:latin typeface="华文楷体" panose="02010600040101010101" charset="-122"/>
                <a:ea typeface="华文楷体" panose="02010600040101010101" charset="-122"/>
                <a:cs typeface="华文楷体" panose="02010600040101010101" charset="-122"/>
                <a:sym typeface="+mn-ea"/>
              </a:rPr>
              <a:t>“</a:t>
            </a:r>
            <a:r>
              <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rPr>
              <a:t>实力全开护青丝”宝葫芦抖音特效</a:t>
            </a:r>
            <a:endParaRPr lang="zh-CN" altLang="en-US" sz="2400" b="1"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pic>
        <p:nvPicPr>
          <p:cNvPr id="7" name="图片 6"/>
          <p:cNvPicPr>
            <a:picLocks noChangeAspect="1"/>
          </p:cNvPicPr>
          <p:nvPr/>
        </p:nvPicPr>
        <p:blipFill>
          <a:blip r:embed="rId6"/>
          <a:stretch>
            <a:fillRect/>
          </a:stretch>
        </p:blipFill>
        <p:spPr>
          <a:xfrm>
            <a:off x="9276233" y="1486365"/>
            <a:ext cx="2172939" cy="4442884"/>
          </a:xfrm>
          <a:prstGeom prst="rect">
            <a:avLst/>
          </a:prstGeom>
        </p:spPr>
      </p:pic>
      <p:cxnSp>
        <p:nvCxnSpPr>
          <p:cNvPr id="13" name="直接连接符 12"/>
          <p:cNvCxnSpPr/>
          <p:nvPr/>
        </p:nvCxnSpPr>
        <p:spPr>
          <a:xfrm flipV="1">
            <a:off x="1801495" y="1970405"/>
            <a:ext cx="5273040" cy="44450"/>
          </a:xfrm>
          <a:prstGeom prst="line">
            <a:avLst/>
          </a:prstGeom>
          <a:ln>
            <a:solidFill>
              <a:srgbClr val="3D4A3F"/>
            </a:solidFill>
          </a:ln>
        </p:spPr>
        <p:style>
          <a:lnRef idx="2">
            <a:schemeClr val="accent1"/>
          </a:lnRef>
          <a:fillRef idx="0">
            <a:srgbClr val="FFFFFF"/>
          </a:fillRef>
          <a:effectRef idx="0">
            <a:srgbClr val="FFFFFF"/>
          </a:effectRef>
          <a:fontRef idx="minor">
            <a:schemeClr val="tx1"/>
          </a:fontRef>
        </p:style>
      </p:cxnSp>
      <p:pic>
        <p:nvPicPr>
          <p:cNvPr id="15" name="图片 14" descr="fa58350b317eefebcf2f4577eb9ee8cc"/>
          <p:cNvPicPr>
            <a:picLocks noChangeAspect="1"/>
          </p:cNvPicPr>
          <p:nvPr/>
        </p:nvPicPr>
        <p:blipFill>
          <a:blip r:embed="rId7"/>
          <a:stretch>
            <a:fillRect/>
          </a:stretch>
        </p:blipFill>
        <p:spPr>
          <a:xfrm>
            <a:off x="3136265" y="5323840"/>
            <a:ext cx="605155" cy="605155"/>
          </a:xfrm>
          <a:prstGeom prst="rect">
            <a:avLst/>
          </a:prstGeom>
        </p:spPr>
      </p:pic>
      <p:sp>
        <p:nvSpPr>
          <p:cNvPr id="8" name="文本框 7"/>
          <p:cNvSpPr txBox="1"/>
          <p:nvPr/>
        </p:nvSpPr>
        <p:spPr>
          <a:xfrm>
            <a:off x="3428682" y="2027207"/>
            <a:ext cx="2355394" cy="400110"/>
          </a:xfrm>
          <a:prstGeom prst="rect">
            <a:avLst/>
          </a:prstGeom>
          <a:noFill/>
        </p:spPr>
        <p:txBody>
          <a:bodyPr wrap="square" rtlCol="0">
            <a:spAutoFit/>
          </a:bodyPr>
          <a:lstStyle/>
          <a:p>
            <a:r>
              <a:rPr lang="zh-CN" altLang="en-US" sz="2000" b="1" dirty="0">
                <a:solidFill>
                  <a:srgbClr val="232D23"/>
                </a:solidFill>
                <a:latin typeface="华文楷体" panose="02010600040101010101" charset="-122"/>
                <a:ea typeface="华文楷体" panose="02010600040101010101" charset="-122"/>
              </a:rPr>
              <a:t>（</a:t>
            </a:r>
            <a:r>
              <a:rPr lang="en-US" altLang="zh-CN" sz="2000" b="1" dirty="0">
                <a:solidFill>
                  <a:srgbClr val="232D23"/>
                </a:solidFill>
                <a:latin typeface="华文楷体" panose="02010600040101010101" charset="-122"/>
                <a:ea typeface="华文楷体" panose="02010600040101010101" charset="-122"/>
              </a:rPr>
              <a:t>12.10-</a:t>
            </a:r>
            <a:r>
              <a:rPr lang="zh-CN" altLang="en-US" sz="2000" b="1" dirty="0">
                <a:solidFill>
                  <a:srgbClr val="232D23"/>
                </a:solidFill>
                <a:latin typeface="华文楷体" panose="02010600040101010101" charset="-122"/>
                <a:ea typeface="华文楷体" panose="02010600040101010101" charset="-122"/>
              </a:rPr>
              <a:t>至今）</a:t>
            </a:r>
            <a:endParaRPr lang="zh-CN" altLang="en-US" sz="2000" b="1" dirty="0">
              <a:solidFill>
                <a:srgbClr val="232D23"/>
              </a:solidFill>
              <a:latin typeface="华文楷体" panose="02010600040101010101" charset="-122"/>
              <a:ea typeface="华文楷体" panose="02010600040101010101" charset="-122"/>
            </a:endParaRPr>
          </a:p>
        </p:txBody>
      </p:sp>
    </p:spTree>
    <p:custDataLst>
      <p:tags r:id="rId8"/>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pic>
        <p:nvPicPr>
          <p:cNvPr id="9" name="图片 8" descr="retouch_2025051217213750"/>
          <p:cNvPicPr>
            <a:picLocks noChangeAspect="1"/>
          </p:cNvPicPr>
          <p:nvPr/>
        </p:nvPicPr>
        <p:blipFill>
          <a:blip r:embed="rId2"/>
          <a:stretch>
            <a:fillRect/>
          </a:stretch>
        </p:blipFill>
        <p:spPr>
          <a:xfrm>
            <a:off x="146685" y="71755"/>
            <a:ext cx="1299210" cy="622300"/>
          </a:xfrm>
          <a:prstGeom prst="rect">
            <a:avLst/>
          </a:prstGeom>
        </p:spPr>
      </p:pic>
      <p:pic>
        <p:nvPicPr>
          <p:cNvPr id="12" name="图片 11" descr="笔刷墨迹44"/>
          <p:cNvPicPr>
            <a:picLocks noChangeAspect="1"/>
          </p:cNvPicPr>
          <p:nvPr>
            <p:custDataLst>
              <p:tags r:id="rId3"/>
            </p:custDataLst>
          </p:nvPr>
        </p:nvPicPr>
        <p:blipFill>
          <a:blip r:embed="rId4">
            <a:extLst>
              <a:ext uri="{96DAC541-7B7A-43D3-8B79-37D633B846F1}">
                <asvg:svgBlip xmlns:asvg="http://schemas.microsoft.com/office/drawing/2016/SVG/main" r:embed="rId5"/>
              </a:ext>
            </a:extLst>
          </a:blip>
          <a:stretch>
            <a:fillRect/>
          </a:stretch>
        </p:blipFill>
        <p:spPr>
          <a:xfrm>
            <a:off x="908685" y="-281305"/>
            <a:ext cx="8463280" cy="2051050"/>
          </a:xfrm>
          <a:prstGeom prst="rect">
            <a:avLst/>
          </a:prstGeom>
        </p:spPr>
      </p:pic>
      <p:sp>
        <p:nvSpPr>
          <p:cNvPr id="3" name="文本框 2"/>
          <p:cNvSpPr txBox="1"/>
          <p:nvPr/>
        </p:nvSpPr>
        <p:spPr>
          <a:xfrm>
            <a:off x="1946910" y="510540"/>
            <a:ext cx="7981315" cy="521970"/>
          </a:xfrm>
          <a:prstGeom prst="rect">
            <a:avLst/>
          </a:prstGeom>
          <a:noFill/>
        </p:spPr>
        <p:txBody>
          <a:bodyPr wrap="square" rtlCol="0" anchor="t">
            <a:spAutoFit/>
          </a:bodyPr>
          <a:lstStyle/>
          <a:p>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持续期：屹立不倒，实力爆发（</a:t>
            </a:r>
            <a:r>
              <a:rPr lang="en-US" altLang="zh-CN" sz="2800" dirty="0">
                <a:solidFill>
                  <a:srgbClr val="232D23"/>
                </a:solidFill>
                <a:latin typeface="华文新魏" panose="02010800040101010101" charset="-122"/>
                <a:ea typeface="华文新魏" panose="02010800040101010101" charset="-122"/>
                <a:cs typeface="华文新魏" panose="02010800040101010101" charset="-122"/>
                <a:sym typeface="+mn-ea"/>
              </a:rPr>
              <a:t>12.10</a:t>
            </a:r>
            <a:r>
              <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rPr>
              <a:t>～至今）</a:t>
            </a:r>
            <a:endParaRPr lang="zh-CN" altLang="en-US" sz="2800" dirty="0">
              <a:solidFill>
                <a:srgbClr val="232D23"/>
              </a:solidFill>
              <a:latin typeface="华文新魏" panose="02010800040101010101" charset="-122"/>
              <a:ea typeface="华文新魏" panose="02010800040101010101" charset="-122"/>
              <a:cs typeface="华文新魏" panose="02010800040101010101" charset="-122"/>
              <a:sym typeface="+mn-ea"/>
            </a:endParaRPr>
          </a:p>
        </p:txBody>
      </p:sp>
      <p:sp>
        <p:nvSpPr>
          <p:cNvPr id="5" name="文本框 4"/>
          <p:cNvSpPr txBox="1"/>
          <p:nvPr/>
        </p:nvSpPr>
        <p:spPr>
          <a:xfrm>
            <a:off x="5996940" y="1032510"/>
            <a:ext cx="2562860" cy="737235"/>
          </a:xfrm>
          <a:prstGeom prst="rect">
            <a:avLst/>
          </a:prstGeom>
          <a:noFill/>
        </p:spPr>
        <p:txBody>
          <a:bodyPr wrap="square" rtlCol="0" anchor="t">
            <a:spAutoFit/>
          </a:bodyPr>
          <a:lstStyle/>
          <a:p>
            <a:pPr algn="just">
              <a:lnSpc>
                <a:spcPct val="150000"/>
              </a:lnSpc>
            </a:pPr>
            <a:r>
              <a:rPr lang="zh-CN" altLang="en-US" sz="2800" b="1" dirty="0">
                <a:solidFill>
                  <a:srgbClr val="232D23"/>
                </a:solidFill>
                <a:latin typeface="华文楷体" panose="02010600040101010101" charset="-122"/>
                <a:ea typeface="华文楷体" panose="02010600040101010101" charset="-122"/>
                <a:sym typeface="+mn-ea"/>
              </a:rPr>
              <a:t>地铁公益广告</a:t>
            </a:r>
            <a:endParaRPr lang="zh-CN" altLang="en-US" sz="2800" b="1" dirty="0">
              <a:solidFill>
                <a:srgbClr val="232D23"/>
              </a:solidFill>
              <a:latin typeface="华文楷体" panose="02010600040101010101" charset="-122"/>
              <a:ea typeface="华文楷体" panose="02010600040101010101" charset="-122"/>
              <a:sym typeface="+mn-ea"/>
            </a:endParaRPr>
          </a:p>
        </p:txBody>
      </p:sp>
      <p:sp>
        <p:nvSpPr>
          <p:cNvPr id="6" name="文本框 5"/>
          <p:cNvSpPr txBox="1"/>
          <p:nvPr/>
        </p:nvSpPr>
        <p:spPr>
          <a:xfrm>
            <a:off x="3154997" y="2181040"/>
            <a:ext cx="8703310" cy="3429635"/>
          </a:xfrm>
          <a:prstGeom prst="rect">
            <a:avLst/>
          </a:prstGeom>
          <a:noFill/>
        </p:spPr>
        <p:txBody>
          <a:bodyPr wrap="square" rtlCol="0" anchor="t">
            <a:noAutofit/>
          </a:bodyPr>
          <a:lstStyle/>
          <a:p>
            <a:pPr marL="0" marR="0" indent="533400" algn="just">
              <a:lnSpc>
                <a:spcPct val="150000"/>
              </a:lnSpc>
              <a:buNone/>
            </a:pPr>
            <a:r>
              <a:rPr lang="zh-CN" altLang="en-US" sz="2000" b="1" dirty="0">
                <a:solidFill>
                  <a:srgbClr val="232D23"/>
                </a:solidFill>
                <a:latin typeface="华文楷体" panose="02010600040101010101" charset="-122"/>
                <a:ea typeface="华文楷体" panose="02010600040101010101" charset="-122"/>
                <a:cs typeface="华文楷体" panose="02010600040101010101" charset="-122"/>
                <a:sym typeface="+mn-ea"/>
              </a:rPr>
              <a:t>地铁视频公益广告：</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在地铁车厢及站台屏幕循环播放</a:t>
            </a:r>
            <a:r>
              <a:rPr lang="en-US" altLang="zh-CN" sz="2000" dirty="0">
                <a:solidFill>
                  <a:srgbClr val="232D23"/>
                </a:solidFill>
                <a:latin typeface="华文楷体" panose="02010600040101010101" charset="-122"/>
                <a:ea typeface="华文楷体" panose="02010600040101010101" charset="-122"/>
                <a:cs typeface="华文楷体" panose="02010600040101010101" charset="-122"/>
                <a:sym typeface="+mn-ea"/>
              </a:rPr>
              <a:t>3-5</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分钟短片，展现他们如何利用天然草木等育发护发，同时自然融入养元青的中药成分。</a:t>
            </a: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endParaRPr>
          </a:p>
          <a:p>
            <a:pPr marL="0" marR="0" indent="361950" algn="just">
              <a:lnSpc>
                <a:spcPct val="150000"/>
              </a:lnSpc>
              <a:buNone/>
            </a:pPr>
            <a:r>
              <a:rPr lang="zh-CN" altLang="en-US" sz="2000" b="1" dirty="0">
                <a:solidFill>
                  <a:srgbClr val="232D23"/>
                </a:solidFill>
                <a:latin typeface="华文楷体" panose="02010600040101010101" charset="-122"/>
                <a:ea typeface="华文楷体" panose="02010600040101010101" charset="-122"/>
                <a:cs typeface="华文楷体" panose="02010600040101010101" charset="-122"/>
                <a:sym typeface="+mn-ea"/>
              </a:rPr>
              <a:t>   古法洗护进校园：</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以</a:t>
            </a:r>
            <a:r>
              <a:rPr lang="zh-CN" altLang="en-US" sz="20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芦小青</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名义向</a:t>
            </a:r>
            <a:r>
              <a:rPr lang="zh-CN" altLang="en-US" sz="2000" b="1" dirty="0">
                <a:solidFill>
                  <a:schemeClr val="accent5">
                    <a:lumMod val="75000"/>
                  </a:schemeClr>
                </a:solidFill>
                <a:latin typeface="华文楷体" panose="02010600040101010101" charset="-122"/>
                <a:ea typeface="华文楷体" panose="02010600040101010101" charset="-122"/>
                <a:cs typeface="华文楷体" panose="02010600040101010101" charset="-122"/>
                <a:sym typeface="+mn-ea"/>
              </a:rPr>
              <a:t>云南山区学校捐赠生活用品</a:t>
            </a:r>
            <a:r>
              <a:rPr lang="zh-CN" altLang="en-US" sz="2000" dirty="0">
                <a:solidFill>
                  <a:srgbClr val="232D23"/>
                </a:solidFill>
                <a:latin typeface="华文楷体" panose="02010600040101010101" charset="-122"/>
                <a:ea typeface="华文楷体" panose="02010600040101010101" charset="-122"/>
                <a:cs typeface="华文楷体" panose="02010600040101010101" charset="-122"/>
                <a:sym typeface="+mn-ea"/>
              </a:rPr>
              <a:t>并开展文化课堂发知识。</a:t>
            </a:r>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endParaRPr>
          </a:p>
          <a:p>
            <a:pPr indent="444500" algn="just"/>
            <a:endParaRPr lang="zh-CN" altLang="en-US" sz="2000" dirty="0">
              <a:solidFill>
                <a:srgbClr val="232D23"/>
              </a:solidFill>
              <a:latin typeface="华文楷体" panose="02010600040101010101" charset="-122"/>
              <a:ea typeface="华文楷体" panose="02010600040101010101" charset="-122"/>
              <a:cs typeface="华文楷体" panose="02010600040101010101" charset="-122"/>
            </a:endParaRPr>
          </a:p>
        </p:txBody>
      </p:sp>
      <p:pic>
        <p:nvPicPr>
          <p:cNvPr id="7" name="图片 6"/>
          <p:cNvPicPr>
            <a:picLocks noChangeAspect="1"/>
          </p:cNvPicPr>
          <p:nvPr/>
        </p:nvPicPr>
        <p:blipFill>
          <a:blip r:embed="rId6"/>
          <a:stretch>
            <a:fillRect/>
          </a:stretch>
        </p:blipFill>
        <p:spPr>
          <a:xfrm>
            <a:off x="279400" y="1892935"/>
            <a:ext cx="2599690" cy="2025015"/>
          </a:xfrm>
          <a:prstGeom prst="rect">
            <a:avLst/>
          </a:prstGeom>
        </p:spPr>
      </p:pic>
      <p:pic>
        <p:nvPicPr>
          <p:cNvPr id="8" name="图片 7"/>
          <p:cNvPicPr>
            <a:picLocks noChangeAspect="1"/>
          </p:cNvPicPr>
          <p:nvPr/>
        </p:nvPicPr>
        <p:blipFill>
          <a:blip r:embed="rId7"/>
          <a:stretch>
            <a:fillRect/>
          </a:stretch>
        </p:blipFill>
        <p:spPr>
          <a:xfrm>
            <a:off x="279400" y="4431727"/>
            <a:ext cx="2599538" cy="1952621"/>
          </a:xfrm>
          <a:prstGeom prst="rect">
            <a:avLst/>
          </a:prstGeom>
        </p:spPr>
      </p:pic>
      <p:cxnSp>
        <p:nvCxnSpPr>
          <p:cNvPr id="13" name="直接连接符 12"/>
          <p:cNvCxnSpPr/>
          <p:nvPr/>
        </p:nvCxnSpPr>
        <p:spPr>
          <a:xfrm flipV="1">
            <a:off x="4763770" y="1725295"/>
            <a:ext cx="5273040" cy="44450"/>
          </a:xfrm>
          <a:prstGeom prst="line">
            <a:avLst/>
          </a:prstGeom>
          <a:ln>
            <a:solidFill>
              <a:srgbClr val="3D4A3F"/>
            </a:solidFill>
          </a:ln>
        </p:spPr>
        <p:style>
          <a:lnRef idx="2">
            <a:schemeClr val="accent1"/>
          </a:lnRef>
          <a:fillRef idx="0">
            <a:srgbClr val="FFFFFF"/>
          </a:fillRef>
          <a:effectRef idx="0">
            <a:srgbClr val="FFFFFF"/>
          </a:effectRef>
          <a:fontRef idx="minor">
            <a:schemeClr val="tx1"/>
          </a:fontRef>
        </p:style>
      </p:cxnSp>
      <p:sp>
        <p:nvSpPr>
          <p:cNvPr id="10" name="文本框 9"/>
          <p:cNvSpPr txBox="1"/>
          <p:nvPr/>
        </p:nvSpPr>
        <p:spPr>
          <a:xfrm>
            <a:off x="3115945" y="4057015"/>
            <a:ext cx="8781415" cy="1459865"/>
          </a:xfrm>
          <a:prstGeom prst="rect">
            <a:avLst/>
          </a:prstGeom>
          <a:noFill/>
        </p:spPr>
        <p:txBody>
          <a:bodyPr wrap="square" rtlCol="0" anchor="t">
            <a:noAutofit/>
          </a:bodyPr>
          <a:lstStyle/>
          <a:p>
            <a:pPr>
              <a:lnSpc>
                <a:spcPct val="150000"/>
              </a:lnSpc>
            </a:pPr>
            <a:r>
              <a:rPr lang="en-US" altLang="zh-CN" sz="2000" b="1">
                <a:latin typeface="华文楷体" panose="02010600040101010101" charset="-122"/>
                <a:ea typeface="华文楷体" panose="02010600040101010101" charset="-122"/>
                <a:sym typeface="+mn-ea"/>
              </a:rPr>
              <a:t>         </a:t>
            </a:r>
            <a:r>
              <a:rPr lang="zh-CN" altLang="en-US" sz="2000" b="1">
                <a:latin typeface="华文楷体" panose="02010600040101010101" charset="-122"/>
                <a:ea typeface="华文楷体" panose="02010600040101010101" charset="-122"/>
                <a:sym typeface="+mn-ea"/>
              </a:rPr>
              <a:t>活动目的：</a:t>
            </a:r>
            <a:r>
              <a:rPr lang="en-US" altLang="zh-CN" sz="2000" b="1">
                <a:latin typeface="华文楷体" panose="02010600040101010101" charset="-122"/>
                <a:ea typeface="华文楷体" panose="02010600040101010101" charset="-122"/>
                <a:sym typeface="+mn-ea"/>
              </a:rPr>
              <a:t>1.</a:t>
            </a:r>
            <a:r>
              <a:rPr lang="zh-CN" altLang="en-US" sz="2000">
                <a:latin typeface="华文楷体" panose="02010600040101010101" charset="-122"/>
                <a:ea typeface="华文楷体" panose="02010600040101010101" charset="-122"/>
                <a:cs typeface="华文楷体" panose="02010600040101010101" charset="-122"/>
                <a:sym typeface="+mn-ea"/>
              </a:rPr>
              <a:t>公益传播与社会责任，通过实际捐赠提升品牌美誉度。</a:t>
            </a:r>
            <a:endParaRPr lang="zh-CN" altLang="en-US" sz="2000">
              <a:latin typeface="华文楷体" panose="02010600040101010101" charset="-122"/>
              <a:ea typeface="华文楷体" panose="02010600040101010101" charset="-122"/>
              <a:cs typeface="华文楷体" panose="02010600040101010101" charset="-122"/>
            </a:endParaRPr>
          </a:p>
          <a:p>
            <a:pPr>
              <a:lnSpc>
                <a:spcPct val="150000"/>
              </a:lnSpc>
            </a:pPr>
            <a:r>
              <a:rPr lang="en-US" altLang="zh-CN" sz="2000">
                <a:latin typeface="华文楷体" panose="02010600040101010101" charset="-122"/>
                <a:ea typeface="华文楷体" panose="02010600040101010101" charset="-122"/>
                <a:cs typeface="华文楷体" panose="02010600040101010101" charset="-122"/>
                <a:sym typeface="+mn-ea"/>
              </a:rPr>
              <a:t>                            </a:t>
            </a:r>
            <a:r>
              <a:rPr lang="en-US" altLang="zh-CN" sz="2000" b="1">
                <a:latin typeface="华文楷体" panose="02010600040101010101" charset="-122"/>
                <a:ea typeface="华文楷体" panose="02010600040101010101" charset="-122"/>
                <a:cs typeface="华文楷体" panose="02010600040101010101" charset="-122"/>
                <a:sym typeface="+mn-ea"/>
              </a:rPr>
              <a:t> 2.</a:t>
            </a:r>
            <a:r>
              <a:rPr lang="zh-CN" altLang="en-US" sz="2000">
                <a:latin typeface="华文楷体" panose="02010600040101010101" charset="-122"/>
                <a:ea typeface="华文楷体" panose="02010600040101010101" charset="-122"/>
                <a:cs typeface="华文楷体" panose="02010600040101010101" charset="-122"/>
                <a:sym typeface="+mn-ea"/>
              </a:rPr>
              <a:t>沉浸式文化体验，增强公众对传统育发方式的关注与认同。</a:t>
            </a:r>
            <a:endParaRPr lang="zh-CN" altLang="en-US" sz="2000">
              <a:latin typeface="华文楷体" panose="02010600040101010101" charset="-122"/>
              <a:ea typeface="华文楷体" panose="02010600040101010101" charset="-122"/>
              <a:cs typeface="华文楷体" panose="02010600040101010101" charset="-122"/>
            </a:endParaRPr>
          </a:p>
          <a:p>
            <a:pPr>
              <a:lnSpc>
                <a:spcPct val="150000"/>
              </a:lnSpc>
            </a:pPr>
            <a:r>
              <a:rPr lang="en-US" altLang="zh-CN" sz="2000">
                <a:latin typeface="华文楷体" panose="02010600040101010101" charset="-122"/>
                <a:ea typeface="华文楷体" panose="02010600040101010101" charset="-122"/>
                <a:cs typeface="华文楷体" panose="02010600040101010101" charset="-122"/>
                <a:sym typeface="+mn-ea"/>
              </a:rPr>
              <a:t>                           </a:t>
            </a:r>
            <a:r>
              <a:rPr lang="en-US" altLang="zh-CN" sz="2000" b="1">
                <a:latin typeface="华文楷体" panose="02010600040101010101" charset="-122"/>
                <a:ea typeface="华文楷体" panose="02010600040101010101" charset="-122"/>
                <a:cs typeface="华文楷体" panose="02010600040101010101" charset="-122"/>
                <a:sym typeface="+mn-ea"/>
              </a:rPr>
              <a:t>  3.</a:t>
            </a:r>
            <a:r>
              <a:rPr lang="zh-CN" altLang="en-US" sz="2000">
                <a:latin typeface="华文楷体" panose="02010600040101010101" charset="-122"/>
                <a:ea typeface="华文楷体" panose="02010600040101010101" charset="-122"/>
                <a:cs typeface="华文楷体" panose="02010600040101010101" charset="-122"/>
                <a:sym typeface="+mn-ea"/>
              </a:rPr>
              <a:t>强化品牌中药防脱卖点，直观传递养元青</a:t>
            </a:r>
            <a:r>
              <a:rPr lang="en-US" altLang="zh-CN" sz="2000">
                <a:latin typeface="华文楷体" panose="02010600040101010101" charset="-122"/>
                <a:ea typeface="华文楷体" panose="02010600040101010101" charset="-122"/>
                <a:cs typeface="华文楷体" panose="02010600040101010101" charset="-122"/>
                <a:sym typeface="+mn-ea"/>
              </a:rPr>
              <a:t>“</a:t>
            </a:r>
            <a:r>
              <a:rPr lang="zh-CN" altLang="en-US" sz="2000">
                <a:latin typeface="华文楷体" panose="02010600040101010101" charset="-122"/>
                <a:ea typeface="华文楷体" panose="02010600040101010101" charset="-122"/>
                <a:cs typeface="华文楷体" panose="02010600040101010101" charset="-122"/>
                <a:sym typeface="+mn-ea"/>
              </a:rPr>
              <a:t>天然草本</a:t>
            </a:r>
            <a:r>
              <a:rPr lang="en-US" altLang="zh-CN" sz="2000">
                <a:latin typeface="华文楷体" panose="02010600040101010101" charset="-122"/>
                <a:ea typeface="华文楷体" panose="02010600040101010101" charset="-122"/>
                <a:cs typeface="华文楷体" panose="02010600040101010101" charset="-122"/>
                <a:sym typeface="+mn-ea"/>
              </a:rPr>
              <a:t>”</a:t>
            </a:r>
            <a:r>
              <a:rPr lang="zh-CN" altLang="en-US" sz="2000">
                <a:latin typeface="华文楷体" panose="02010600040101010101" charset="-122"/>
                <a:ea typeface="华文楷体" panose="02010600040101010101" charset="-122"/>
                <a:cs typeface="华文楷体" panose="02010600040101010101" charset="-122"/>
                <a:sym typeface="+mn-ea"/>
              </a:rPr>
              <a:t>的</a:t>
            </a:r>
            <a:r>
              <a:rPr lang="en-US" altLang="zh-CN" sz="2000">
                <a:latin typeface="华文楷体" panose="02010600040101010101" charset="-122"/>
                <a:ea typeface="华文楷体" panose="02010600040101010101" charset="-122"/>
                <a:cs typeface="华文楷体" panose="02010600040101010101" charset="-122"/>
                <a:sym typeface="+mn-ea"/>
              </a:rPr>
              <a:t>     </a:t>
            </a:r>
            <a:endParaRPr lang="en-US" altLang="zh-CN" sz="2000">
              <a:latin typeface="华文楷体" panose="02010600040101010101" charset="-122"/>
              <a:ea typeface="华文楷体" panose="02010600040101010101" charset="-122"/>
              <a:cs typeface="华文楷体" panose="02010600040101010101" charset="-122"/>
              <a:sym typeface="+mn-ea"/>
            </a:endParaRPr>
          </a:p>
          <a:p>
            <a:pPr>
              <a:lnSpc>
                <a:spcPct val="150000"/>
              </a:lnSpc>
            </a:pPr>
            <a:r>
              <a:rPr lang="en-US" altLang="zh-CN" sz="2000">
                <a:latin typeface="华文楷体" panose="02010600040101010101" charset="-122"/>
                <a:ea typeface="华文楷体" panose="02010600040101010101" charset="-122"/>
                <a:cs typeface="华文楷体" panose="02010600040101010101" charset="-122"/>
                <a:sym typeface="+mn-ea"/>
              </a:rPr>
              <a:t>                               </a:t>
            </a:r>
            <a:r>
              <a:rPr lang="zh-CN" altLang="en-US" sz="2000">
                <a:latin typeface="华文楷体" panose="02010600040101010101" charset="-122"/>
                <a:ea typeface="华文楷体" panose="02010600040101010101" charset="-122"/>
                <a:cs typeface="华文楷体" panose="02010600040101010101" charset="-122"/>
                <a:sym typeface="+mn-ea"/>
              </a:rPr>
              <a:t>产品优势。</a:t>
            </a:r>
            <a:endParaRPr lang="zh-CN" altLang="en-US" sz="2000">
              <a:latin typeface="华文楷体" panose="02010600040101010101" charset="-122"/>
              <a:ea typeface="华文楷体" panose="02010600040101010101" charset="-122"/>
              <a:cs typeface="华文楷体" panose="02010600040101010101" charset="-122"/>
              <a:sym typeface="+mn-ea"/>
            </a:endParaRPr>
          </a:p>
        </p:txBody>
      </p:sp>
      <p:sp>
        <p:nvSpPr>
          <p:cNvPr id="14" name="文本框 13"/>
          <p:cNvSpPr txBox="1"/>
          <p:nvPr/>
        </p:nvSpPr>
        <p:spPr>
          <a:xfrm>
            <a:off x="3696970" y="6015990"/>
            <a:ext cx="2366645" cy="398780"/>
          </a:xfrm>
          <a:prstGeom prst="rect">
            <a:avLst/>
          </a:prstGeom>
          <a:noFill/>
        </p:spPr>
        <p:txBody>
          <a:bodyPr wrap="square" rtlCol="0">
            <a:spAutoFit/>
          </a:bodyPr>
          <a:lstStyle/>
          <a:p>
            <a:r>
              <a:rPr lang="zh-CN" altLang="en-US" sz="2000" b="1">
                <a:latin typeface="华文楷体" panose="02010600040101010101" charset="-122"/>
                <a:ea typeface="华文楷体" panose="02010600040101010101" charset="-122"/>
              </a:rPr>
              <a:t>投放平台：</a:t>
            </a:r>
            <a:r>
              <a:rPr lang="zh-CN" altLang="en-US" sz="2000">
                <a:latin typeface="华文楷体" panose="02010600040101010101" charset="-122"/>
                <a:ea typeface="华文楷体" panose="02010600040101010101" charset="-122"/>
              </a:rPr>
              <a:t>线下</a:t>
            </a:r>
            <a:endParaRPr lang="zh-CN" altLang="en-US" sz="2000">
              <a:latin typeface="华文楷体" panose="02010600040101010101" charset="-122"/>
              <a:ea typeface="华文楷体" panose="02010600040101010101" charset="-122"/>
            </a:endParaRPr>
          </a:p>
        </p:txBody>
      </p:sp>
      <p:sp>
        <p:nvSpPr>
          <p:cNvPr id="11" name="文本框 10"/>
          <p:cNvSpPr txBox="1"/>
          <p:nvPr/>
        </p:nvSpPr>
        <p:spPr>
          <a:xfrm>
            <a:off x="6289268" y="1797562"/>
            <a:ext cx="2355394" cy="400110"/>
          </a:xfrm>
          <a:prstGeom prst="rect">
            <a:avLst/>
          </a:prstGeom>
          <a:noFill/>
        </p:spPr>
        <p:txBody>
          <a:bodyPr wrap="square" rtlCol="0">
            <a:spAutoFit/>
          </a:bodyPr>
          <a:lstStyle/>
          <a:p>
            <a:r>
              <a:rPr lang="zh-CN" altLang="en-US" sz="2000" b="1" dirty="0">
                <a:solidFill>
                  <a:srgbClr val="232D23"/>
                </a:solidFill>
                <a:latin typeface="华文楷体" panose="02010600040101010101" charset="-122"/>
                <a:ea typeface="华文楷体" panose="02010600040101010101" charset="-122"/>
              </a:rPr>
              <a:t>（</a:t>
            </a:r>
            <a:r>
              <a:rPr lang="en-US" altLang="zh-CN" sz="2000" b="1" dirty="0">
                <a:solidFill>
                  <a:srgbClr val="232D23"/>
                </a:solidFill>
                <a:latin typeface="华文楷体" panose="02010600040101010101" charset="-122"/>
                <a:ea typeface="华文楷体" panose="02010600040101010101" charset="-122"/>
              </a:rPr>
              <a:t>12.10-12.20</a:t>
            </a:r>
            <a:r>
              <a:rPr lang="zh-CN" altLang="en-US" sz="2000" b="1" dirty="0">
                <a:solidFill>
                  <a:srgbClr val="232D23"/>
                </a:solidFill>
                <a:latin typeface="华文楷体" panose="02010600040101010101" charset="-122"/>
                <a:ea typeface="华文楷体" panose="02010600040101010101" charset="-122"/>
              </a:rPr>
              <a:t>）</a:t>
            </a:r>
            <a:endParaRPr lang="zh-CN" altLang="en-US" sz="2000" b="1" dirty="0">
              <a:solidFill>
                <a:srgbClr val="232D23"/>
              </a:solidFill>
              <a:latin typeface="华文楷体" panose="02010600040101010101" charset="-122"/>
              <a:ea typeface="华文楷体" panose="02010600040101010101" charset="-122"/>
            </a:endParaRPr>
          </a:p>
        </p:txBody>
      </p:sp>
    </p:spTree>
    <p:custDataLst>
      <p:tags r:id="rId8"/>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789B7E"/>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5167630" y="-20955"/>
            <a:ext cx="6908165" cy="2705100"/>
          </a:xfrm>
          <a:prstGeom prst="rect">
            <a:avLst/>
          </a:prstGeom>
        </p:spPr>
      </p:pic>
      <p:pic>
        <p:nvPicPr>
          <p:cNvPr id="9" name="图片 8" descr="retouch_2025051217213750"/>
          <p:cNvPicPr>
            <a:picLocks noChangeAspect="1"/>
          </p:cNvPicPr>
          <p:nvPr/>
        </p:nvPicPr>
        <p:blipFill>
          <a:blip r:embed="rId2"/>
          <a:stretch>
            <a:fillRect/>
          </a:stretch>
        </p:blipFill>
        <p:spPr>
          <a:xfrm>
            <a:off x="146685" y="71755"/>
            <a:ext cx="1299210" cy="622300"/>
          </a:xfrm>
          <a:prstGeom prst="rect">
            <a:avLst/>
          </a:prstGeom>
        </p:spPr>
      </p:pic>
      <p:pic>
        <p:nvPicPr>
          <p:cNvPr id="45" name="图片 44"/>
          <p:cNvPicPr>
            <a:picLocks noChangeAspect="1"/>
          </p:cNvPicPr>
          <p:nvPr/>
        </p:nvPicPr>
        <p:blipFill>
          <a:blip r:embed="rId1"/>
          <a:stretch>
            <a:fillRect/>
          </a:stretch>
        </p:blipFill>
        <p:spPr>
          <a:xfrm>
            <a:off x="-189230" y="3517265"/>
            <a:ext cx="4825365" cy="4057650"/>
          </a:xfrm>
          <a:prstGeom prst="rect">
            <a:avLst/>
          </a:prstGeom>
        </p:spPr>
      </p:pic>
      <p:sp>
        <p:nvSpPr>
          <p:cNvPr id="36" name="文本框 35"/>
          <p:cNvSpPr txBox="1"/>
          <p:nvPr/>
        </p:nvSpPr>
        <p:spPr>
          <a:xfrm>
            <a:off x="-113030" y="3495040"/>
            <a:ext cx="4064000" cy="3492500"/>
          </a:xfrm>
          <a:prstGeom prst="rect">
            <a:avLst/>
          </a:prstGeom>
          <a:noFill/>
        </p:spPr>
        <p:txBody>
          <a:bodyPr wrap="square" rtlCol="0">
            <a:noAutofit/>
          </a:bodyPr>
          <a:lstStyle/>
          <a:p>
            <a:r>
              <a:rPr lang="zh-CN" altLang="en-US" sz="23900">
                <a:solidFill>
                  <a:srgbClr val="69896E"/>
                </a:solidFill>
                <a:latin typeface="华文行楷" panose="02010800040101010101" charset="-122"/>
                <a:ea typeface="华文行楷" panose="02010800040101010101" charset="-122"/>
              </a:rPr>
              <a:t>章</a:t>
            </a:r>
            <a:endParaRPr lang="zh-CN" altLang="en-US" sz="23900">
              <a:solidFill>
                <a:srgbClr val="69896E"/>
              </a:solidFill>
              <a:latin typeface="华文行楷" panose="02010800040101010101" charset="-122"/>
              <a:ea typeface="华文行楷" panose="02010800040101010101" charset="-122"/>
            </a:endParaRPr>
          </a:p>
        </p:txBody>
      </p:sp>
      <p:grpSp>
        <p:nvGrpSpPr>
          <p:cNvPr id="8" name="组合 7"/>
          <p:cNvGrpSpPr/>
          <p:nvPr/>
        </p:nvGrpSpPr>
        <p:grpSpPr>
          <a:xfrm>
            <a:off x="7442835" y="259080"/>
            <a:ext cx="4279900" cy="6158230"/>
            <a:chOff x="11041" y="408"/>
            <a:chExt cx="6740" cy="9698"/>
          </a:xfrm>
          <a:blipFill rotWithShape="1">
            <a:blip r:embed="rId3"/>
            <a:stretch>
              <a:fillRect/>
            </a:stretch>
          </a:blipFill>
        </p:grpSpPr>
        <p:sp>
          <p:nvSpPr>
            <p:cNvPr id="4" name="椭圆 3"/>
            <p:cNvSpPr/>
            <p:nvPr/>
          </p:nvSpPr>
          <p:spPr>
            <a:xfrm>
              <a:off x="11041" y="808"/>
              <a:ext cx="4280" cy="4060"/>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椭圆 4"/>
            <p:cNvSpPr/>
            <p:nvPr/>
          </p:nvSpPr>
          <p:spPr>
            <a:xfrm>
              <a:off x="11041" y="4008"/>
              <a:ext cx="6740" cy="609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空心弧 6"/>
            <p:cNvSpPr/>
            <p:nvPr/>
          </p:nvSpPr>
          <p:spPr>
            <a:xfrm rot="840000">
              <a:off x="11466" y="408"/>
              <a:ext cx="1240" cy="1140"/>
            </a:xfrm>
            <a:prstGeom prst="blockArc">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grpSp>
      <p:sp>
        <p:nvSpPr>
          <p:cNvPr id="3" name="文本框 2"/>
          <p:cNvSpPr txBox="1"/>
          <p:nvPr/>
        </p:nvSpPr>
        <p:spPr>
          <a:xfrm>
            <a:off x="87630" y="739140"/>
            <a:ext cx="3289935" cy="2822575"/>
          </a:xfrm>
          <a:prstGeom prst="rect">
            <a:avLst/>
          </a:prstGeom>
          <a:noFill/>
        </p:spPr>
        <p:txBody>
          <a:bodyPr wrap="square" rtlCol="0">
            <a:noAutofit/>
          </a:bodyPr>
          <a:lstStyle/>
          <a:p>
            <a:r>
              <a:rPr lang="zh-CN" altLang="en-US" sz="22000">
                <a:solidFill>
                  <a:srgbClr val="69896E"/>
                </a:solidFill>
                <a:latin typeface="华文行楷" panose="02010800040101010101" charset="-122"/>
                <a:ea typeface="华文行楷" panose="02010800040101010101" charset="-122"/>
              </a:rPr>
              <a:t>叁</a:t>
            </a:r>
            <a:endParaRPr lang="zh-CN" altLang="en-US" sz="22000">
              <a:solidFill>
                <a:srgbClr val="69896E"/>
              </a:solidFill>
              <a:latin typeface="华文行楷" panose="02010800040101010101" charset="-122"/>
              <a:ea typeface="华文行楷" panose="02010800040101010101" charset="-122"/>
            </a:endParaRPr>
          </a:p>
        </p:txBody>
      </p:sp>
      <p:sp>
        <p:nvSpPr>
          <p:cNvPr id="6" name="文本框 5"/>
          <p:cNvSpPr txBox="1"/>
          <p:nvPr/>
        </p:nvSpPr>
        <p:spPr>
          <a:xfrm>
            <a:off x="2087245" y="1512570"/>
            <a:ext cx="1290320" cy="3833495"/>
          </a:xfrm>
          <a:prstGeom prst="rect">
            <a:avLst/>
          </a:prstGeom>
          <a:noFill/>
        </p:spPr>
        <p:txBody>
          <a:bodyPr vert="eaVert" wrap="square" rtlCol="0">
            <a:spAutoFit/>
          </a:bodyPr>
          <a:lstStyle/>
          <a:p>
            <a:r>
              <a:rPr lang="zh-CN" altLang="en-US" sz="7200">
                <a:latin typeface="华文行楷" panose="02010800040101010101" charset="-122"/>
                <a:ea typeface="华文行楷" panose="02010800040101010101" charset="-122"/>
              </a:rPr>
              <a:t>创意设计</a:t>
            </a:r>
            <a:endParaRPr lang="zh-CN" altLang="en-US" sz="7200">
              <a:latin typeface="华文行楷" panose="02010800040101010101" charset="-122"/>
              <a:ea typeface="华文行楷" panose="02010800040101010101" charset="-122"/>
            </a:endParaRPr>
          </a:p>
        </p:txBody>
      </p:sp>
      <p:sp>
        <p:nvSpPr>
          <p:cNvPr id="10" name="文本框 9"/>
          <p:cNvSpPr txBox="1"/>
          <p:nvPr/>
        </p:nvSpPr>
        <p:spPr>
          <a:xfrm>
            <a:off x="3825875" y="2342515"/>
            <a:ext cx="4064000" cy="583565"/>
          </a:xfrm>
          <a:prstGeom prst="rect">
            <a:avLst/>
          </a:prstGeom>
          <a:noFill/>
        </p:spPr>
        <p:txBody>
          <a:bodyPr wrap="square" rtlCol="0">
            <a:spAutoFit/>
          </a:bodyPr>
          <a:lstStyle/>
          <a:p>
            <a:r>
              <a:rPr lang="zh-CN" altLang="en-US" sz="3200">
                <a:latin typeface="华文新魏" panose="02010800040101010101" charset="-122"/>
                <a:ea typeface="华文新魏" panose="02010800040101010101" charset="-122"/>
              </a:rPr>
              <a:t>海报设计</a:t>
            </a:r>
            <a:endParaRPr lang="zh-CN" altLang="en-US" sz="3200">
              <a:latin typeface="华文新魏" panose="02010800040101010101" charset="-122"/>
              <a:ea typeface="华文新魏" panose="02010800040101010101" charset="-122"/>
            </a:endParaRPr>
          </a:p>
        </p:txBody>
      </p:sp>
      <p:sp>
        <p:nvSpPr>
          <p:cNvPr id="11" name="文本框 10"/>
          <p:cNvSpPr txBox="1"/>
          <p:nvPr/>
        </p:nvSpPr>
        <p:spPr>
          <a:xfrm>
            <a:off x="3902075" y="3175635"/>
            <a:ext cx="1446530" cy="583565"/>
          </a:xfrm>
          <a:prstGeom prst="rect">
            <a:avLst/>
          </a:prstGeom>
          <a:noFill/>
        </p:spPr>
        <p:txBody>
          <a:bodyPr wrap="square" rtlCol="0">
            <a:spAutoFit/>
          </a:bodyPr>
          <a:lstStyle/>
          <a:p>
            <a:r>
              <a:rPr lang="en-US" altLang="zh-CN" sz="3200">
                <a:latin typeface="华文新魏" panose="02010800040101010101" charset="-122"/>
                <a:ea typeface="华文新魏" panose="02010800040101010101" charset="-122"/>
                <a:cs typeface="华文新魏" panose="02010800040101010101" charset="-122"/>
              </a:rPr>
              <a:t>IP</a:t>
            </a:r>
            <a:r>
              <a:rPr lang="zh-CN" altLang="en-US" sz="3200">
                <a:latin typeface="华文新魏" panose="02010800040101010101" charset="-122"/>
                <a:ea typeface="华文新魏" panose="02010800040101010101" charset="-122"/>
                <a:cs typeface="华文新魏" panose="02010800040101010101" charset="-122"/>
              </a:rPr>
              <a:t>设计</a:t>
            </a:r>
            <a:endParaRPr lang="zh-CN" altLang="en-US" sz="3200">
              <a:latin typeface="华文新魏" panose="02010800040101010101" charset="-122"/>
              <a:ea typeface="华文新魏" panose="02010800040101010101" charset="-122"/>
              <a:cs typeface="华文新魏" panose="02010800040101010101" charset="-122"/>
            </a:endParaRPr>
          </a:p>
        </p:txBody>
      </p:sp>
      <p:pic>
        <p:nvPicPr>
          <p:cNvPr id="12" name="图片 11"/>
          <p:cNvPicPr>
            <a:picLocks noChangeAspect="1"/>
          </p:cNvPicPr>
          <p:nvPr>
            <p:custDataLst>
              <p:tags r:id="rId4"/>
            </p:custDataLst>
          </p:nvPr>
        </p:nvPicPr>
        <p:blipFill>
          <a:blip r:embed="rId5"/>
          <a:stretch>
            <a:fillRect/>
          </a:stretch>
        </p:blipFill>
        <p:spPr>
          <a:xfrm>
            <a:off x="3377565" y="2342515"/>
            <a:ext cx="524510" cy="528320"/>
          </a:xfrm>
          <a:prstGeom prst="rect">
            <a:avLst/>
          </a:prstGeom>
        </p:spPr>
      </p:pic>
      <p:pic>
        <p:nvPicPr>
          <p:cNvPr id="13" name="图片 12"/>
          <p:cNvPicPr>
            <a:picLocks noChangeAspect="1"/>
          </p:cNvPicPr>
          <p:nvPr>
            <p:custDataLst>
              <p:tags r:id="rId6"/>
            </p:custDataLst>
          </p:nvPr>
        </p:nvPicPr>
        <p:blipFill>
          <a:blip r:embed="rId5"/>
          <a:stretch>
            <a:fillRect/>
          </a:stretch>
        </p:blipFill>
        <p:spPr>
          <a:xfrm>
            <a:off x="3385185" y="3165475"/>
            <a:ext cx="524510" cy="528320"/>
          </a:xfrm>
          <a:prstGeom prst="rect">
            <a:avLst/>
          </a:prstGeom>
        </p:spPr>
      </p:pic>
      <p:pic>
        <p:nvPicPr>
          <p:cNvPr id="14" name="图片 13"/>
          <p:cNvPicPr>
            <a:picLocks noChangeAspect="1"/>
          </p:cNvPicPr>
          <p:nvPr>
            <p:custDataLst>
              <p:tags r:id="rId7"/>
            </p:custDataLst>
          </p:nvPr>
        </p:nvPicPr>
        <p:blipFill>
          <a:blip r:embed="rId5"/>
          <a:stretch>
            <a:fillRect/>
          </a:stretch>
        </p:blipFill>
        <p:spPr>
          <a:xfrm>
            <a:off x="3392805" y="4009390"/>
            <a:ext cx="524510" cy="528320"/>
          </a:xfrm>
          <a:prstGeom prst="rect">
            <a:avLst/>
          </a:prstGeom>
        </p:spPr>
      </p:pic>
      <p:sp>
        <p:nvSpPr>
          <p:cNvPr id="15" name="文本框 14"/>
          <p:cNvSpPr txBox="1"/>
          <p:nvPr/>
        </p:nvSpPr>
        <p:spPr>
          <a:xfrm>
            <a:off x="3825875" y="4008755"/>
            <a:ext cx="2338070" cy="583565"/>
          </a:xfrm>
          <a:prstGeom prst="rect">
            <a:avLst/>
          </a:prstGeom>
          <a:noFill/>
        </p:spPr>
        <p:txBody>
          <a:bodyPr wrap="square" rtlCol="0">
            <a:spAutoFit/>
          </a:bodyPr>
          <a:lstStyle/>
          <a:p>
            <a:r>
              <a:rPr lang="zh-CN" altLang="en-US" sz="3200">
                <a:latin typeface="华文新魏" panose="02010800040101010101" charset="-122"/>
                <a:ea typeface="华文新魏" panose="02010800040101010101" charset="-122"/>
              </a:rPr>
              <a:t>周边设计</a:t>
            </a:r>
            <a:endParaRPr lang="zh-CN" altLang="en-US" sz="3200">
              <a:latin typeface="华文新魏" panose="02010800040101010101" charset="-122"/>
              <a:ea typeface="华文新魏" panose="02010800040101010101" charset="-122"/>
            </a:endParaRPr>
          </a:p>
        </p:txBody>
      </p:sp>
    </p:spTree>
    <p:custDataLst>
      <p:tags r:id="rId8"/>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pic>
        <p:nvPicPr>
          <p:cNvPr id="9" name="图片 8" descr="retouch_2025051217213750"/>
          <p:cNvPicPr>
            <a:picLocks noChangeAspect="1"/>
          </p:cNvPicPr>
          <p:nvPr/>
        </p:nvPicPr>
        <p:blipFill>
          <a:blip r:embed="rId2"/>
          <a:stretch>
            <a:fillRect/>
          </a:stretch>
        </p:blipFill>
        <p:spPr>
          <a:xfrm>
            <a:off x="146685" y="71755"/>
            <a:ext cx="1299210" cy="622300"/>
          </a:xfrm>
          <a:prstGeom prst="rect">
            <a:avLst/>
          </a:prstGeom>
        </p:spPr>
      </p:pic>
      <p:pic>
        <p:nvPicPr>
          <p:cNvPr id="12" name="图片 11" descr="笔刷墨迹44"/>
          <p:cNvPicPr>
            <a:picLocks noChangeAspect="1"/>
          </p:cNvPicPr>
          <p:nvPr>
            <p:custDataLst>
              <p:tags r:id="rId3"/>
            </p:custDataLst>
          </p:nvPr>
        </p:nvPicPr>
        <p:blipFill>
          <a:blip r:embed="rId4">
            <a:extLst>
              <a:ext uri="{96DAC541-7B7A-43D3-8B79-37D633B846F1}">
                <asvg:svgBlip xmlns:asvg="http://schemas.microsoft.com/office/drawing/2016/SVG/main" r:embed="rId5"/>
              </a:ext>
            </a:extLst>
          </a:blip>
          <a:stretch>
            <a:fillRect/>
          </a:stretch>
        </p:blipFill>
        <p:spPr>
          <a:xfrm>
            <a:off x="459105" y="280670"/>
            <a:ext cx="3686810" cy="2051050"/>
          </a:xfrm>
          <a:prstGeom prst="rect">
            <a:avLst/>
          </a:prstGeom>
        </p:spPr>
      </p:pic>
      <p:pic>
        <p:nvPicPr>
          <p:cNvPr id="3" name="图片 2" descr="笔刷墨迹44"/>
          <p:cNvPicPr>
            <a:picLocks noChangeAspect="1"/>
          </p:cNvPicPr>
          <p:nvPr>
            <p:custDataLst>
              <p:tags r:id="rId6"/>
            </p:custDataLst>
          </p:nvPr>
        </p:nvPicPr>
        <p:blipFill>
          <a:blip r:embed="rId4">
            <a:extLst>
              <a:ext uri="{96DAC541-7B7A-43D3-8B79-37D633B846F1}">
                <asvg:svgBlip xmlns:asvg="http://schemas.microsoft.com/office/drawing/2016/SVG/main" r:embed="rId5"/>
              </a:ext>
            </a:extLst>
          </a:blip>
          <a:stretch>
            <a:fillRect/>
          </a:stretch>
        </p:blipFill>
        <p:spPr>
          <a:xfrm>
            <a:off x="146685" y="2820670"/>
            <a:ext cx="4869815" cy="2051050"/>
          </a:xfrm>
          <a:prstGeom prst="rect">
            <a:avLst/>
          </a:prstGeom>
        </p:spPr>
      </p:pic>
      <p:pic>
        <p:nvPicPr>
          <p:cNvPr id="24" name="图片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8330" y="4107180"/>
            <a:ext cx="2611120" cy="2559050"/>
          </a:xfrm>
          <a:prstGeom prst="rect">
            <a:avLst/>
          </a:prstGeom>
        </p:spPr>
      </p:pic>
      <p:pic>
        <p:nvPicPr>
          <p:cNvPr id="15" name="图片 14"/>
          <p:cNvPicPr>
            <a:picLocks noChangeAspect="1"/>
          </p:cNvPicPr>
          <p:nvPr/>
        </p:nvPicPr>
        <p:blipFill>
          <a:blip r:embed="rId8"/>
          <a:stretch>
            <a:fillRect/>
          </a:stretch>
        </p:blipFill>
        <p:spPr>
          <a:xfrm>
            <a:off x="3893185" y="426085"/>
            <a:ext cx="1463675" cy="3159125"/>
          </a:xfrm>
          <a:prstGeom prst="rect">
            <a:avLst/>
          </a:prstGeom>
        </p:spPr>
      </p:pic>
      <p:pic>
        <p:nvPicPr>
          <p:cNvPr id="10" name="图片 9"/>
          <p:cNvPicPr>
            <a:picLocks noChangeAspect="1"/>
          </p:cNvPicPr>
          <p:nvPr/>
        </p:nvPicPr>
        <p:blipFill>
          <a:blip r:embed="rId9"/>
          <a:stretch>
            <a:fillRect/>
          </a:stretch>
        </p:blipFill>
        <p:spPr>
          <a:xfrm>
            <a:off x="5891530" y="426085"/>
            <a:ext cx="1478280" cy="3171825"/>
          </a:xfrm>
          <a:prstGeom prst="rect">
            <a:avLst/>
          </a:prstGeom>
        </p:spPr>
      </p:pic>
      <p:pic>
        <p:nvPicPr>
          <p:cNvPr id="5" name="图片 4"/>
          <p:cNvPicPr>
            <a:picLocks noChangeAspect="1"/>
          </p:cNvPicPr>
          <p:nvPr/>
        </p:nvPicPr>
        <p:blipFill>
          <a:blip r:embed="rId10"/>
          <a:stretch>
            <a:fillRect/>
          </a:stretch>
        </p:blipFill>
        <p:spPr>
          <a:xfrm>
            <a:off x="7902575" y="426720"/>
            <a:ext cx="1504315" cy="3227705"/>
          </a:xfrm>
          <a:prstGeom prst="rect">
            <a:avLst/>
          </a:prstGeom>
        </p:spPr>
      </p:pic>
      <p:pic>
        <p:nvPicPr>
          <p:cNvPr id="13" name="图片 12"/>
          <p:cNvPicPr>
            <a:picLocks noChangeAspect="1"/>
          </p:cNvPicPr>
          <p:nvPr/>
        </p:nvPicPr>
        <p:blipFill>
          <a:blip r:embed="rId11"/>
          <a:stretch>
            <a:fillRect/>
          </a:stretch>
        </p:blipFill>
        <p:spPr>
          <a:xfrm>
            <a:off x="9939655" y="445770"/>
            <a:ext cx="1470025" cy="3171825"/>
          </a:xfrm>
          <a:prstGeom prst="rect">
            <a:avLst/>
          </a:prstGeom>
        </p:spPr>
      </p:pic>
      <p:sp>
        <p:nvSpPr>
          <p:cNvPr id="6" name="文本框 5"/>
          <p:cNvSpPr txBox="1"/>
          <p:nvPr/>
        </p:nvSpPr>
        <p:spPr>
          <a:xfrm>
            <a:off x="3507740" y="3955415"/>
            <a:ext cx="8300085" cy="2902585"/>
          </a:xfrm>
          <a:prstGeom prst="rect">
            <a:avLst/>
          </a:prstGeom>
          <a:noFill/>
        </p:spPr>
        <p:txBody>
          <a:bodyPr wrap="square" rtlCol="0" anchor="t">
            <a:noAutofit/>
          </a:bodyPr>
          <a:lstStyle/>
          <a:p>
            <a:pPr marL="0" marR="0" indent="355600" algn="l">
              <a:lnSpc>
                <a:spcPct val="150000"/>
              </a:lnSpc>
              <a:buNone/>
            </a:pPr>
            <a:r>
              <a:rPr lang="en-US" altLang="zh-CN" sz="2000" b="1" dirty="0">
                <a:solidFill>
                  <a:srgbClr val="232D23"/>
                </a:solidFill>
                <a:latin typeface="华文楷体" panose="02010600040101010101" charset="-122"/>
                <a:ea typeface="华文楷体" panose="02010600040101010101" charset="-122"/>
                <a:cs typeface="华文楷体" panose="02010600040101010101" charset="-122"/>
                <a:sym typeface="+mn-ea"/>
              </a:rPr>
              <a:t>1.</a:t>
            </a:r>
            <a:r>
              <a:rPr lang="zh-CN" altLang="en-US" sz="2000" b="1" dirty="0">
                <a:solidFill>
                  <a:srgbClr val="232D23"/>
                </a:solidFill>
                <a:latin typeface="华文楷体" panose="02010600040101010101" charset="-122"/>
                <a:ea typeface="华文楷体" panose="02010600040101010101" charset="-122"/>
                <a:cs typeface="华文楷体" panose="02010600040101010101" charset="-122"/>
                <a:sym typeface="+mn-ea"/>
              </a:rPr>
              <a:t>姓名：芦小青</a:t>
            </a:r>
            <a:endParaRPr lang="zh-CN" altLang="en-US" sz="2000" b="1" dirty="0">
              <a:solidFill>
                <a:srgbClr val="232D23"/>
              </a:solidFill>
              <a:latin typeface="华文楷体" panose="02010600040101010101" charset="-122"/>
              <a:ea typeface="华文楷体" panose="02010600040101010101" charset="-122"/>
              <a:cs typeface="华文楷体" panose="02010600040101010101" charset="-122"/>
            </a:endParaRPr>
          </a:p>
          <a:p>
            <a:pPr marL="0" marR="0" indent="355600" algn="l">
              <a:lnSpc>
                <a:spcPct val="150000"/>
              </a:lnSpc>
              <a:buNone/>
            </a:pPr>
            <a:r>
              <a:rPr lang="en-US" altLang="zh-CN" sz="2000" b="1" dirty="0">
                <a:solidFill>
                  <a:srgbClr val="232D23"/>
                </a:solidFill>
                <a:latin typeface="华文楷体" panose="02010600040101010101" charset="-122"/>
                <a:ea typeface="华文楷体" panose="02010600040101010101" charset="-122"/>
                <a:cs typeface="华文楷体" panose="02010600040101010101" charset="-122"/>
                <a:sym typeface="+mn-ea"/>
              </a:rPr>
              <a:t>2.</a:t>
            </a:r>
            <a:r>
              <a:rPr lang="zh-CN" altLang="en-US" sz="2000" b="1" dirty="0">
                <a:solidFill>
                  <a:srgbClr val="232D23"/>
                </a:solidFill>
                <a:latin typeface="华文楷体" panose="02010600040101010101" charset="-122"/>
                <a:ea typeface="华文楷体" panose="02010600040101010101" charset="-122"/>
                <a:cs typeface="华文楷体" panose="02010600040101010101" charset="-122"/>
                <a:sym typeface="+mn-ea"/>
              </a:rPr>
              <a:t>人物档案：拥有一头浓密柔顺的长发，随身带着把梳子以方便梳理头发；喜欢穿着淡色系长裙，给人一种飘逸感；身上有淡淡的的中草药香味。</a:t>
            </a:r>
            <a:endParaRPr lang="zh-CN" altLang="en-US" sz="2000" b="1" dirty="0">
              <a:solidFill>
                <a:srgbClr val="232D23"/>
              </a:solidFill>
              <a:latin typeface="华文楷体" panose="02010600040101010101" charset="-122"/>
              <a:ea typeface="华文楷体" panose="02010600040101010101" charset="-122"/>
              <a:cs typeface="华文楷体" panose="02010600040101010101" charset="-122"/>
            </a:endParaRPr>
          </a:p>
          <a:p>
            <a:pPr marL="0" marR="0" indent="355600" algn="l">
              <a:lnSpc>
                <a:spcPct val="150000"/>
              </a:lnSpc>
            </a:pPr>
            <a:r>
              <a:rPr lang="en-US" altLang="zh-CN" sz="2000" b="1" dirty="0">
                <a:solidFill>
                  <a:srgbClr val="232D23"/>
                </a:solidFill>
                <a:latin typeface="华文楷体" panose="02010600040101010101" charset="-122"/>
                <a:ea typeface="华文楷体" panose="02010600040101010101" charset="-122"/>
                <a:cs typeface="华文楷体" panose="02010600040101010101" charset="-122"/>
                <a:sym typeface="+mn-ea"/>
              </a:rPr>
              <a:t>3.</a:t>
            </a:r>
            <a:r>
              <a:rPr lang="zh-CN" altLang="en-US" sz="2000" b="1" dirty="0">
                <a:solidFill>
                  <a:srgbClr val="232D23"/>
                </a:solidFill>
                <a:latin typeface="华文楷体" panose="02010600040101010101" charset="-122"/>
                <a:ea typeface="华文楷体" panose="02010600040101010101" charset="-122"/>
                <a:cs typeface="华文楷体" panose="02010600040101010101" charset="-122"/>
                <a:sym typeface="+mn-ea"/>
              </a:rPr>
              <a:t>设计灵感：本质上是葫芦拟人化，以“千年养发智慧”为灵感，将传统中医文化与古典审美融合，塑造一位守护现代人秀发的古风少女。</a:t>
            </a:r>
            <a:endParaRPr lang="zh-CN" altLang="en-US" sz="2000" b="1" dirty="0">
              <a:solidFill>
                <a:srgbClr val="232D23"/>
              </a:solidFill>
              <a:latin typeface="华文楷体" panose="02010600040101010101" charset="-122"/>
              <a:ea typeface="华文楷体" panose="02010600040101010101" charset="-122"/>
              <a:cs typeface="华文楷体" panose="02010600040101010101" charset="-122"/>
              <a:sym typeface="+mn-ea"/>
            </a:endParaRPr>
          </a:p>
        </p:txBody>
      </p:sp>
      <p:sp>
        <p:nvSpPr>
          <p:cNvPr id="7" name="文本框 6"/>
          <p:cNvSpPr txBox="1"/>
          <p:nvPr/>
        </p:nvSpPr>
        <p:spPr>
          <a:xfrm>
            <a:off x="953135" y="1045210"/>
            <a:ext cx="4064000" cy="521970"/>
          </a:xfrm>
          <a:prstGeom prst="rect">
            <a:avLst/>
          </a:prstGeom>
          <a:noFill/>
        </p:spPr>
        <p:txBody>
          <a:bodyPr wrap="square" rtlCol="0">
            <a:spAutoFit/>
          </a:bodyPr>
          <a:lstStyle/>
          <a:p>
            <a:r>
              <a:rPr lang="zh-CN" altLang="en-US" sz="2800">
                <a:latin typeface="华文新魏" panose="02010800040101010101" charset="-122"/>
                <a:ea typeface="华文新魏" panose="02010800040101010101" charset="-122"/>
              </a:rPr>
              <a:t>海报设计</a:t>
            </a:r>
            <a:endParaRPr lang="zh-CN" altLang="en-US" sz="2800">
              <a:latin typeface="华文新魏" panose="02010800040101010101" charset="-122"/>
              <a:ea typeface="华文新魏" panose="02010800040101010101" charset="-122"/>
            </a:endParaRPr>
          </a:p>
        </p:txBody>
      </p:sp>
      <p:sp>
        <p:nvSpPr>
          <p:cNvPr id="8" name="文本框 7"/>
          <p:cNvSpPr txBox="1"/>
          <p:nvPr/>
        </p:nvSpPr>
        <p:spPr>
          <a:xfrm>
            <a:off x="952500" y="3585210"/>
            <a:ext cx="4064000" cy="521970"/>
          </a:xfrm>
          <a:prstGeom prst="rect">
            <a:avLst/>
          </a:prstGeom>
          <a:noFill/>
        </p:spPr>
        <p:txBody>
          <a:bodyPr wrap="square" rtlCol="0">
            <a:spAutoFit/>
          </a:bodyPr>
          <a:lstStyle/>
          <a:p>
            <a:r>
              <a:rPr lang="en-US" altLang="zh-CN" sz="2800">
                <a:latin typeface="华文新魏" panose="02010800040101010101" charset="-122"/>
                <a:ea typeface="华文新魏" panose="02010800040101010101" charset="-122"/>
                <a:cs typeface="华文新魏" panose="02010800040101010101" charset="-122"/>
              </a:rPr>
              <a:t>IP</a:t>
            </a:r>
            <a:r>
              <a:rPr lang="zh-CN" altLang="en-US" sz="2800">
                <a:latin typeface="华文新魏" panose="02010800040101010101" charset="-122"/>
                <a:ea typeface="华文新魏" panose="02010800040101010101" charset="-122"/>
                <a:cs typeface="华文新魏" panose="02010800040101010101" charset="-122"/>
              </a:rPr>
              <a:t>设计</a:t>
            </a:r>
            <a:endParaRPr lang="zh-CN" altLang="en-US" sz="2800">
              <a:latin typeface="华文新魏" panose="02010800040101010101" charset="-122"/>
              <a:ea typeface="华文新魏" panose="02010800040101010101" charset="-122"/>
              <a:cs typeface="华文新魏" panose="02010800040101010101" charset="-122"/>
            </a:endParaRPr>
          </a:p>
        </p:txBody>
      </p:sp>
    </p:spTree>
    <p:custDataLst>
      <p:tags r:id="rId12"/>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en-US" altLang="zh-CN"/>
          </a:p>
        </p:txBody>
      </p:sp>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pic>
        <p:nvPicPr>
          <p:cNvPr id="9" name="图片 8" descr="retouch_2025051217213750"/>
          <p:cNvPicPr>
            <a:picLocks noChangeAspect="1"/>
          </p:cNvPicPr>
          <p:nvPr/>
        </p:nvPicPr>
        <p:blipFill>
          <a:blip r:embed="rId2"/>
          <a:stretch>
            <a:fillRect/>
          </a:stretch>
        </p:blipFill>
        <p:spPr>
          <a:xfrm>
            <a:off x="146685" y="71755"/>
            <a:ext cx="1299210" cy="622300"/>
          </a:xfrm>
          <a:prstGeom prst="rect">
            <a:avLst/>
          </a:prstGeom>
        </p:spPr>
      </p:pic>
      <p:pic>
        <p:nvPicPr>
          <p:cNvPr id="12" name="图片 11" descr="笔刷墨迹44"/>
          <p:cNvPicPr>
            <a:picLocks noChangeAspect="1"/>
          </p:cNvPicPr>
          <p:nvPr>
            <p:custDataLst>
              <p:tags r:id="rId3"/>
            </p:custDataLst>
          </p:nvPr>
        </p:nvPicPr>
        <p:blipFill>
          <a:blip r:embed="rId4">
            <a:extLst>
              <a:ext uri="{96DAC541-7B7A-43D3-8B79-37D633B846F1}">
                <asvg:svgBlip xmlns:asvg="http://schemas.microsoft.com/office/drawing/2016/SVG/main" r:embed="rId5"/>
              </a:ext>
            </a:extLst>
          </a:blip>
          <a:stretch>
            <a:fillRect/>
          </a:stretch>
        </p:blipFill>
        <p:spPr>
          <a:xfrm>
            <a:off x="389890" y="71755"/>
            <a:ext cx="4228465" cy="2297430"/>
          </a:xfrm>
          <a:prstGeom prst="rect">
            <a:avLst/>
          </a:prstGeom>
        </p:spPr>
      </p:pic>
      <p:sp>
        <p:nvSpPr>
          <p:cNvPr id="11" name="文本框 10"/>
          <p:cNvSpPr txBox="1"/>
          <p:nvPr/>
        </p:nvSpPr>
        <p:spPr>
          <a:xfrm>
            <a:off x="1005840" y="986790"/>
            <a:ext cx="1697355" cy="466725"/>
          </a:xfrm>
          <a:prstGeom prst="rect">
            <a:avLst/>
          </a:prstGeom>
          <a:noFill/>
        </p:spPr>
        <p:txBody>
          <a:bodyPr wrap="square" rtlCol="0">
            <a:noAutofit/>
          </a:bodyPr>
          <a:lstStyle/>
          <a:p>
            <a:r>
              <a:rPr lang="zh-CN" altLang="en-US" sz="2800">
                <a:latin typeface="华文新魏" panose="02010800040101010101" charset="-122"/>
                <a:ea typeface="华文新魏" panose="02010800040101010101" charset="-122"/>
              </a:rPr>
              <a:t>周边设计</a:t>
            </a:r>
            <a:endParaRPr lang="zh-CN" altLang="en-US" sz="2800">
              <a:latin typeface="华文新魏" panose="02010800040101010101" charset="-122"/>
              <a:ea typeface="华文新魏" panose="02010800040101010101" charset="-122"/>
            </a:endParaRPr>
          </a:p>
        </p:txBody>
      </p:sp>
      <p:sp>
        <p:nvSpPr>
          <p:cNvPr id="16" name="文本框 15"/>
          <p:cNvSpPr txBox="1"/>
          <p:nvPr/>
        </p:nvSpPr>
        <p:spPr>
          <a:xfrm>
            <a:off x="5333841" y="661829"/>
            <a:ext cx="5080000" cy="337185"/>
          </a:xfrm>
          <a:prstGeom prst="rect">
            <a:avLst/>
          </a:prstGeom>
        </p:spPr>
        <p:txBody>
          <a:bodyPr>
            <a:spAutoFit/>
          </a:bodyPr>
          <a:lstStyle/>
          <a:p>
            <a:pPr marL="0" indent="0" algn="just" defTabSz="266700">
              <a:spcBef>
                <a:spcPct val="0"/>
              </a:spcBef>
              <a:spcAft>
                <a:spcPct val="0"/>
              </a:spcAft>
            </a:pPr>
            <a:r>
              <a:rPr lang="en-US" altLang="zh-CN" sz="1600">
                <a:latin typeface="宋体" panose="02010600030101010101" pitchFamily="2" charset="-122"/>
                <a:ea typeface="宋体" panose="02010600030101010101" pitchFamily="2" charset="-122"/>
              </a:rPr>
              <a:t>       </a:t>
            </a:r>
            <a:endParaRPr lang="en-US" altLang="zh-CN" sz="1600">
              <a:latin typeface="宋体" panose="02010600030101010101" pitchFamily="2" charset="-122"/>
              <a:ea typeface="宋体" panose="02010600030101010101" pitchFamily="2" charset="-122"/>
            </a:endParaRPr>
          </a:p>
        </p:txBody>
      </p:sp>
      <p:sp>
        <p:nvSpPr>
          <p:cNvPr id="21" name="文本框 20"/>
          <p:cNvSpPr txBox="1"/>
          <p:nvPr/>
        </p:nvSpPr>
        <p:spPr>
          <a:xfrm>
            <a:off x="5333841" y="6924832"/>
            <a:ext cx="5080000" cy="706755"/>
          </a:xfrm>
          <a:prstGeom prst="rect">
            <a:avLst/>
          </a:prstGeom>
        </p:spPr>
        <p:txBody>
          <a:bodyPr>
            <a:spAutoFit/>
          </a:bodyPr>
          <a:lstStyle/>
          <a:p>
            <a:endParaRPr lang="en-US" altLang="zh-CN" sz="2400"/>
          </a:p>
          <a:p>
            <a:pPr marL="0" indent="0" algn="just" defTabSz="266700">
              <a:spcBef>
                <a:spcPct val="0"/>
              </a:spcBef>
              <a:spcAft>
                <a:spcPct val="0"/>
              </a:spcAft>
            </a:pPr>
            <a:r>
              <a:rPr lang="en-US" altLang="zh-CN" sz="1600">
                <a:latin typeface="宋体" panose="02010600030101010101" pitchFamily="2" charset="-122"/>
                <a:ea typeface="宋体" panose="02010600030101010101" pitchFamily="2" charset="-122"/>
              </a:rPr>
              <a:t> </a:t>
            </a:r>
            <a:endParaRPr lang="en-US" altLang="zh-CN" sz="1600">
              <a:latin typeface="宋体" panose="02010600030101010101" pitchFamily="2" charset="-122"/>
              <a:ea typeface="宋体" panose="02010600030101010101" pitchFamily="2" charset="-122"/>
            </a:endParaRPr>
          </a:p>
        </p:txBody>
      </p:sp>
      <p:pic>
        <p:nvPicPr>
          <p:cNvPr id="22" name="图片 1" descr="IMG_20250601_005802"/>
          <p:cNvPicPr>
            <a:picLocks noChangeAspect="1"/>
          </p:cNvPicPr>
          <p:nvPr/>
        </p:nvPicPr>
        <p:blipFill>
          <a:blip r:embed="rId6"/>
          <a:stretch>
            <a:fillRect/>
          </a:stretch>
        </p:blipFill>
        <p:spPr>
          <a:xfrm>
            <a:off x="8877935" y="2369185"/>
            <a:ext cx="2699385" cy="2915920"/>
          </a:xfrm>
          <a:prstGeom prst="rect">
            <a:avLst/>
          </a:prstGeom>
        </p:spPr>
      </p:pic>
      <p:pic>
        <p:nvPicPr>
          <p:cNvPr id="5" name="图片 4" descr="0c35f93ff485e613bff09501aa8e422e"/>
          <p:cNvPicPr>
            <a:picLocks noChangeAspect="1"/>
          </p:cNvPicPr>
          <p:nvPr/>
        </p:nvPicPr>
        <p:blipFill>
          <a:blip r:embed="rId7"/>
          <a:stretch>
            <a:fillRect/>
          </a:stretch>
        </p:blipFill>
        <p:spPr>
          <a:xfrm>
            <a:off x="3374390" y="986790"/>
            <a:ext cx="2769870" cy="3616325"/>
          </a:xfrm>
          <a:prstGeom prst="rect">
            <a:avLst/>
          </a:prstGeom>
        </p:spPr>
      </p:pic>
      <p:pic>
        <p:nvPicPr>
          <p:cNvPr id="6" name="图片 5"/>
          <p:cNvPicPr/>
          <p:nvPr/>
        </p:nvPicPr>
        <p:blipFill>
          <a:blip r:embed="rId8"/>
          <a:stretch>
            <a:fillRect/>
          </a:stretch>
        </p:blipFill>
        <p:spPr>
          <a:xfrm>
            <a:off x="680085" y="1313815"/>
            <a:ext cx="3090545" cy="2897505"/>
          </a:xfrm>
          <a:prstGeom prst="rect">
            <a:avLst/>
          </a:prstGeom>
        </p:spPr>
      </p:pic>
      <p:pic>
        <p:nvPicPr>
          <p:cNvPr id="7" name="图片 6"/>
          <p:cNvPicPr/>
          <p:nvPr/>
        </p:nvPicPr>
        <p:blipFill>
          <a:blip r:embed="rId9"/>
          <a:stretch>
            <a:fillRect/>
          </a:stretch>
        </p:blipFill>
        <p:spPr>
          <a:xfrm>
            <a:off x="1802765" y="4013835"/>
            <a:ext cx="2435225" cy="2338070"/>
          </a:xfrm>
          <a:prstGeom prst="rect">
            <a:avLst/>
          </a:prstGeom>
        </p:spPr>
      </p:pic>
      <p:pic>
        <p:nvPicPr>
          <p:cNvPr id="8" name="图片 7"/>
          <p:cNvPicPr/>
          <p:nvPr/>
        </p:nvPicPr>
        <p:blipFill>
          <a:blip r:embed="rId10"/>
          <a:stretch>
            <a:fillRect/>
          </a:stretch>
        </p:blipFill>
        <p:spPr>
          <a:xfrm>
            <a:off x="4922520" y="4013835"/>
            <a:ext cx="2701925" cy="2552700"/>
          </a:xfrm>
          <a:prstGeom prst="rect">
            <a:avLst/>
          </a:prstGeom>
        </p:spPr>
      </p:pic>
      <p:pic>
        <p:nvPicPr>
          <p:cNvPr id="3" name="图片 2"/>
          <p:cNvPicPr/>
          <p:nvPr/>
        </p:nvPicPr>
        <p:blipFill>
          <a:blip r:embed="rId11"/>
          <a:stretch>
            <a:fillRect/>
          </a:stretch>
        </p:blipFill>
        <p:spPr>
          <a:xfrm>
            <a:off x="5699125" y="694055"/>
            <a:ext cx="3315335" cy="4109720"/>
          </a:xfrm>
          <a:prstGeom prst="rect">
            <a:avLst/>
          </a:prstGeom>
        </p:spPr>
      </p:pic>
    </p:spTree>
    <p:custDataLst>
      <p:tags r:id="rId12"/>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789B7E"/>
        </a:solidFill>
        <a:effectLst/>
      </p:bgPr>
    </p:bg>
    <p:spTree>
      <p:nvGrpSpPr>
        <p:cNvPr id="1" name=""/>
        <p:cNvGrpSpPr/>
        <p:nvPr/>
      </p:nvGrpSpPr>
      <p:grpSpPr>
        <a:xfrm>
          <a:off x="0" y="0"/>
          <a:ext cx="0" cy="0"/>
          <a:chOff x="0" y="0"/>
          <a:chExt cx="0" cy="0"/>
        </a:xfrm>
      </p:grpSpPr>
      <p:pic>
        <p:nvPicPr>
          <p:cNvPr id="9" name="图片 8" descr="retouch_2025051217213750"/>
          <p:cNvPicPr>
            <a:picLocks noChangeAspect="1"/>
          </p:cNvPicPr>
          <p:nvPr/>
        </p:nvPicPr>
        <p:blipFill>
          <a:blip r:embed="rId1"/>
          <a:stretch>
            <a:fillRect/>
          </a:stretch>
        </p:blipFill>
        <p:spPr>
          <a:xfrm>
            <a:off x="146685" y="71755"/>
            <a:ext cx="1299210" cy="622300"/>
          </a:xfrm>
          <a:prstGeom prst="rect">
            <a:avLst/>
          </a:prstGeom>
        </p:spPr>
      </p:pic>
      <p:pic>
        <p:nvPicPr>
          <p:cNvPr id="45" name="图片 44"/>
          <p:cNvPicPr>
            <a:picLocks noChangeAspect="1"/>
          </p:cNvPicPr>
          <p:nvPr/>
        </p:nvPicPr>
        <p:blipFill>
          <a:blip r:embed="rId2"/>
          <a:stretch>
            <a:fillRect/>
          </a:stretch>
        </p:blipFill>
        <p:spPr>
          <a:xfrm>
            <a:off x="-189230" y="3517265"/>
            <a:ext cx="4825365" cy="4057650"/>
          </a:xfrm>
          <a:prstGeom prst="rect">
            <a:avLst/>
          </a:prstGeom>
        </p:spPr>
      </p:pic>
      <p:sp>
        <p:nvSpPr>
          <p:cNvPr id="36" name="文本框 35"/>
          <p:cNvSpPr txBox="1"/>
          <p:nvPr/>
        </p:nvSpPr>
        <p:spPr>
          <a:xfrm>
            <a:off x="-113030" y="3495040"/>
            <a:ext cx="4064000" cy="3492500"/>
          </a:xfrm>
          <a:prstGeom prst="rect">
            <a:avLst/>
          </a:prstGeom>
          <a:noFill/>
        </p:spPr>
        <p:txBody>
          <a:bodyPr wrap="square" rtlCol="0">
            <a:noAutofit/>
          </a:bodyPr>
          <a:lstStyle/>
          <a:p>
            <a:r>
              <a:rPr lang="zh-CN" altLang="en-US" sz="23900">
                <a:solidFill>
                  <a:srgbClr val="69896E"/>
                </a:solidFill>
                <a:latin typeface="华文行楷" panose="02010800040101010101" charset="-122"/>
                <a:ea typeface="华文行楷" panose="02010800040101010101" charset="-122"/>
              </a:rPr>
              <a:t>章</a:t>
            </a:r>
            <a:endParaRPr lang="zh-CN" altLang="en-US" sz="23900">
              <a:solidFill>
                <a:srgbClr val="69896E"/>
              </a:solidFill>
              <a:latin typeface="华文行楷" panose="02010800040101010101" charset="-122"/>
              <a:ea typeface="华文行楷" panose="02010800040101010101" charset="-122"/>
            </a:endParaRPr>
          </a:p>
        </p:txBody>
      </p:sp>
      <p:pic>
        <p:nvPicPr>
          <p:cNvPr id="2" name="图片 1"/>
          <p:cNvPicPr>
            <a:picLocks noChangeAspect="1"/>
          </p:cNvPicPr>
          <p:nvPr/>
        </p:nvPicPr>
        <p:blipFill>
          <a:blip r:embed="rId2"/>
          <a:stretch>
            <a:fillRect/>
          </a:stretch>
        </p:blipFill>
        <p:spPr>
          <a:xfrm>
            <a:off x="5167630" y="-20955"/>
            <a:ext cx="6908165" cy="2705100"/>
          </a:xfrm>
          <a:prstGeom prst="rect">
            <a:avLst/>
          </a:prstGeom>
        </p:spPr>
      </p:pic>
      <p:grpSp>
        <p:nvGrpSpPr>
          <p:cNvPr id="8" name="组合 7"/>
          <p:cNvGrpSpPr/>
          <p:nvPr/>
        </p:nvGrpSpPr>
        <p:grpSpPr>
          <a:xfrm>
            <a:off x="7442835" y="259080"/>
            <a:ext cx="4279900" cy="6158230"/>
            <a:chOff x="11041" y="408"/>
            <a:chExt cx="6740" cy="9698"/>
          </a:xfrm>
          <a:blipFill rotWithShape="1">
            <a:blip r:embed="rId3"/>
            <a:stretch>
              <a:fillRect/>
            </a:stretch>
          </a:blipFill>
        </p:grpSpPr>
        <p:sp>
          <p:nvSpPr>
            <p:cNvPr id="4" name="椭圆 3"/>
            <p:cNvSpPr/>
            <p:nvPr/>
          </p:nvSpPr>
          <p:spPr>
            <a:xfrm>
              <a:off x="11041" y="808"/>
              <a:ext cx="4280" cy="4060"/>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椭圆 4"/>
            <p:cNvSpPr/>
            <p:nvPr/>
          </p:nvSpPr>
          <p:spPr>
            <a:xfrm>
              <a:off x="11041" y="4008"/>
              <a:ext cx="6740" cy="6099"/>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空心弧 6"/>
            <p:cNvSpPr/>
            <p:nvPr/>
          </p:nvSpPr>
          <p:spPr>
            <a:xfrm rot="840000">
              <a:off x="11466" y="408"/>
              <a:ext cx="1240" cy="1140"/>
            </a:xfrm>
            <a:prstGeom prst="blockArc">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grpSp>
      <p:sp>
        <p:nvSpPr>
          <p:cNvPr id="3" name="文本框 2"/>
          <p:cNvSpPr txBox="1"/>
          <p:nvPr/>
        </p:nvSpPr>
        <p:spPr>
          <a:xfrm>
            <a:off x="0" y="871855"/>
            <a:ext cx="4064000" cy="3476625"/>
          </a:xfrm>
          <a:prstGeom prst="rect">
            <a:avLst/>
          </a:prstGeom>
          <a:noFill/>
        </p:spPr>
        <p:txBody>
          <a:bodyPr wrap="square" rtlCol="0">
            <a:spAutoFit/>
          </a:bodyPr>
          <a:lstStyle/>
          <a:p>
            <a:r>
              <a:rPr lang="zh-CN" altLang="en-US" sz="22000">
                <a:solidFill>
                  <a:srgbClr val="69896E"/>
                </a:solidFill>
                <a:latin typeface="华文行楷" panose="02010800040101010101" charset="-122"/>
                <a:ea typeface="华文行楷" panose="02010800040101010101" charset="-122"/>
              </a:rPr>
              <a:t>肆</a:t>
            </a:r>
            <a:endParaRPr lang="zh-CN" altLang="en-US" sz="22000">
              <a:solidFill>
                <a:srgbClr val="69896E"/>
              </a:solidFill>
              <a:latin typeface="华文行楷" panose="02010800040101010101" charset="-122"/>
              <a:ea typeface="华文行楷" panose="02010800040101010101" charset="-122"/>
            </a:endParaRPr>
          </a:p>
        </p:txBody>
      </p:sp>
      <p:sp>
        <p:nvSpPr>
          <p:cNvPr id="10" name="文本框 9"/>
          <p:cNvSpPr txBox="1"/>
          <p:nvPr/>
        </p:nvSpPr>
        <p:spPr>
          <a:xfrm>
            <a:off x="2277745" y="1067435"/>
            <a:ext cx="1290320" cy="5003165"/>
          </a:xfrm>
          <a:prstGeom prst="rect">
            <a:avLst/>
          </a:prstGeom>
          <a:noFill/>
        </p:spPr>
        <p:txBody>
          <a:bodyPr vert="eaVert" wrap="square" rtlCol="0">
            <a:spAutoFit/>
          </a:bodyPr>
          <a:lstStyle/>
          <a:p>
            <a:r>
              <a:rPr lang="zh-CN" altLang="en-US" sz="7200">
                <a:latin typeface="华文新魏" panose="02010800040101010101" charset="-122"/>
                <a:ea typeface="华文新魏" panose="02010800040101010101" charset="-122"/>
              </a:rPr>
              <a:t>媒体排期</a:t>
            </a:r>
            <a:endParaRPr lang="zh-CN" altLang="en-US" sz="7200">
              <a:latin typeface="华文新魏" panose="02010800040101010101" charset="-122"/>
              <a:ea typeface="华文新魏" panose="02010800040101010101" charset="-122"/>
            </a:endParaRPr>
          </a:p>
        </p:txBody>
      </p:sp>
      <p:sp>
        <p:nvSpPr>
          <p:cNvPr id="11" name="文本框 10"/>
          <p:cNvSpPr txBox="1"/>
          <p:nvPr/>
        </p:nvSpPr>
        <p:spPr>
          <a:xfrm>
            <a:off x="3568065" y="2846070"/>
            <a:ext cx="1290320" cy="3270885"/>
          </a:xfrm>
          <a:prstGeom prst="rect">
            <a:avLst/>
          </a:prstGeom>
          <a:noFill/>
        </p:spPr>
        <p:txBody>
          <a:bodyPr vert="eaVert" wrap="square" rtlCol="0">
            <a:spAutoFit/>
          </a:bodyPr>
          <a:lstStyle/>
          <a:p>
            <a:r>
              <a:rPr lang="zh-CN" altLang="en-US" sz="7200">
                <a:latin typeface="华文新魏" panose="02010800040101010101" charset="-122"/>
                <a:ea typeface="华文新魏" panose="02010800040101010101" charset="-122"/>
              </a:rPr>
              <a:t>及预算</a:t>
            </a:r>
            <a:endParaRPr lang="zh-CN" altLang="en-US" sz="7200">
              <a:latin typeface="华文新魏" panose="02010800040101010101" charset="-122"/>
              <a:ea typeface="华文新魏" panose="02010800040101010101" charset="-122"/>
            </a:endParaRPr>
          </a:p>
        </p:txBody>
      </p:sp>
    </p:spTree>
    <p:custDataLst>
      <p:tags r:id="rId4"/>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pic>
        <p:nvPicPr>
          <p:cNvPr id="9" name="图片 8" descr="retouch_2025051217213750"/>
          <p:cNvPicPr>
            <a:picLocks noChangeAspect="1"/>
          </p:cNvPicPr>
          <p:nvPr/>
        </p:nvPicPr>
        <p:blipFill>
          <a:blip r:embed="rId2"/>
          <a:stretch>
            <a:fillRect/>
          </a:stretch>
        </p:blipFill>
        <p:spPr>
          <a:xfrm>
            <a:off x="146685" y="71755"/>
            <a:ext cx="1299210" cy="622300"/>
          </a:xfrm>
          <a:prstGeom prst="rect">
            <a:avLst/>
          </a:prstGeom>
        </p:spPr>
      </p:pic>
      <p:graphicFrame>
        <p:nvGraphicFramePr>
          <p:cNvPr id="16" name="表格 15"/>
          <p:cNvGraphicFramePr>
            <a:graphicFrameLocks noGrp="1"/>
          </p:cNvGraphicFramePr>
          <p:nvPr>
            <p:custDataLst>
              <p:tags r:id="rId3"/>
            </p:custDataLst>
          </p:nvPr>
        </p:nvGraphicFramePr>
        <p:xfrm>
          <a:off x="1262380" y="694055"/>
          <a:ext cx="10109835" cy="5845810"/>
        </p:xfrm>
        <a:graphic>
          <a:graphicData uri="http://schemas.openxmlformats.org/drawingml/2006/table">
            <a:tbl>
              <a:tblPr>
                <a:effectLst>
                  <a:outerShdw blurRad="50800" dist="50800" dir="5400000" algn="ctr" rotWithShape="0">
                    <a:srgbClr val="7DA27C">
                      <a:alpha val="100000"/>
                    </a:srgbClr>
                  </a:outerShdw>
                </a:effectLst>
                <a:tableStyleId>{08FB837D-C827-4EFA-A057-4D05807E0F7C}</a:tableStyleId>
              </a:tblPr>
              <a:tblGrid>
                <a:gridCol w="2926080"/>
                <a:gridCol w="1536700"/>
                <a:gridCol w="2055495"/>
                <a:gridCol w="2056765"/>
                <a:gridCol w="1534795"/>
              </a:tblGrid>
              <a:tr h="537845">
                <a:tc>
                  <a:txBody>
                    <a:bodyPr/>
                    <a:lstStyle/>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阶段</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a:solidFill>
                        <a:schemeClr val="bg1"/>
                      </a:solidFill>
                      <a:prstDash val="solid"/>
                    </a:lnL>
                    <a:lnR w="12700">
                      <a:solidFill>
                        <a:schemeClr val="bg1"/>
                      </a:solidFill>
                      <a:prstDash val="solid"/>
                    </a:lnR>
                    <a:lnT w="12700">
                      <a:solidFill>
                        <a:schemeClr val="bg1"/>
                      </a:solidFill>
                      <a:prstDash val="solid"/>
                    </a:lnT>
                    <a:lnB w="12700">
                      <a:solidFill>
                        <a:schemeClr val="bg1"/>
                      </a:solidFill>
                      <a:prstDash val="solid"/>
                    </a:lnB>
                    <a:lnTlToBr>
                      <a:noFill/>
                    </a:lnTlToBr>
                    <a:lnBlToTr>
                      <a:noFill/>
                    </a:lnBlToTr>
                    <a:solidFill>
                      <a:srgbClr val="789B7E"/>
                    </a:solidFill>
                  </a:tcPr>
                </a:tc>
                <a:tc>
                  <a:txBody>
                    <a:bodyPr/>
                    <a:lstStyle/>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内容提要</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a:solidFill>
                        <a:schemeClr val="bg1"/>
                      </a:solidFill>
                      <a:prstDash val="solid"/>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789B7E"/>
                    </a:solidFill>
                  </a:tcPr>
                </a:tc>
                <a:tc>
                  <a:txBody>
                    <a:bodyPr/>
                    <a:lstStyle/>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投放平台</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789B7E"/>
                    </a:solidFill>
                  </a:tcPr>
                </a:tc>
                <a:tc>
                  <a:txBody>
                    <a:bodyPr/>
                    <a:lstStyle/>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预算（万元）</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789B7E"/>
                    </a:solidFill>
                  </a:tcPr>
                </a:tc>
                <a:tc>
                  <a:txBody>
                    <a:bodyPr/>
                    <a:lstStyle/>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合计（万元）</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BCCCBF"/>
                    </a:solidFill>
                  </a:tcPr>
                </a:tc>
              </a:tr>
              <a:tr h="433070">
                <a:tc rowSpan="3">
                  <a:txBody>
                    <a:bodyPr/>
                    <a:lstStyle/>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导入期：</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沙砺不倒</a:t>
                      </a:r>
                      <a:r>
                        <a:rPr lang="en-US" altLang="zh-CN" sz="1600" b="1" kern="1200" dirty="0">
                          <a:solidFill>
                            <a:srgbClr val="232D23"/>
                          </a:solidFill>
                          <a:latin typeface="方正楷体简体" panose="02000000000000000000" charset="-122"/>
                          <a:ea typeface="方正楷体简体" panose="02000000000000000000" charset="-122"/>
                          <a:cs typeface="+mn-cs"/>
                        </a:rPr>
                        <a:t>,</a:t>
                      </a:r>
                      <a:r>
                        <a:rPr lang="zh-CN" altLang="en-US" sz="1600" b="1" kern="1200" dirty="0">
                          <a:solidFill>
                            <a:srgbClr val="232D23"/>
                          </a:solidFill>
                          <a:latin typeface="方正楷体简体" panose="02000000000000000000" charset="-122"/>
                          <a:ea typeface="方正楷体简体" panose="02000000000000000000" charset="-122"/>
                          <a:cs typeface="+mn-cs"/>
                        </a:rPr>
                        <a:t>发韧生芒</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a:t>
                      </a:r>
                      <a:r>
                        <a:rPr lang="en-US" altLang="zh-CN" sz="1600" b="1" kern="1200" dirty="0">
                          <a:solidFill>
                            <a:srgbClr val="232D23"/>
                          </a:solidFill>
                          <a:latin typeface="方正楷体简体" panose="02000000000000000000" charset="-122"/>
                          <a:ea typeface="方正楷体简体" panose="02000000000000000000" charset="-122"/>
                          <a:cs typeface="+mn-cs"/>
                        </a:rPr>
                        <a:t>9.10</a:t>
                      </a:r>
                      <a:r>
                        <a:rPr lang="zh-CN" altLang="en-US" sz="1600" b="1" kern="1200" dirty="0">
                          <a:solidFill>
                            <a:srgbClr val="232D23"/>
                          </a:solidFill>
                          <a:latin typeface="方正楷体简体" panose="02000000000000000000" charset="-122"/>
                          <a:ea typeface="方正楷体简体" panose="02000000000000000000" charset="-122"/>
                          <a:cs typeface="+mn-cs"/>
                        </a:rPr>
                        <a:t>～</a:t>
                      </a:r>
                      <a:r>
                        <a:rPr lang="en-US" altLang="zh-CN" sz="1600" b="1" kern="1200" dirty="0">
                          <a:solidFill>
                            <a:srgbClr val="232D23"/>
                          </a:solidFill>
                          <a:latin typeface="方正楷体简体" panose="02000000000000000000" charset="-122"/>
                          <a:ea typeface="方正楷体简体" panose="02000000000000000000" charset="-122"/>
                          <a:cs typeface="+mn-cs"/>
                        </a:rPr>
                        <a:t>10.15</a:t>
                      </a:r>
                      <a:r>
                        <a:rPr lang="zh-CN" altLang="en-US" sz="1600" b="1" kern="1200" dirty="0">
                          <a:solidFill>
                            <a:srgbClr val="232D23"/>
                          </a:solidFill>
                          <a:latin typeface="方正楷体简体" panose="02000000000000000000" charset="-122"/>
                          <a:ea typeface="方正楷体简体" panose="02000000000000000000" charset="-122"/>
                          <a:cs typeface="+mn-cs"/>
                        </a:rPr>
                        <a:t>）</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 </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a:solidFill>
                        <a:schemeClr val="bg1"/>
                      </a:solidFill>
                      <a:prstDash val="solid"/>
                    </a:lnT>
                    <a:lnB w="12700" cap="flat" cmpd="sng" algn="ctr">
                      <a:solidFill>
                        <a:schemeClr val="bg1"/>
                      </a:solidFill>
                      <a:prstDash val="solid"/>
                      <a:miter lim="800000"/>
                    </a:lnB>
                    <a:solidFill>
                      <a:srgbClr val="B1C3B4"/>
                    </a:solidFill>
                  </a:tcPr>
                </a:tc>
                <a:tc>
                  <a:txBody>
                    <a:bodyPr/>
                    <a:lstStyle/>
                    <a:p>
                      <a:pPr marL="0" marR="0" algn="ctr">
                        <a:lnSpc>
                          <a:spcPct val="150000"/>
                        </a:lnSpc>
                        <a:buNone/>
                      </a:pPr>
                      <a:r>
                        <a:rPr lang="en-US" sz="1600" b="1" kern="1200" dirty="0" err="1">
                          <a:solidFill>
                            <a:srgbClr val="232D23"/>
                          </a:solidFill>
                          <a:latin typeface="方正楷体简体" panose="02000000000000000000" charset="-122"/>
                          <a:ea typeface="方正楷体简体" panose="02000000000000000000" charset="-122"/>
                          <a:cs typeface="+mn-cs"/>
                        </a:rPr>
                        <a:t>kol</a:t>
                      </a:r>
                      <a:r>
                        <a:rPr lang="zh-CN" altLang="en-US" sz="1600" b="1" kern="1200" dirty="0">
                          <a:solidFill>
                            <a:srgbClr val="232D23"/>
                          </a:solidFill>
                          <a:latin typeface="方正楷体简体" panose="02000000000000000000" charset="-122"/>
                          <a:ea typeface="方正楷体简体" panose="02000000000000000000" charset="-122"/>
                          <a:cs typeface="+mn-cs"/>
                        </a:rPr>
                        <a:t>推广</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B1C3B4"/>
                    </a:solidFill>
                  </a:tcPr>
                </a:tc>
                <a:tc>
                  <a:txBody>
                    <a:bodyPr/>
                    <a:lstStyle/>
                    <a:p>
                      <a:pPr marL="0" marR="0" algn="ctr">
                        <a:lnSpc>
                          <a:spcPct val="150000"/>
                        </a:lnSpc>
                        <a:buNone/>
                      </a:pPr>
                      <a:r>
                        <a:rPr lang="zh-CN" altLang="en-US" sz="1600" b="1" kern="1200">
                          <a:solidFill>
                            <a:srgbClr val="232D23"/>
                          </a:solidFill>
                          <a:latin typeface="方正楷体简体" panose="02000000000000000000" charset="-122"/>
                          <a:ea typeface="方正楷体简体" panose="02000000000000000000" charset="-122"/>
                          <a:cs typeface="+mn-cs"/>
                        </a:rPr>
                        <a:t>抖音、小红书</a:t>
                      </a:r>
                      <a:endParaRPr lang="zh-CN" altLang="en-US" sz="1600" b="1" kern="120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B1C3B4"/>
                    </a:solidFill>
                  </a:tcPr>
                </a:tc>
                <a:tc>
                  <a:txBody>
                    <a:bodyPr/>
                    <a:lstStyle/>
                    <a:p>
                      <a:pPr marL="0" marR="0" algn="ctr">
                        <a:buNone/>
                      </a:pPr>
                      <a:r>
                        <a:rPr lang="en-US" altLang="zh-CN" sz="1600" b="1" kern="1200">
                          <a:solidFill>
                            <a:srgbClr val="232D23"/>
                          </a:solidFill>
                          <a:latin typeface="方正楷体简体" panose="02000000000000000000" charset="-122"/>
                          <a:ea typeface="方正楷体简体" panose="02000000000000000000" charset="-122"/>
                          <a:cs typeface="+mn-cs"/>
                        </a:rPr>
                        <a:t>15</a:t>
                      </a:r>
                      <a:endParaRPr lang="zh-CN" altLang="en-US" sz="1600" b="1" kern="120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B1C3B4"/>
                    </a:solidFill>
                  </a:tcPr>
                </a:tc>
                <a:tc rowSpan="9">
                  <a:txBody>
                    <a:bodyPr/>
                    <a:lstStyle/>
                    <a:p>
                      <a:pPr marL="0" marR="0" algn="ctr">
                        <a:lnSpc>
                          <a:spcPct val="150000"/>
                        </a:lnSpc>
                        <a:buNone/>
                      </a:pPr>
                      <a:r>
                        <a:rPr lang="en-US" altLang="zh-CN" sz="1600" b="1" kern="1200" dirty="0">
                          <a:solidFill>
                            <a:srgbClr val="232D23"/>
                          </a:solidFill>
                          <a:latin typeface="方正楷体简体" panose="02000000000000000000" charset="-122"/>
                          <a:ea typeface="方正楷体简体" panose="02000000000000000000" charset="-122"/>
                          <a:cs typeface="+mn-cs"/>
                        </a:rPr>
                        <a:t>180</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BCCCBF"/>
                    </a:solidFill>
                  </a:tcPr>
                </a:tc>
              </a:tr>
              <a:tr h="621030">
                <a:tc vMerge="1">
                  <a:tcPr>
                    <a:lnL w="12700" cap="flat" cmpd="sng" algn="ctr">
                      <a:solidFill>
                        <a:schemeClr val="bg1"/>
                      </a:solidFill>
                      <a:prstDash val="solid"/>
                      <a:miter lim="800000"/>
                    </a:lnL>
                    <a:lnR w="12700" cap="flat" cmpd="sng" algn="ctr">
                      <a:solidFill>
                        <a:schemeClr val="bg1"/>
                      </a:solidFill>
                      <a:prstDash val="solid"/>
                      <a:miter lim="800000"/>
                    </a:lnR>
                  </a:tcPr>
                </a:tc>
                <a:tc>
                  <a:txBody>
                    <a:bodyPr/>
                    <a:lstStyle/>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古装剧联名</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B1C3B4"/>
                    </a:solidFill>
                  </a:tcPr>
                </a:tc>
                <a:tc>
                  <a:txBody>
                    <a:bodyPr/>
                    <a:lstStyle/>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剧播平台</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B1C3B4"/>
                    </a:solidFill>
                  </a:tcPr>
                </a:tc>
                <a:tc>
                  <a:txBody>
                    <a:bodyPr/>
                    <a:lstStyle/>
                    <a:p>
                      <a:pPr marL="0" marR="0" algn="ctr">
                        <a:buNone/>
                      </a:pPr>
                      <a:r>
                        <a:rPr lang="en-US" altLang="zh-CN" sz="1600" b="1" kern="1200" dirty="0">
                          <a:solidFill>
                            <a:srgbClr val="232D23"/>
                          </a:solidFill>
                          <a:latin typeface="方正楷体简体" panose="02000000000000000000" charset="-122"/>
                          <a:ea typeface="方正楷体简体" panose="02000000000000000000" charset="-122"/>
                          <a:cs typeface="+mn-cs"/>
                        </a:rPr>
                        <a:t>25</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B1C3B4"/>
                    </a:solidFill>
                  </a:tcPr>
                </a:tc>
                <a:tc vMerge="1">
                  <a:tcPr>
                    <a:lnL w="12700" cap="flat" cmpd="sng" algn="ctr">
                      <a:solidFill>
                        <a:schemeClr val="bg1"/>
                      </a:solidFill>
                      <a:prstDash val="solid"/>
                      <a:miter lim="800000"/>
                    </a:lnL>
                    <a:lnR w="12700" cap="flat" cmpd="sng" algn="ctr">
                      <a:solidFill>
                        <a:schemeClr val="bg1"/>
                      </a:solidFill>
                      <a:prstDash val="solid"/>
                      <a:miter lim="800000"/>
                    </a:lnR>
                  </a:tcPr>
                </a:tc>
              </a:tr>
              <a:tr h="958215">
                <a:tc vMerge="1">
                  <a:tcPr>
                    <a:lnL w="12700" cap="flat" cmpd="sng" algn="ctr">
                      <a:solidFill>
                        <a:schemeClr val="bg1"/>
                      </a:solidFill>
                      <a:prstDash val="solid"/>
                      <a:miter lim="800000"/>
                    </a:lnL>
                    <a:lnR w="12700" cap="flat" cmpd="sng" algn="ctr">
                      <a:solidFill>
                        <a:schemeClr val="bg1"/>
                      </a:solidFill>
                      <a:prstDash val="solid"/>
                      <a:miter lim="800000"/>
                    </a:lnR>
                    <a:lnB w="12700" cap="flat" cmpd="sng" algn="ctr">
                      <a:solidFill>
                        <a:schemeClr val="bg1"/>
                      </a:solidFill>
                      <a:prstDash val="solid"/>
                      <a:miter lim="800000"/>
                    </a:lnB>
                  </a:tcPr>
                </a:tc>
                <a:tc>
                  <a:txBody>
                    <a:bodyPr/>
                    <a:lstStyle/>
                    <a:p>
                      <a:pPr marL="0" marR="0" algn="ctr">
                        <a:lnSpc>
                          <a:spcPct val="150000"/>
                        </a:lnSpc>
                        <a:buNone/>
                      </a:pPr>
                      <a:r>
                        <a:rPr lang="zh-CN" altLang="en-US" sz="1600" b="1" kern="1200">
                          <a:solidFill>
                            <a:srgbClr val="232D23"/>
                          </a:solidFill>
                          <a:latin typeface="方正楷体简体" panose="02000000000000000000" charset="-122"/>
                          <a:ea typeface="方正楷体简体" panose="02000000000000000000" charset="-122"/>
                          <a:cs typeface="+mn-cs"/>
                        </a:rPr>
                        <a:t>开屏广告</a:t>
                      </a:r>
                      <a:endParaRPr lang="zh-CN" altLang="en-US" sz="1600" b="1" kern="120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B1C3B4"/>
                    </a:solidFill>
                  </a:tcPr>
                </a:tc>
                <a:tc>
                  <a:txBody>
                    <a:bodyPr/>
                    <a:lstStyle/>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微博、抖音、小红书</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B1C3B4"/>
                    </a:solidFill>
                  </a:tcPr>
                </a:tc>
                <a:tc>
                  <a:txBody>
                    <a:bodyPr/>
                    <a:lstStyle/>
                    <a:p>
                      <a:pPr marL="0" marR="0" algn="ctr">
                        <a:buNone/>
                      </a:pPr>
                      <a:r>
                        <a:rPr lang="en-US" altLang="zh-CN" sz="1600" b="1" kern="1200" dirty="0">
                          <a:solidFill>
                            <a:srgbClr val="232D23"/>
                          </a:solidFill>
                          <a:latin typeface="方正楷体简体" panose="02000000000000000000" charset="-122"/>
                          <a:ea typeface="方正楷体简体" panose="02000000000000000000" charset="-122"/>
                          <a:cs typeface="+mn-cs"/>
                        </a:rPr>
                        <a:t>25</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B1C3B4"/>
                    </a:solidFill>
                  </a:tcPr>
                </a:tc>
                <a:tc vMerge="1">
                  <a:tcPr>
                    <a:lnL w="12700" cap="flat" cmpd="sng" algn="ctr">
                      <a:solidFill>
                        <a:schemeClr val="bg1"/>
                      </a:solidFill>
                      <a:prstDash val="solid"/>
                      <a:miter lim="800000"/>
                    </a:lnL>
                    <a:lnR w="12700" cap="flat" cmpd="sng" algn="ctr">
                      <a:solidFill>
                        <a:schemeClr val="bg1"/>
                      </a:solidFill>
                      <a:prstDash val="solid"/>
                      <a:miter lim="800000"/>
                    </a:lnR>
                  </a:tcPr>
                </a:tc>
              </a:tr>
              <a:tr h="798830">
                <a:tc rowSpan="4">
                  <a:txBody>
                    <a:bodyPr/>
                    <a:lstStyle/>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成熟期：</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“倒”此为止，发丝飘扬（</a:t>
                      </a:r>
                      <a:r>
                        <a:rPr lang="en-US" altLang="zh-CN" sz="1600" b="1" kern="1200" dirty="0">
                          <a:solidFill>
                            <a:srgbClr val="232D23"/>
                          </a:solidFill>
                          <a:latin typeface="方正楷体简体" panose="02000000000000000000" charset="-122"/>
                          <a:ea typeface="方正楷体简体" panose="02000000000000000000" charset="-122"/>
                          <a:cs typeface="+mn-cs"/>
                        </a:rPr>
                        <a:t>10.15</a:t>
                      </a:r>
                      <a:r>
                        <a:rPr lang="zh-CN" altLang="en-US" sz="1600" b="1" kern="1200" dirty="0">
                          <a:solidFill>
                            <a:srgbClr val="232D23"/>
                          </a:solidFill>
                          <a:latin typeface="方正楷体简体" panose="02000000000000000000" charset="-122"/>
                          <a:ea typeface="方正楷体简体" panose="02000000000000000000" charset="-122"/>
                          <a:cs typeface="+mn-cs"/>
                        </a:rPr>
                        <a:t>～</a:t>
                      </a:r>
                      <a:r>
                        <a:rPr lang="en-US" altLang="zh-CN" sz="1600" b="1" kern="1200" dirty="0">
                          <a:solidFill>
                            <a:srgbClr val="232D23"/>
                          </a:solidFill>
                          <a:latin typeface="方正楷体简体" panose="02000000000000000000" charset="-122"/>
                          <a:ea typeface="方正楷体简体" panose="02000000000000000000" charset="-122"/>
                          <a:cs typeface="+mn-cs"/>
                        </a:rPr>
                        <a:t>12.5</a:t>
                      </a:r>
                      <a:r>
                        <a:rPr lang="zh-CN" altLang="en-US" sz="1600" b="1" kern="1200" dirty="0">
                          <a:solidFill>
                            <a:srgbClr val="232D23"/>
                          </a:solidFill>
                          <a:latin typeface="方正楷体简体" panose="02000000000000000000" charset="-122"/>
                          <a:ea typeface="方正楷体简体" panose="02000000000000000000" charset="-122"/>
                          <a:cs typeface="+mn-cs"/>
                        </a:rPr>
                        <a:t>）</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 </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789B7E"/>
                    </a:solidFill>
                  </a:tcPr>
                </a:tc>
                <a:tc>
                  <a:txBody>
                    <a:bodyPr/>
                    <a:lstStyle/>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江寻千合作短视频</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789B7E"/>
                    </a:solidFill>
                  </a:tcPr>
                </a:tc>
                <a:tc>
                  <a:txBody>
                    <a:bodyPr/>
                    <a:lstStyle/>
                    <a:p>
                      <a:pPr marL="0" marR="0" algn="ctr">
                        <a:buNone/>
                      </a:pPr>
                      <a:r>
                        <a:rPr lang="zh-CN" altLang="en-US" sz="1600" b="1" kern="1200">
                          <a:solidFill>
                            <a:srgbClr val="232D23"/>
                          </a:solidFill>
                          <a:latin typeface="方正楷体简体" panose="02000000000000000000" charset="-122"/>
                          <a:ea typeface="方正楷体简体" panose="02000000000000000000" charset="-122"/>
                          <a:cs typeface="+mn-cs"/>
                        </a:rPr>
                        <a:t>抖音</a:t>
                      </a:r>
                      <a:endParaRPr lang="zh-CN" altLang="en-US" sz="1600" b="1" kern="120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789B7E"/>
                    </a:solidFill>
                  </a:tcPr>
                </a:tc>
                <a:tc>
                  <a:txBody>
                    <a:bodyPr/>
                    <a:lstStyle/>
                    <a:p>
                      <a:pPr marL="0" marR="0" algn="ctr">
                        <a:buNone/>
                      </a:pPr>
                      <a:r>
                        <a:rPr lang="en-US" altLang="zh-CN" sz="1600" b="1" kern="1200" dirty="0">
                          <a:solidFill>
                            <a:srgbClr val="232D23"/>
                          </a:solidFill>
                          <a:latin typeface="方正楷体简体" panose="02000000000000000000" charset="-122"/>
                          <a:ea typeface="方正楷体简体" panose="02000000000000000000" charset="-122"/>
                          <a:cs typeface="+mn-cs"/>
                        </a:rPr>
                        <a:t>25</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789B7E"/>
                    </a:solidFill>
                  </a:tcPr>
                </a:tc>
                <a:tc vMerge="1">
                  <a:tcPr>
                    <a:lnL w="12700" cap="flat" cmpd="sng" algn="ctr">
                      <a:solidFill>
                        <a:schemeClr val="bg1"/>
                      </a:solidFill>
                      <a:prstDash val="solid"/>
                      <a:miter lim="800000"/>
                    </a:lnL>
                    <a:lnR w="12700" cap="flat" cmpd="sng" algn="ctr">
                      <a:solidFill>
                        <a:schemeClr val="bg1"/>
                      </a:solidFill>
                      <a:prstDash val="solid"/>
                      <a:miter lim="800000"/>
                    </a:lnR>
                  </a:tcPr>
                </a:tc>
              </a:tr>
              <a:tr h="311150">
                <a:tc vMerge="1">
                  <a:tcPr>
                    <a:lnL w="12700" cap="flat" cmpd="sng" algn="ctr">
                      <a:solidFill>
                        <a:schemeClr val="bg1"/>
                      </a:solidFill>
                      <a:prstDash val="solid"/>
                      <a:miter lim="800000"/>
                    </a:lnL>
                    <a:lnR w="12700" cap="flat" cmpd="sng" algn="ctr">
                      <a:solidFill>
                        <a:schemeClr val="bg1"/>
                      </a:solidFill>
                      <a:prstDash val="solid"/>
                      <a:miter lim="800000"/>
                    </a:lnR>
                  </a:tcPr>
                </a:tc>
                <a:tc>
                  <a:txBody>
                    <a:bodyPr/>
                    <a:lstStyle/>
                    <a:p>
                      <a:pPr marL="0" marR="0" algn="ctr">
                        <a:buNone/>
                      </a:pPr>
                      <a:r>
                        <a:rPr lang="zh-CN" altLang="en-US" sz="1600" b="1" kern="1200">
                          <a:solidFill>
                            <a:srgbClr val="232D23"/>
                          </a:solidFill>
                          <a:latin typeface="方正楷体简体" panose="02000000000000000000" charset="-122"/>
                          <a:ea typeface="方正楷体简体" panose="02000000000000000000" charset="-122"/>
                          <a:cs typeface="+mn-cs"/>
                        </a:rPr>
                        <a:t>杨紫直播</a:t>
                      </a:r>
                      <a:endParaRPr lang="zh-CN" altLang="en-US" sz="1600" b="1" kern="120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789B7E"/>
                    </a:solidFill>
                  </a:tcPr>
                </a:tc>
                <a:tc>
                  <a:txBody>
                    <a:bodyPr/>
                    <a:lstStyle/>
                    <a:p>
                      <a:pPr marL="0" marR="0" algn="ctr">
                        <a:buNone/>
                      </a:pPr>
                      <a:r>
                        <a:rPr lang="zh-CN" altLang="en-US" sz="1600" b="1" kern="1200" dirty="0">
                          <a:solidFill>
                            <a:srgbClr val="232D23"/>
                          </a:solidFill>
                          <a:latin typeface="方正楷体简体" panose="02000000000000000000" charset="-122"/>
                          <a:ea typeface="方正楷体简体" panose="02000000000000000000" charset="-122"/>
                          <a:cs typeface="+mn-cs"/>
                        </a:rPr>
                        <a:t>淘宝、抖音</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789B7E"/>
                    </a:solidFill>
                  </a:tcPr>
                </a:tc>
                <a:tc>
                  <a:txBody>
                    <a:bodyPr/>
                    <a:lstStyle/>
                    <a:p>
                      <a:pPr marL="0" marR="0" algn="ctr">
                        <a:buNone/>
                      </a:pPr>
                      <a:r>
                        <a:rPr lang="en-US" altLang="zh-CN" sz="1600" b="1" kern="1200" dirty="0">
                          <a:solidFill>
                            <a:srgbClr val="232D23"/>
                          </a:solidFill>
                          <a:latin typeface="方正楷体简体" panose="02000000000000000000" charset="-122"/>
                          <a:ea typeface="方正楷体简体" panose="02000000000000000000" charset="-122"/>
                          <a:cs typeface="+mn-cs"/>
                        </a:rPr>
                        <a:t>30</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789B7E"/>
                    </a:solidFill>
                  </a:tcPr>
                </a:tc>
                <a:tc vMerge="1">
                  <a:tcPr>
                    <a:lnL w="12700" cap="flat" cmpd="sng" algn="ctr">
                      <a:solidFill>
                        <a:schemeClr val="bg1"/>
                      </a:solidFill>
                      <a:prstDash val="solid"/>
                      <a:miter lim="800000"/>
                    </a:lnL>
                    <a:lnR w="12700" cap="flat" cmpd="sng" algn="ctr">
                      <a:solidFill>
                        <a:schemeClr val="bg1"/>
                      </a:solidFill>
                      <a:prstDash val="solid"/>
                      <a:miter lim="800000"/>
                    </a:lnR>
                  </a:tcPr>
                </a:tc>
              </a:tr>
              <a:tr h="554990">
                <a:tc vMerge="1">
                  <a:tcPr>
                    <a:lnL w="12700" cap="flat" cmpd="sng" algn="ctr">
                      <a:solidFill>
                        <a:schemeClr val="bg1"/>
                      </a:solidFill>
                      <a:prstDash val="solid"/>
                      <a:miter lim="800000"/>
                    </a:lnL>
                    <a:lnR w="12700" cap="flat" cmpd="sng" algn="ctr">
                      <a:solidFill>
                        <a:schemeClr val="bg1"/>
                      </a:solidFill>
                      <a:prstDash val="solid"/>
                      <a:miter lim="800000"/>
                    </a:lnR>
                  </a:tcPr>
                </a:tc>
                <a:tc>
                  <a:txBody>
                    <a:bodyPr/>
                    <a:lstStyle/>
                    <a:p>
                      <a:pPr marL="0" marR="0" algn="ctr">
                        <a:buNone/>
                      </a:pPr>
                      <a:r>
                        <a:rPr lang="zh-CN" altLang="en-US" sz="1600" b="1" kern="1200">
                          <a:solidFill>
                            <a:srgbClr val="232D23"/>
                          </a:solidFill>
                          <a:latin typeface="方正楷体简体" panose="02000000000000000000" charset="-122"/>
                          <a:ea typeface="方正楷体简体" panose="02000000000000000000" charset="-122"/>
                          <a:cs typeface="+mn-cs"/>
                        </a:rPr>
                        <a:t>探险小游戏</a:t>
                      </a:r>
                      <a:endParaRPr lang="zh-CN" altLang="en-US" sz="1600" b="1" kern="120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789B7E"/>
                    </a:solidFill>
                  </a:tcPr>
                </a:tc>
                <a:tc>
                  <a:txBody>
                    <a:bodyPr/>
                    <a:lstStyle/>
                    <a:p>
                      <a:pPr marL="0" marR="0" algn="ctr">
                        <a:buNone/>
                      </a:pPr>
                      <a:r>
                        <a:rPr lang="zh-CN" altLang="en-US" sz="1600" b="1" kern="1200">
                          <a:solidFill>
                            <a:srgbClr val="232D23"/>
                          </a:solidFill>
                          <a:latin typeface="方正楷体简体" panose="02000000000000000000" charset="-122"/>
                          <a:ea typeface="方正楷体简体" panose="02000000000000000000" charset="-122"/>
                          <a:cs typeface="+mn-cs"/>
                        </a:rPr>
                        <a:t>抖音、小红书、微信小程序</a:t>
                      </a:r>
                      <a:endParaRPr lang="zh-CN" altLang="en-US" sz="1600" b="1" kern="120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789B7E"/>
                    </a:solidFill>
                  </a:tcPr>
                </a:tc>
                <a:tc>
                  <a:txBody>
                    <a:bodyPr/>
                    <a:lstStyle/>
                    <a:p>
                      <a:pPr marL="0" marR="0" algn="ctr">
                        <a:buNone/>
                      </a:pPr>
                      <a:r>
                        <a:rPr lang="en-US" altLang="zh-CN" sz="1600" b="1" kern="1200" dirty="0">
                          <a:solidFill>
                            <a:srgbClr val="232D23"/>
                          </a:solidFill>
                          <a:latin typeface="方正楷体简体" panose="02000000000000000000" charset="-122"/>
                          <a:ea typeface="方正楷体简体" panose="02000000000000000000" charset="-122"/>
                          <a:cs typeface="+mn-cs"/>
                        </a:rPr>
                        <a:t>15</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789B7E"/>
                    </a:solidFill>
                  </a:tcPr>
                </a:tc>
                <a:tc vMerge="1">
                  <a:tcPr>
                    <a:lnL w="12700" cap="flat" cmpd="sng" algn="ctr">
                      <a:solidFill>
                        <a:schemeClr val="bg1"/>
                      </a:solidFill>
                      <a:prstDash val="solid"/>
                      <a:miter lim="800000"/>
                    </a:lnL>
                    <a:lnR w="12700" cap="flat" cmpd="sng" algn="ctr">
                      <a:solidFill>
                        <a:schemeClr val="bg1"/>
                      </a:solidFill>
                      <a:prstDash val="solid"/>
                      <a:miter lim="800000"/>
                    </a:lnR>
                  </a:tcPr>
                </a:tc>
              </a:tr>
              <a:tr h="466090">
                <a:tc vMerge="1">
                  <a:tcPr>
                    <a:lnL w="12700" cap="flat" cmpd="sng" algn="ctr">
                      <a:solidFill>
                        <a:schemeClr val="bg1"/>
                      </a:solidFill>
                      <a:prstDash val="solid"/>
                      <a:miter lim="800000"/>
                    </a:lnL>
                    <a:lnR w="12700" cap="flat" cmpd="sng" algn="ctr">
                      <a:solidFill>
                        <a:schemeClr val="bg1"/>
                      </a:solidFill>
                      <a:prstDash val="solid"/>
                      <a:miter lim="800000"/>
                    </a:lnR>
                    <a:lnB w="12700" cap="flat" cmpd="sng" algn="ctr">
                      <a:solidFill>
                        <a:schemeClr val="bg1"/>
                      </a:solidFill>
                      <a:prstDash val="solid"/>
                      <a:miter lim="800000"/>
                    </a:lnB>
                  </a:tcPr>
                </a:tc>
                <a:tc>
                  <a:txBody>
                    <a:bodyPr/>
                    <a:lstStyle/>
                    <a:p>
                      <a:pPr marL="0" marR="0" algn="ctr">
                        <a:buNone/>
                      </a:pPr>
                      <a:r>
                        <a:rPr lang="zh-CN" altLang="en-US" sz="1600" b="1" kern="1200">
                          <a:solidFill>
                            <a:srgbClr val="232D23"/>
                          </a:solidFill>
                          <a:latin typeface="方正楷体简体" panose="02000000000000000000" charset="-122"/>
                          <a:ea typeface="方正楷体简体" panose="02000000000000000000" charset="-122"/>
                          <a:cs typeface="+mn-cs"/>
                        </a:rPr>
                        <a:t>短剧</a:t>
                      </a:r>
                      <a:endParaRPr lang="zh-CN" altLang="en-US" sz="1600" b="1" kern="120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789B7E"/>
                    </a:solidFill>
                  </a:tcPr>
                </a:tc>
                <a:tc>
                  <a:txBody>
                    <a:bodyPr/>
                    <a:lstStyle/>
                    <a:p>
                      <a:pPr marL="0" marR="0" algn="ctr">
                        <a:buNone/>
                      </a:pPr>
                      <a:r>
                        <a:rPr lang="zh-CN" altLang="en-US" sz="1600" b="1" kern="1200">
                          <a:solidFill>
                            <a:srgbClr val="232D23"/>
                          </a:solidFill>
                          <a:latin typeface="方正楷体简体" panose="02000000000000000000" charset="-122"/>
                          <a:ea typeface="方正楷体简体" panose="02000000000000000000" charset="-122"/>
                          <a:cs typeface="+mn-cs"/>
                        </a:rPr>
                        <a:t>抖音、哔哩哔哩</a:t>
                      </a:r>
                      <a:endParaRPr lang="zh-CN" altLang="en-US" sz="1600" b="1" kern="120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789B7E"/>
                    </a:solidFill>
                  </a:tcPr>
                </a:tc>
                <a:tc>
                  <a:txBody>
                    <a:bodyPr/>
                    <a:lstStyle/>
                    <a:p>
                      <a:pPr marL="0" marR="0" algn="ctr">
                        <a:buNone/>
                      </a:pPr>
                      <a:r>
                        <a:rPr lang="en-US" altLang="zh-CN" sz="1600" b="1" kern="1200" dirty="0">
                          <a:solidFill>
                            <a:srgbClr val="232D23"/>
                          </a:solidFill>
                          <a:latin typeface="方正楷体简体" panose="02000000000000000000" charset="-122"/>
                          <a:ea typeface="方正楷体简体" panose="02000000000000000000" charset="-122"/>
                          <a:cs typeface="+mn-cs"/>
                        </a:rPr>
                        <a:t>20</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789B7E"/>
                    </a:solidFill>
                  </a:tcPr>
                </a:tc>
                <a:tc vMerge="1">
                  <a:tcPr>
                    <a:lnL w="12700" cap="flat" cmpd="sng" algn="ctr">
                      <a:solidFill>
                        <a:schemeClr val="bg1"/>
                      </a:solidFill>
                      <a:prstDash val="solid"/>
                      <a:miter lim="800000"/>
                    </a:lnL>
                    <a:lnR w="12700" cap="flat" cmpd="sng" algn="ctr">
                      <a:solidFill>
                        <a:schemeClr val="bg1"/>
                      </a:solidFill>
                      <a:prstDash val="solid"/>
                      <a:miter lim="800000"/>
                    </a:lnR>
                  </a:tcPr>
                </a:tc>
              </a:tr>
              <a:tr h="433070">
                <a:tc rowSpan="2">
                  <a:txBody>
                    <a:bodyPr/>
                    <a:lstStyle/>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延续期：</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屹立不倒，实力爆发</a:t>
                      </a:r>
                      <a:endParaRPr lang="en-US" altLang="zh-CN" sz="1600" b="1" kern="1200" dirty="0">
                        <a:solidFill>
                          <a:srgbClr val="232D23"/>
                        </a:solidFill>
                        <a:latin typeface="方正楷体简体" panose="02000000000000000000" charset="-122"/>
                        <a:ea typeface="方正楷体简体" panose="02000000000000000000" charset="-122"/>
                        <a:cs typeface="+mn-cs"/>
                      </a:endParaRPr>
                    </a:p>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a:t>
                      </a:r>
                      <a:r>
                        <a:rPr lang="en-US" altLang="zh-CN" sz="1600" b="1" kern="1200" dirty="0">
                          <a:solidFill>
                            <a:srgbClr val="232D23"/>
                          </a:solidFill>
                          <a:latin typeface="方正楷体简体" panose="02000000000000000000" charset="-122"/>
                          <a:ea typeface="方正楷体简体" panose="02000000000000000000" charset="-122"/>
                          <a:cs typeface="+mn-cs"/>
                        </a:rPr>
                        <a:t>12.5</a:t>
                      </a:r>
                      <a:r>
                        <a:rPr lang="zh-CN" altLang="en-US" sz="1600" b="1" kern="1200" dirty="0">
                          <a:solidFill>
                            <a:srgbClr val="232D23"/>
                          </a:solidFill>
                          <a:latin typeface="方正楷体简体" panose="02000000000000000000" charset="-122"/>
                          <a:ea typeface="方正楷体简体" panose="02000000000000000000" charset="-122"/>
                          <a:cs typeface="+mn-cs"/>
                        </a:rPr>
                        <a:t>～至今）</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89A58E"/>
                    </a:solidFill>
                  </a:tcPr>
                </a:tc>
                <a:tc>
                  <a:txBody>
                    <a:bodyPr/>
                    <a:lstStyle/>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抖音特效</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89A58E"/>
                    </a:solidFill>
                  </a:tcPr>
                </a:tc>
                <a:tc>
                  <a:txBody>
                    <a:bodyPr/>
                    <a:lstStyle/>
                    <a:p>
                      <a:pPr marL="0" marR="0" algn="ctr">
                        <a:lnSpc>
                          <a:spcPct val="150000"/>
                        </a:lnSpc>
                        <a:buNone/>
                      </a:pPr>
                      <a:r>
                        <a:rPr lang="zh-CN" altLang="en-US" sz="1600" b="1" kern="1200" dirty="0">
                          <a:solidFill>
                            <a:srgbClr val="232D23"/>
                          </a:solidFill>
                          <a:latin typeface="方正楷体简体" panose="02000000000000000000" charset="-122"/>
                          <a:ea typeface="方正楷体简体" panose="02000000000000000000" charset="-122"/>
                          <a:cs typeface="+mn-cs"/>
                        </a:rPr>
                        <a:t>抖音</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89A58E"/>
                    </a:solidFill>
                  </a:tcPr>
                </a:tc>
                <a:tc>
                  <a:txBody>
                    <a:bodyPr/>
                    <a:lstStyle/>
                    <a:p>
                      <a:pPr marL="0" marR="0" algn="ctr">
                        <a:lnSpc>
                          <a:spcPct val="150000"/>
                        </a:lnSpc>
                        <a:buNone/>
                      </a:pPr>
                      <a:r>
                        <a:rPr lang="en-US" altLang="zh-CN" sz="1600" b="1" kern="1200" dirty="0">
                          <a:solidFill>
                            <a:srgbClr val="232D23"/>
                          </a:solidFill>
                          <a:latin typeface="方正楷体简体" panose="02000000000000000000" charset="-122"/>
                          <a:ea typeface="方正楷体简体" panose="02000000000000000000" charset="-122"/>
                          <a:cs typeface="+mn-cs"/>
                        </a:rPr>
                        <a:t>10</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89A58E"/>
                    </a:solidFill>
                  </a:tcPr>
                </a:tc>
                <a:tc vMerge="1">
                  <a:tcPr>
                    <a:lnL w="12700" cap="flat" cmpd="sng" algn="ctr">
                      <a:solidFill>
                        <a:schemeClr val="bg1"/>
                      </a:solidFill>
                      <a:prstDash val="solid"/>
                      <a:miter lim="800000"/>
                    </a:lnL>
                    <a:lnR w="12700" cap="flat" cmpd="sng" algn="ctr">
                      <a:solidFill>
                        <a:schemeClr val="bg1"/>
                      </a:solidFill>
                      <a:prstDash val="solid"/>
                      <a:miter lim="800000"/>
                    </a:lnR>
                  </a:tcPr>
                </a:tc>
              </a:tr>
              <a:tr h="731520">
                <a:tc vMerge="1">
                  <a:tcPr>
                    <a:lnL w="12700" cap="flat" cmpd="sng" algn="ctr">
                      <a:solidFill>
                        <a:schemeClr val="bg1"/>
                      </a:solidFill>
                      <a:prstDash val="solid"/>
                      <a:miter lim="800000"/>
                    </a:lnL>
                    <a:lnR w="12700" cap="flat" cmpd="sng" algn="ctr">
                      <a:solidFill>
                        <a:schemeClr val="bg1"/>
                      </a:solidFill>
                      <a:prstDash val="solid"/>
                      <a:miter lim="800000"/>
                    </a:lnR>
                    <a:lnB w="12700" cap="flat" cmpd="sng" algn="ctr">
                      <a:solidFill>
                        <a:schemeClr val="bg1"/>
                      </a:solidFill>
                      <a:prstDash val="solid"/>
                      <a:miter lim="800000"/>
                    </a:lnB>
                  </a:tcPr>
                </a:tc>
                <a:tc>
                  <a:txBody>
                    <a:bodyPr/>
                    <a:lstStyle/>
                    <a:p>
                      <a:pPr marL="0" marR="0" algn="ctr">
                        <a:buNone/>
                      </a:pPr>
                      <a:r>
                        <a:rPr lang="zh-CN" altLang="en-US" sz="1600" b="1" kern="1200">
                          <a:solidFill>
                            <a:srgbClr val="232D23"/>
                          </a:solidFill>
                          <a:latin typeface="方正楷体简体" panose="02000000000000000000" charset="-122"/>
                          <a:ea typeface="方正楷体简体" panose="02000000000000000000" charset="-122"/>
                          <a:cs typeface="+mn-cs"/>
                        </a:rPr>
                        <a:t>地铁公益广告</a:t>
                      </a:r>
                      <a:endParaRPr lang="zh-CN" altLang="en-US" sz="1600" b="1" kern="120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89A58E"/>
                    </a:solidFill>
                  </a:tcPr>
                </a:tc>
                <a:tc>
                  <a:txBody>
                    <a:bodyPr/>
                    <a:lstStyle/>
                    <a:p>
                      <a:pPr marL="0" marR="0" algn="ctr">
                        <a:buNone/>
                      </a:pPr>
                      <a:r>
                        <a:rPr lang="zh-CN" altLang="en-US" sz="1600" b="1" kern="1200" dirty="0">
                          <a:solidFill>
                            <a:srgbClr val="232D23"/>
                          </a:solidFill>
                          <a:latin typeface="方正楷体简体" panose="02000000000000000000" charset="-122"/>
                          <a:ea typeface="方正楷体简体" panose="02000000000000000000" charset="-122"/>
                          <a:cs typeface="+mn-cs"/>
                        </a:rPr>
                        <a:t>线下地铁站</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89A58E"/>
                    </a:solidFill>
                  </a:tcPr>
                </a:tc>
                <a:tc>
                  <a:txBody>
                    <a:bodyPr/>
                    <a:lstStyle/>
                    <a:p>
                      <a:pPr marL="0" marR="0" algn="ctr">
                        <a:buNone/>
                      </a:pPr>
                      <a:r>
                        <a:rPr lang="en-US" altLang="zh-CN" sz="1600" b="1" kern="1200" dirty="0">
                          <a:solidFill>
                            <a:srgbClr val="232D23"/>
                          </a:solidFill>
                          <a:latin typeface="方正楷体简体" panose="02000000000000000000" charset="-122"/>
                          <a:ea typeface="方正楷体简体" panose="02000000000000000000" charset="-122"/>
                          <a:cs typeface="+mn-cs"/>
                        </a:rPr>
                        <a:t>15</a:t>
                      </a:r>
                      <a:endParaRPr lang="zh-CN" altLang="en-US" sz="1600" b="1" kern="1200" dirty="0">
                        <a:solidFill>
                          <a:srgbClr val="232D23"/>
                        </a:solidFill>
                        <a:latin typeface="方正楷体简体" panose="02000000000000000000" charset="-122"/>
                        <a:ea typeface="方正楷体简体" panose="02000000000000000000" charset="-122"/>
                        <a:cs typeface="+mn-cs"/>
                      </a:endParaRPr>
                    </a:p>
                  </a:txBody>
                  <a:tcPr marL="50239" marR="50239" marT="33493" marB="33493" anchor="ctr">
                    <a:lnL w="12700" cap="flat" cmpd="sng" algn="ctr">
                      <a:solidFill>
                        <a:schemeClr val="bg1"/>
                      </a:solidFill>
                      <a:prstDash val="solid"/>
                      <a:miter lim="800000"/>
                    </a:lnL>
                    <a:lnR w="12700" cap="flat" cmpd="sng" algn="ctr">
                      <a:solidFill>
                        <a:schemeClr val="bg1"/>
                      </a:solidFill>
                      <a:prstDash val="solid"/>
                      <a:miter lim="800000"/>
                    </a:lnR>
                    <a:lnT w="12700" cap="flat" cmpd="sng" algn="ctr">
                      <a:solidFill>
                        <a:schemeClr val="bg1"/>
                      </a:solidFill>
                      <a:prstDash val="solid"/>
                      <a:miter lim="800000"/>
                    </a:lnT>
                    <a:lnB w="12700" cap="flat" cmpd="sng" algn="ctr">
                      <a:solidFill>
                        <a:schemeClr val="bg1"/>
                      </a:solidFill>
                      <a:prstDash val="solid"/>
                      <a:miter lim="800000"/>
                    </a:lnB>
                    <a:solidFill>
                      <a:srgbClr val="89A58E"/>
                    </a:solidFill>
                  </a:tcPr>
                </a:tc>
                <a:tc vMerge="1">
                  <a:tcPr>
                    <a:lnL w="12700" cap="flat" cmpd="sng" algn="ctr">
                      <a:solidFill>
                        <a:schemeClr val="bg1"/>
                      </a:solidFill>
                      <a:prstDash val="solid"/>
                      <a:miter lim="800000"/>
                    </a:lnL>
                    <a:lnR w="12700" cap="flat" cmpd="sng" algn="ctr">
                      <a:solidFill>
                        <a:schemeClr val="bg1"/>
                      </a:solidFill>
                      <a:prstDash val="solid"/>
                      <a:miter lim="800000"/>
                    </a:lnR>
                    <a:lnB w="12700" cap="flat" cmpd="sng" algn="ctr">
                      <a:solidFill>
                        <a:schemeClr val="bg1"/>
                      </a:solidFill>
                      <a:prstDash val="solid"/>
                      <a:miter lim="800000"/>
                    </a:lnB>
                  </a:tcPr>
                </a:tc>
              </a:tr>
            </a:tbl>
          </a:graphicData>
        </a:graphic>
      </p:graphicFrame>
    </p:spTree>
    <p:custDataLst>
      <p:tags r:id="rId4"/>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pic>
        <p:nvPicPr>
          <p:cNvPr id="9" name="图片 8" descr="retouch_2025051217213750"/>
          <p:cNvPicPr>
            <a:picLocks noChangeAspect="1"/>
          </p:cNvPicPr>
          <p:nvPr/>
        </p:nvPicPr>
        <p:blipFill>
          <a:blip r:embed="rId2"/>
          <a:stretch>
            <a:fillRect/>
          </a:stretch>
        </p:blipFill>
        <p:spPr>
          <a:xfrm>
            <a:off x="146685" y="71755"/>
            <a:ext cx="1299210" cy="622300"/>
          </a:xfrm>
          <a:prstGeom prst="rect">
            <a:avLst/>
          </a:prstGeom>
        </p:spPr>
      </p:pic>
      <p:sp>
        <p:nvSpPr>
          <p:cNvPr id="3" name="文本框 2"/>
          <p:cNvSpPr txBox="1"/>
          <p:nvPr/>
        </p:nvSpPr>
        <p:spPr>
          <a:xfrm>
            <a:off x="2461895" y="395605"/>
            <a:ext cx="8406130" cy="5908040"/>
          </a:xfrm>
          <a:prstGeom prst="rect">
            <a:avLst/>
          </a:prstGeom>
        </p:spPr>
        <p:txBody>
          <a:bodyPr wrap="square">
            <a:spAutoFit/>
          </a:bodyPr>
          <a:lstStyle/>
          <a:p>
            <a:pPr marL="0" indent="0" algn="l" defTabSz="266700">
              <a:spcBef>
                <a:spcPct val="0"/>
              </a:spcBef>
              <a:spcAft>
                <a:spcPct val="0"/>
              </a:spcAft>
            </a:pPr>
            <a:r>
              <a:rPr lang="en-US" altLang="zh-CN">
                <a:latin typeface="华文楷体" panose="02010600040101010101" charset="-122"/>
                <a:ea typeface="华文楷体" panose="02010600040101010101" charset="-122"/>
                <a:cs typeface="华文楷体" panose="02010600040101010101" charset="-122"/>
              </a:rPr>
              <a:t>1.</a:t>
            </a:r>
            <a:r>
              <a:rPr lang="zh-CN" altLang="en-US">
                <a:latin typeface="华文楷体" panose="02010600040101010101" charset="-122"/>
                <a:ea typeface="华文楷体" panose="02010600040101010101" charset="-122"/>
                <a:cs typeface="华文楷体" panose="02010600040101010101" charset="-122"/>
              </a:rPr>
              <a:t>您的年龄、性别、职业和所在城市？ </a:t>
            </a:r>
            <a:r>
              <a:rPr lang="en-US" altLang="zh-CN">
                <a:latin typeface="华文楷体" panose="02010600040101010101" charset="-122"/>
                <a:ea typeface="华文楷体" panose="02010600040101010101" charset="-122"/>
                <a:cs typeface="华文楷体" panose="02010600040101010101" charset="-122"/>
              </a:rPr>
              <a:t> </a:t>
            </a:r>
            <a:endParaRPr lang="en-US" altLang="zh-CN">
              <a:latin typeface="华文楷体" panose="02010600040101010101" charset="-122"/>
              <a:ea typeface="华文楷体" panose="02010600040101010101" charset="-122"/>
              <a:cs typeface="华文楷体" panose="02010600040101010101" charset="-122"/>
            </a:endParaRPr>
          </a:p>
          <a:p>
            <a:pPr marL="0" indent="0" algn="l" defTabSz="266700">
              <a:spcBef>
                <a:spcPct val="0"/>
              </a:spcBef>
              <a:spcAft>
                <a:spcPct val="0"/>
              </a:spcAft>
            </a:pPr>
            <a:r>
              <a:rPr lang="en-US" altLang="zh-CN">
                <a:latin typeface="华文楷体" panose="02010600040101010101" charset="-122"/>
                <a:ea typeface="华文楷体" panose="02010600040101010101" charset="-122"/>
                <a:cs typeface="华文楷体" panose="02010600040101010101" charset="-122"/>
              </a:rPr>
              <a:t>2.</a:t>
            </a:r>
            <a:r>
              <a:rPr lang="zh-CN" altLang="en-US">
                <a:latin typeface="华文楷体" panose="02010600040101010101" charset="-122"/>
                <a:ea typeface="华文楷体" panose="02010600040101010101" charset="-122"/>
                <a:cs typeface="华文楷体" panose="02010600040101010101" charset="-122"/>
              </a:rPr>
              <a:t>您的发质类型（如油性、干性、敏感头皮、脱发等）？ </a:t>
            </a:r>
            <a:r>
              <a:rPr lang="en-US" altLang="zh-CN">
                <a:latin typeface="华文楷体" panose="02010600040101010101" charset="-122"/>
                <a:ea typeface="华文楷体" panose="02010600040101010101" charset="-122"/>
                <a:cs typeface="华文楷体" panose="02010600040101010101" charset="-122"/>
              </a:rPr>
              <a:t> </a:t>
            </a:r>
            <a:endParaRPr lang="en-US" altLang="zh-CN">
              <a:latin typeface="华文楷体" panose="02010600040101010101" charset="-122"/>
              <a:ea typeface="华文楷体" panose="02010600040101010101" charset="-122"/>
              <a:cs typeface="华文楷体" panose="02010600040101010101" charset="-122"/>
            </a:endParaRPr>
          </a:p>
          <a:p>
            <a:pPr marL="0" indent="0" algn="l" defTabSz="266700">
              <a:spcBef>
                <a:spcPct val="0"/>
              </a:spcBef>
              <a:spcAft>
                <a:spcPct val="0"/>
              </a:spcAft>
            </a:pPr>
            <a:r>
              <a:rPr lang="en-US" altLang="zh-CN">
                <a:latin typeface="华文楷体" panose="02010600040101010101" charset="-122"/>
                <a:ea typeface="华文楷体" panose="02010600040101010101" charset="-122"/>
                <a:cs typeface="华文楷体" panose="02010600040101010101" charset="-122"/>
              </a:rPr>
              <a:t>3.</a:t>
            </a:r>
            <a:r>
              <a:rPr lang="zh-CN" altLang="en-US">
                <a:latin typeface="华文楷体" panose="02010600040101010101" charset="-122"/>
                <a:ea typeface="华文楷体" panose="02010600040101010101" charset="-122"/>
                <a:cs typeface="华文楷体" panose="02010600040101010101" charset="-122"/>
              </a:rPr>
              <a:t>您通常多久购买一次洗发水？单次购买预算大概多少？ </a:t>
            </a:r>
            <a:r>
              <a:rPr lang="en-US" altLang="zh-CN">
                <a:latin typeface="华文楷体" panose="02010600040101010101" charset="-122"/>
                <a:ea typeface="华文楷体" panose="02010600040101010101" charset="-122"/>
                <a:cs typeface="华文楷体" panose="02010600040101010101" charset="-122"/>
              </a:rPr>
              <a:t> </a:t>
            </a:r>
            <a:endParaRPr lang="en-US" altLang="zh-CN">
              <a:latin typeface="华文楷体" panose="02010600040101010101" charset="-122"/>
              <a:ea typeface="华文楷体" panose="02010600040101010101" charset="-122"/>
              <a:cs typeface="华文楷体" panose="02010600040101010101" charset="-122"/>
            </a:endParaRPr>
          </a:p>
          <a:p>
            <a:pPr marL="0" indent="0" algn="l" defTabSz="266700">
              <a:spcBef>
                <a:spcPct val="0"/>
              </a:spcBef>
              <a:spcAft>
                <a:spcPct val="0"/>
              </a:spcAft>
            </a:pPr>
            <a:r>
              <a:rPr lang="en-US" altLang="zh-CN">
                <a:latin typeface="华文楷体" panose="02010600040101010101" charset="-122"/>
                <a:ea typeface="华文楷体" panose="02010600040101010101" charset="-122"/>
                <a:cs typeface="华文楷体" panose="02010600040101010101" charset="-122"/>
              </a:rPr>
              <a:t>4.</a:t>
            </a:r>
            <a:r>
              <a:rPr lang="zh-CN" altLang="en-US">
                <a:latin typeface="华文楷体" panose="02010600040101010101" charset="-122"/>
                <a:ea typeface="华文楷体" panose="02010600040101010101" charset="-122"/>
                <a:cs typeface="华文楷体" panose="02010600040101010101" charset="-122"/>
              </a:rPr>
              <a:t>您更倾向于线上购买（如淘宝、直播）还是线下购买（商超、药店）？ </a:t>
            </a:r>
            <a:r>
              <a:rPr lang="en-US" altLang="zh-CN">
                <a:latin typeface="华文楷体" panose="02010600040101010101" charset="-122"/>
                <a:ea typeface="华文楷体" panose="02010600040101010101" charset="-122"/>
                <a:cs typeface="华文楷体" panose="02010600040101010101" charset="-122"/>
              </a:rPr>
              <a:t> </a:t>
            </a:r>
            <a:endParaRPr lang="en-US" altLang="zh-CN">
              <a:latin typeface="华文楷体" panose="02010600040101010101" charset="-122"/>
              <a:ea typeface="华文楷体" panose="02010600040101010101" charset="-122"/>
              <a:cs typeface="华文楷体" panose="02010600040101010101" charset="-122"/>
            </a:endParaRPr>
          </a:p>
          <a:p>
            <a:pPr marL="0" indent="0" algn="l" defTabSz="266700">
              <a:spcBef>
                <a:spcPct val="0"/>
              </a:spcBef>
              <a:spcAft>
                <a:spcPct val="0"/>
              </a:spcAft>
            </a:pPr>
            <a:r>
              <a:rPr lang="en-US" altLang="zh-CN">
                <a:latin typeface="华文楷体" panose="02010600040101010101" charset="-122"/>
                <a:ea typeface="华文楷体" panose="02010600040101010101" charset="-122"/>
                <a:cs typeface="华文楷体" panose="02010600040101010101" charset="-122"/>
              </a:rPr>
              <a:t>5.</a:t>
            </a:r>
            <a:r>
              <a:rPr lang="zh-CN" altLang="en-US">
                <a:latin typeface="华文楷体" panose="02010600040101010101" charset="-122"/>
                <a:ea typeface="华文楷体" panose="02010600040101010101" charset="-122"/>
                <a:cs typeface="华文楷体" panose="02010600040101010101" charset="-122"/>
              </a:rPr>
              <a:t>您选择洗发水时最关注哪些方面？</a:t>
            </a:r>
            <a:endParaRPr lang="zh-CN" altLang="en-US">
              <a:latin typeface="华文楷体" panose="02010600040101010101" charset="-122"/>
              <a:ea typeface="华文楷体" panose="02010600040101010101" charset="-122"/>
              <a:cs typeface="华文楷体" panose="02010600040101010101" charset="-122"/>
            </a:endParaRPr>
          </a:p>
          <a:p>
            <a:pPr marL="0" indent="0" algn="l" defTabSz="266700">
              <a:spcBef>
                <a:spcPct val="0"/>
              </a:spcBef>
              <a:spcAft>
                <a:spcPct val="0"/>
              </a:spcAft>
            </a:pPr>
            <a:r>
              <a:rPr lang="en-US" altLang="zh-CN">
                <a:latin typeface="华文楷体" panose="02010600040101010101" charset="-122"/>
                <a:ea typeface="华文楷体" panose="02010600040101010101" charset="-122"/>
                <a:cs typeface="华文楷体" panose="02010600040101010101" charset="-122"/>
              </a:rPr>
              <a:t>6.</a:t>
            </a:r>
            <a:r>
              <a:rPr lang="zh-CN" altLang="en-US">
                <a:latin typeface="华文楷体" panose="02010600040101010101" charset="-122"/>
                <a:ea typeface="华文楷体" panose="02010600040101010101" charset="-122"/>
                <a:cs typeface="华文楷体" panose="02010600040101010101" charset="-122"/>
              </a:rPr>
              <a:t>您是否有头皮或头发困扰（如脱发、头屑、出油）？ </a:t>
            </a:r>
            <a:r>
              <a:rPr lang="en-US" altLang="zh-CN">
                <a:latin typeface="华文楷体" panose="02010600040101010101" charset="-122"/>
                <a:ea typeface="华文楷体" panose="02010600040101010101" charset="-122"/>
                <a:cs typeface="华文楷体" panose="02010600040101010101" charset="-122"/>
              </a:rPr>
              <a:t> </a:t>
            </a:r>
            <a:endParaRPr lang="en-US" altLang="zh-CN">
              <a:latin typeface="华文楷体" panose="02010600040101010101" charset="-122"/>
              <a:ea typeface="华文楷体" panose="02010600040101010101" charset="-122"/>
              <a:cs typeface="华文楷体" panose="02010600040101010101" charset="-122"/>
            </a:endParaRPr>
          </a:p>
          <a:p>
            <a:pPr marL="0" indent="0" algn="l" defTabSz="266700">
              <a:spcBef>
                <a:spcPct val="0"/>
              </a:spcBef>
              <a:spcAft>
                <a:spcPct val="0"/>
              </a:spcAft>
            </a:pPr>
            <a:r>
              <a:rPr lang="en-US" altLang="zh-CN">
                <a:latin typeface="华文楷体" panose="02010600040101010101" charset="-122"/>
                <a:ea typeface="华文楷体" panose="02010600040101010101" charset="-122"/>
                <a:cs typeface="华文楷体" panose="02010600040101010101" charset="-122"/>
              </a:rPr>
              <a:t>7.</a:t>
            </a:r>
            <a:r>
              <a:rPr lang="zh-CN" altLang="en-US">
                <a:latin typeface="华文楷体" panose="02010600040101010101" charset="-122"/>
                <a:ea typeface="华文楷体" panose="02010600040101010101" charset="-122"/>
                <a:cs typeface="华文楷体" panose="02010600040101010101" charset="-122"/>
              </a:rPr>
              <a:t>您是否听说过养元青品牌？通过哪些渠道了解的？ </a:t>
            </a:r>
            <a:r>
              <a:rPr lang="en-US" altLang="zh-CN">
                <a:latin typeface="华文楷体" panose="02010600040101010101" charset="-122"/>
                <a:ea typeface="华文楷体" panose="02010600040101010101" charset="-122"/>
                <a:cs typeface="华文楷体" panose="02010600040101010101" charset="-122"/>
              </a:rPr>
              <a:t> </a:t>
            </a:r>
            <a:endParaRPr lang="en-US" altLang="zh-CN">
              <a:latin typeface="华文楷体" panose="02010600040101010101" charset="-122"/>
              <a:ea typeface="华文楷体" panose="02010600040101010101" charset="-122"/>
              <a:cs typeface="华文楷体" panose="02010600040101010101" charset="-122"/>
            </a:endParaRPr>
          </a:p>
          <a:p>
            <a:pPr marL="0" indent="0" algn="l" defTabSz="266700">
              <a:spcBef>
                <a:spcPct val="0"/>
              </a:spcBef>
              <a:spcAft>
                <a:spcPct val="0"/>
              </a:spcAft>
            </a:pPr>
            <a:r>
              <a:rPr lang="en-US" altLang="zh-CN">
                <a:latin typeface="华文楷体" panose="02010600040101010101" charset="-122"/>
                <a:ea typeface="华文楷体" panose="02010600040101010101" charset="-122"/>
                <a:cs typeface="华文楷体" panose="02010600040101010101" charset="-122"/>
              </a:rPr>
              <a:t>8.</a:t>
            </a:r>
            <a:r>
              <a:rPr lang="zh-CN" altLang="en-US">
                <a:latin typeface="华文楷体" panose="02010600040101010101" charset="-122"/>
                <a:ea typeface="华文楷体" panose="02010600040101010101" charset="-122"/>
                <a:cs typeface="华文楷体" panose="02010600040101010101" charset="-122"/>
              </a:rPr>
              <a:t>提到“养元青”，您会联想到哪些关键词？ </a:t>
            </a:r>
            <a:endParaRPr lang="zh-CN" altLang="en-US">
              <a:latin typeface="华文楷体" panose="02010600040101010101" charset="-122"/>
              <a:ea typeface="华文楷体" panose="02010600040101010101" charset="-122"/>
              <a:cs typeface="华文楷体" panose="02010600040101010101" charset="-122"/>
            </a:endParaRPr>
          </a:p>
          <a:p>
            <a:pPr marL="0" indent="0" algn="l" defTabSz="266700">
              <a:spcBef>
                <a:spcPct val="0"/>
              </a:spcBef>
              <a:spcAft>
                <a:spcPct val="0"/>
              </a:spcAft>
            </a:pPr>
            <a:r>
              <a:rPr lang="en-US" altLang="zh-CN">
                <a:latin typeface="华文楷体" panose="02010600040101010101" charset="-122"/>
                <a:ea typeface="华文楷体" panose="02010600040101010101" charset="-122"/>
                <a:cs typeface="华文楷体" panose="02010600040101010101" charset="-122"/>
              </a:rPr>
              <a:t>9.</a:t>
            </a:r>
            <a:r>
              <a:rPr lang="zh-CN" altLang="en-US">
                <a:latin typeface="华文楷体" panose="02010600040101010101" charset="-122"/>
                <a:ea typeface="华文楷体" panose="02010600040101010101" charset="-122"/>
                <a:cs typeface="华文楷体" panose="02010600040101010101" charset="-122"/>
              </a:rPr>
              <a:t>您最初为何选择尝试养元青？</a:t>
            </a:r>
            <a:endParaRPr lang="zh-CN" altLang="en-US">
              <a:latin typeface="华文楷体" panose="02010600040101010101" charset="-122"/>
              <a:ea typeface="华文楷体" panose="02010600040101010101" charset="-122"/>
              <a:cs typeface="华文楷体" panose="02010600040101010101" charset="-122"/>
            </a:endParaRPr>
          </a:p>
          <a:p>
            <a:pPr marL="0" indent="0" algn="l" defTabSz="266700">
              <a:spcBef>
                <a:spcPct val="0"/>
              </a:spcBef>
              <a:spcAft>
                <a:spcPct val="0"/>
              </a:spcAft>
            </a:pPr>
            <a:r>
              <a:rPr lang="en-US" altLang="zh-CN">
                <a:latin typeface="华文楷体" panose="02010600040101010101" charset="-122"/>
                <a:ea typeface="华文楷体" panose="02010600040101010101" charset="-122"/>
                <a:cs typeface="华文楷体" panose="02010600040101010101" charset="-122"/>
              </a:rPr>
              <a:t>10.</a:t>
            </a:r>
            <a:r>
              <a:rPr lang="zh-CN" altLang="en-US">
                <a:latin typeface="华文楷体" panose="02010600040101010101" charset="-122"/>
                <a:ea typeface="华文楷体" panose="02010600040101010101" charset="-122"/>
                <a:cs typeface="华文楷体" panose="02010600040101010101" charset="-122"/>
              </a:rPr>
              <a:t>您是否长期使用过养元青？若停用，原因是什么？ </a:t>
            </a:r>
            <a:r>
              <a:rPr lang="en-US" altLang="zh-CN">
                <a:latin typeface="华文楷体" panose="02010600040101010101" charset="-122"/>
                <a:ea typeface="华文楷体" panose="02010600040101010101" charset="-122"/>
                <a:cs typeface="华文楷体" panose="02010600040101010101" charset="-122"/>
              </a:rPr>
              <a:t> </a:t>
            </a:r>
            <a:endParaRPr lang="en-US" altLang="zh-CN">
              <a:latin typeface="华文楷体" panose="02010600040101010101" charset="-122"/>
              <a:ea typeface="华文楷体" panose="02010600040101010101" charset="-122"/>
              <a:cs typeface="华文楷体" panose="02010600040101010101" charset="-122"/>
            </a:endParaRPr>
          </a:p>
          <a:p>
            <a:pPr marL="0" indent="0" algn="l" defTabSz="266700">
              <a:spcBef>
                <a:spcPct val="0"/>
              </a:spcBef>
              <a:spcAft>
                <a:spcPct val="0"/>
              </a:spcAft>
            </a:pPr>
            <a:r>
              <a:rPr lang="en-US" altLang="zh-CN">
                <a:latin typeface="华文楷体" panose="02010600040101010101" charset="-122"/>
                <a:ea typeface="华文楷体" panose="02010600040101010101" charset="-122"/>
                <a:cs typeface="华文楷体" panose="02010600040101010101" charset="-122"/>
              </a:rPr>
              <a:t>11.</a:t>
            </a:r>
            <a:r>
              <a:rPr lang="zh-CN" altLang="en-US">
                <a:latin typeface="华文楷体" panose="02010600040101010101" charset="-122"/>
                <a:ea typeface="华文楷体" panose="02010600040101010101" charset="-122"/>
                <a:cs typeface="华文楷体" panose="02010600040101010101" charset="-122"/>
              </a:rPr>
              <a:t>您对产品效果（如控油、防脱、头皮舒适度）的满意度如何？是否有明显改善？ </a:t>
            </a:r>
            <a:r>
              <a:rPr lang="en-US" altLang="zh-CN">
                <a:latin typeface="华文楷体" panose="02010600040101010101" charset="-122"/>
                <a:ea typeface="华文楷体" panose="02010600040101010101" charset="-122"/>
                <a:cs typeface="华文楷体" panose="02010600040101010101" charset="-122"/>
              </a:rPr>
              <a:t> </a:t>
            </a:r>
            <a:endParaRPr lang="en-US" altLang="zh-CN">
              <a:latin typeface="华文楷体" panose="02010600040101010101" charset="-122"/>
              <a:ea typeface="华文楷体" panose="02010600040101010101" charset="-122"/>
              <a:cs typeface="华文楷体" panose="02010600040101010101" charset="-122"/>
            </a:endParaRPr>
          </a:p>
          <a:p>
            <a:pPr marL="0" indent="0" algn="l" defTabSz="266700">
              <a:spcBef>
                <a:spcPct val="0"/>
              </a:spcBef>
              <a:spcAft>
                <a:spcPct val="0"/>
              </a:spcAft>
            </a:pPr>
            <a:r>
              <a:rPr lang="en-US" altLang="zh-CN">
                <a:latin typeface="华文楷体" panose="02010600040101010101" charset="-122"/>
                <a:ea typeface="华文楷体" panose="02010600040101010101" charset="-122"/>
                <a:cs typeface="华文楷体" panose="02010600040101010101" charset="-122"/>
              </a:rPr>
              <a:t>12.</a:t>
            </a:r>
            <a:r>
              <a:rPr lang="zh-CN" altLang="en-US">
                <a:latin typeface="华文楷体" panose="02010600040101010101" charset="-122"/>
                <a:ea typeface="华文楷体" panose="02010600040101010101" charset="-122"/>
                <a:cs typeface="华文楷体" panose="02010600040101010101" charset="-122"/>
              </a:rPr>
              <a:t>您最喜欢或最不喜欢养元青的哪一点？ </a:t>
            </a:r>
            <a:r>
              <a:rPr lang="en-US" altLang="zh-CN">
                <a:latin typeface="华文楷体" panose="02010600040101010101" charset="-122"/>
                <a:ea typeface="华文楷体" panose="02010600040101010101" charset="-122"/>
                <a:cs typeface="华文楷体" panose="02010600040101010101" charset="-122"/>
              </a:rPr>
              <a:t> </a:t>
            </a:r>
            <a:endParaRPr lang="en-US" altLang="zh-CN">
              <a:latin typeface="华文楷体" panose="02010600040101010101" charset="-122"/>
              <a:ea typeface="华文楷体" panose="02010600040101010101" charset="-122"/>
              <a:cs typeface="华文楷体" panose="02010600040101010101" charset="-122"/>
            </a:endParaRPr>
          </a:p>
          <a:p>
            <a:pPr marL="0" indent="0" algn="l" defTabSz="266700">
              <a:spcBef>
                <a:spcPct val="0"/>
              </a:spcBef>
              <a:spcAft>
                <a:spcPct val="0"/>
              </a:spcAft>
            </a:pPr>
            <a:r>
              <a:rPr lang="en-US" altLang="zh-CN">
                <a:latin typeface="华文楷体" panose="02010600040101010101" charset="-122"/>
                <a:ea typeface="华文楷体" panose="02010600040101010101" charset="-122"/>
                <a:cs typeface="华文楷体" panose="02010600040101010101" charset="-122"/>
              </a:rPr>
              <a:t>13.</a:t>
            </a:r>
            <a:r>
              <a:rPr lang="zh-CN" altLang="en-US">
                <a:latin typeface="华文楷体" panose="02010600040101010101" charset="-122"/>
                <a:ea typeface="华文楷体" panose="02010600040101010101" charset="-122"/>
                <a:cs typeface="华文楷体" panose="02010600040101010101" charset="-122"/>
              </a:rPr>
              <a:t>您是否使用过其他防脱</a:t>
            </a:r>
            <a:r>
              <a:rPr lang="en-US" altLang="zh-CN">
                <a:latin typeface="华文楷体" panose="02010600040101010101" charset="-122"/>
                <a:ea typeface="华文楷体" panose="02010600040101010101" charset="-122"/>
                <a:cs typeface="华文楷体" panose="02010600040101010101" charset="-122"/>
              </a:rPr>
              <a:t>/</a:t>
            </a:r>
            <a:r>
              <a:rPr lang="zh-CN" altLang="en-US">
                <a:latin typeface="华文楷体" panose="02010600040101010101" charset="-122"/>
                <a:ea typeface="华文楷体" panose="02010600040101010101" charset="-122"/>
                <a:cs typeface="华文楷体" panose="02010600040101010101" charset="-122"/>
              </a:rPr>
              <a:t>养发类洗发水？ </a:t>
            </a:r>
            <a:r>
              <a:rPr lang="en-US" altLang="zh-CN">
                <a:latin typeface="华文楷体" panose="02010600040101010101" charset="-122"/>
                <a:ea typeface="华文楷体" panose="02010600040101010101" charset="-122"/>
                <a:cs typeface="华文楷体" panose="02010600040101010101" charset="-122"/>
              </a:rPr>
              <a:t> </a:t>
            </a:r>
            <a:endParaRPr lang="en-US" altLang="zh-CN">
              <a:latin typeface="华文楷体" panose="02010600040101010101" charset="-122"/>
              <a:ea typeface="华文楷体" panose="02010600040101010101" charset="-122"/>
              <a:cs typeface="华文楷体" panose="02010600040101010101" charset="-122"/>
            </a:endParaRPr>
          </a:p>
          <a:p>
            <a:pPr marL="0" indent="0" algn="l" defTabSz="266700">
              <a:spcBef>
                <a:spcPct val="0"/>
              </a:spcBef>
              <a:spcAft>
                <a:spcPct val="0"/>
              </a:spcAft>
            </a:pPr>
            <a:r>
              <a:rPr lang="en-US" altLang="zh-CN">
                <a:latin typeface="华文楷体" panose="02010600040101010101" charset="-122"/>
                <a:ea typeface="华文楷体" panose="02010600040101010101" charset="-122"/>
                <a:cs typeface="华文楷体" panose="02010600040101010101" charset="-122"/>
              </a:rPr>
              <a:t>14.</a:t>
            </a:r>
            <a:r>
              <a:rPr lang="zh-CN" altLang="en-US">
                <a:latin typeface="华文楷体" panose="02010600040101010101" charset="-122"/>
                <a:ea typeface="华文楷体" panose="02010600040101010101" charset="-122"/>
                <a:cs typeface="华文楷体" panose="02010600040101010101" charset="-122"/>
              </a:rPr>
              <a:t>您认为养元青的哪些优势能吸引您复购？ </a:t>
            </a:r>
            <a:r>
              <a:rPr lang="en-US" altLang="zh-CN">
                <a:latin typeface="华文楷体" panose="02010600040101010101" charset="-122"/>
                <a:ea typeface="华文楷体" panose="02010600040101010101" charset="-122"/>
                <a:cs typeface="华文楷体" panose="02010600040101010101" charset="-122"/>
              </a:rPr>
              <a:t> </a:t>
            </a:r>
            <a:endParaRPr lang="en-US" altLang="zh-CN">
              <a:latin typeface="华文楷体" panose="02010600040101010101" charset="-122"/>
              <a:ea typeface="华文楷体" panose="02010600040101010101" charset="-122"/>
              <a:cs typeface="华文楷体" panose="02010600040101010101" charset="-122"/>
            </a:endParaRPr>
          </a:p>
          <a:p>
            <a:pPr marL="0" indent="0" algn="l" defTabSz="266700">
              <a:spcBef>
                <a:spcPct val="0"/>
              </a:spcBef>
              <a:spcAft>
                <a:spcPct val="0"/>
              </a:spcAft>
            </a:pPr>
            <a:r>
              <a:rPr lang="en-US" altLang="zh-CN">
                <a:latin typeface="华文楷体" panose="02010600040101010101" charset="-122"/>
                <a:ea typeface="华文楷体" panose="02010600040101010101" charset="-122"/>
                <a:cs typeface="华文楷体" panose="02010600040101010101" charset="-122"/>
              </a:rPr>
              <a:t>15.</a:t>
            </a:r>
            <a:r>
              <a:rPr lang="zh-CN" altLang="en-US">
                <a:latin typeface="华文楷体" panose="02010600040101010101" charset="-122"/>
                <a:ea typeface="华文楷体" panose="02010600040101010101" charset="-122"/>
                <a:cs typeface="华文楷体" panose="02010600040101010101" charset="-122"/>
              </a:rPr>
              <a:t>您是否关注洗发水的成分表？对“中草药配方”是否信任？ </a:t>
            </a:r>
            <a:r>
              <a:rPr lang="en-US" altLang="zh-CN">
                <a:latin typeface="华文楷体" panose="02010600040101010101" charset="-122"/>
                <a:ea typeface="华文楷体" panose="02010600040101010101" charset="-122"/>
                <a:cs typeface="华文楷体" panose="02010600040101010101" charset="-122"/>
              </a:rPr>
              <a:t> </a:t>
            </a:r>
            <a:endParaRPr lang="en-US" altLang="zh-CN">
              <a:latin typeface="华文楷体" panose="02010600040101010101" charset="-122"/>
              <a:ea typeface="华文楷体" panose="02010600040101010101" charset="-122"/>
              <a:cs typeface="华文楷体" panose="02010600040101010101" charset="-122"/>
            </a:endParaRPr>
          </a:p>
          <a:p>
            <a:pPr marL="0" indent="0" algn="l" defTabSz="266700">
              <a:spcBef>
                <a:spcPct val="0"/>
              </a:spcBef>
              <a:spcAft>
                <a:spcPct val="0"/>
              </a:spcAft>
            </a:pPr>
            <a:r>
              <a:rPr lang="en-US" altLang="zh-CN">
                <a:latin typeface="华文楷体" panose="02010600040101010101" charset="-122"/>
                <a:ea typeface="华文楷体" panose="02010600040101010101" charset="-122"/>
                <a:cs typeface="华文楷体" panose="02010600040101010101" charset="-122"/>
              </a:rPr>
              <a:t>16.</a:t>
            </a:r>
            <a:r>
              <a:rPr lang="zh-CN" altLang="en-US">
                <a:latin typeface="华文楷体" panose="02010600040101010101" charset="-122"/>
                <a:ea typeface="华文楷体" panose="02010600040101010101" charset="-122"/>
                <a:cs typeface="华文楷体" panose="02010600040101010101" charset="-122"/>
              </a:rPr>
              <a:t>您是否担心产品中含有化学添加剂（如硅油、防腐剂）？ </a:t>
            </a:r>
            <a:r>
              <a:rPr lang="en-US" altLang="zh-CN">
                <a:latin typeface="华文楷体" panose="02010600040101010101" charset="-122"/>
                <a:ea typeface="华文楷体" panose="02010600040101010101" charset="-122"/>
                <a:cs typeface="华文楷体" panose="02010600040101010101" charset="-122"/>
              </a:rPr>
              <a:t> </a:t>
            </a:r>
            <a:endParaRPr lang="en-US" altLang="zh-CN">
              <a:latin typeface="华文楷体" panose="02010600040101010101" charset="-122"/>
              <a:ea typeface="华文楷体" panose="02010600040101010101" charset="-122"/>
              <a:cs typeface="华文楷体" panose="02010600040101010101" charset="-122"/>
            </a:endParaRPr>
          </a:p>
          <a:p>
            <a:pPr marL="0" indent="0" algn="l" defTabSz="266700">
              <a:spcBef>
                <a:spcPct val="0"/>
              </a:spcBef>
              <a:spcAft>
                <a:spcPct val="0"/>
              </a:spcAft>
            </a:pPr>
            <a:r>
              <a:rPr lang="en-US" altLang="zh-CN">
                <a:latin typeface="华文楷体" panose="02010600040101010101" charset="-122"/>
                <a:ea typeface="华文楷体" panose="02010600040101010101" charset="-122"/>
                <a:cs typeface="华文楷体" panose="02010600040101010101" charset="-122"/>
              </a:rPr>
              <a:t>17. </a:t>
            </a:r>
            <a:r>
              <a:rPr lang="zh-CN" altLang="en-US">
                <a:latin typeface="华文楷体" panose="02010600040101010101" charset="-122"/>
                <a:ea typeface="华文楷体" panose="02010600040101010101" charset="-122"/>
                <a:cs typeface="华文楷体" panose="02010600040101010101" charset="-122"/>
              </a:rPr>
              <a:t>您认为养元青的定价是否合理？愿意为“中草药养发”功效支付溢价吗？ </a:t>
            </a:r>
            <a:r>
              <a:rPr lang="en-US" altLang="zh-CN">
                <a:latin typeface="华文楷体" panose="02010600040101010101" charset="-122"/>
                <a:ea typeface="华文楷体" panose="02010600040101010101" charset="-122"/>
                <a:cs typeface="华文楷体" panose="02010600040101010101" charset="-122"/>
              </a:rPr>
              <a:t> </a:t>
            </a:r>
            <a:endParaRPr lang="en-US" altLang="zh-CN">
              <a:latin typeface="华文楷体" panose="02010600040101010101" charset="-122"/>
              <a:ea typeface="华文楷体" panose="02010600040101010101" charset="-122"/>
              <a:cs typeface="华文楷体" panose="02010600040101010101" charset="-122"/>
            </a:endParaRPr>
          </a:p>
          <a:p>
            <a:pPr marL="0" indent="0" algn="l" defTabSz="266700">
              <a:spcBef>
                <a:spcPct val="0"/>
              </a:spcBef>
              <a:spcAft>
                <a:spcPct val="0"/>
              </a:spcAft>
            </a:pPr>
            <a:r>
              <a:rPr lang="en-US" altLang="zh-CN">
                <a:latin typeface="华文楷体" panose="02010600040101010101" charset="-122"/>
                <a:ea typeface="华文楷体" panose="02010600040101010101" charset="-122"/>
                <a:cs typeface="华文楷体" panose="02010600040101010101" charset="-122"/>
              </a:rPr>
              <a:t>18. </a:t>
            </a:r>
            <a:r>
              <a:rPr lang="zh-CN" altLang="en-US">
                <a:latin typeface="华文楷体" panose="02010600040101010101" charset="-122"/>
                <a:ea typeface="华文楷体" panose="02010600040101010101" charset="-122"/>
                <a:cs typeface="华文楷体" panose="02010600040101010101" charset="-122"/>
              </a:rPr>
              <a:t>哪些促销方式会促使您购买（如满减、赠品、会员积分）？ </a:t>
            </a:r>
            <a:r>
              <a:rPr lang="en-US" altLang="zh-CN">
                <a:latin typeface="华文楷体" panose="02010600040101010101" charset="-122"/>
                <a:ea typeface="华文楷体" panose="02010600040101010101" charset="-122"/>
                <a:cs typeface="华文楷体" panose="02010600040101010101" charset="-122"/>
              </a:rPr>
              <a:t> </a:t>
            </a:r>
            <a:endParaRPr lang="en-US" altLang="zh-CN">
              <a:latin typeface="华文楷体" panose="02010600040101010101" charset="-122"/>
              <a:ea typeface="华文楷体" panose="02010600040101010101" charset="-122"/>
              <a:cs typeface="华文楷体" panose="02010600040101010101" charset="-122"/>
            </a:endParaRPr>
          </a:p>
          <a:p>
            <a:pPr marL="0" indent="0" algn="l" defTabSz="266700">
              <a:spcBef>
                <a:spcPct val="0"/>
              </a:spcBef>
              <a:spcAft>
                <a:spcPct val="0"/>
              </a:spcAft>
            </a:pPr>
            <a:r>
              <a:rPr lang="en-US" altLang="zh-CN">
                <a:latin typeface="华文楷体" panose="02010600040101010101" charset="-122"/>
                <a:ea typeface="华文楷体" panose="02010600040101010101" charset="-122"/>
                <a:cs typeface="华文楷体" panose="02010600040101010101" charset="-122"/>
              </a:rPr>
              <a:t>19.</a:t>
            </a:r>
            <a:r>
              <a:rPr lang="zh-CN" altLang="en-US">
                <a:latin typeface="华文楷体" panose="02010600040101010101" charset="-122"/>
                <a:ea typeface="华文楷体" panose="02010600040101010101" charset="-122"/>
                <a:cs typeface="华文楷体" panose="02010600040101010101" charset="-122"/>
              </a:rPr>
              <a:t>您希望养元青增加哪些功能或产品线？</a:t>
            </a:r>
            <a:endParaRPr lang="zh-CN" altLang="en-US">
              <a:latin typeface="华文楷体" panose="02010600040101010101" charset="-122"/>
              <a:ea typeface="华文楷体" panose="02010600040101010101" charset="-122"/>
              <a:cs typeface="华文楷体" panose="02010600040101010101" charset="-122"/>
            </a:endParaRPr>
          </a:p>
          <a:p>
            <a:pPr marL="0" indent="0" algn="l" defTabSz="266700">
              <a:spcBef>
                <a:spcPct val="0"/>
              </a:spcBef>
              <a:spcAft>
                <a:spcPct val="0"/>
              </a:spcAft>
            </a:pPr>
            <a:r>
              <a:rPr lang="en-US" altLang="zh-CN">
                <a:latin typeface="华文楷体" panose="02010600040101010101" charset="-122"/>
                <a:ea typeface="华文楷体" panose="02010600040101010101" charset="-122"/>
                <a:cs typeface="华文楷体" panose="02010600040101010101" charset="-122"/>
              </a:rPr>
              <a:t>20 </a:t>
            </a:r>
            <a:r>
              <a:rPr lang="zh-CN" altLang="en-US">
                <a:latin typeface="华文楷体" panose="02010600040101010101" charset="-122"/>
                <a:ea typeface="华文楷体" panose="02010600040101010101" charset="-122"/>
                <a:cs typeface="华文楷体" panose="02010600040101010101" charset="-122"/>
              </a:rPr>
              <a:t>您认为品牌在营销或服务上可以如何改进？</a:t>
            </a:r>
            <a:endParaRPr lang="zh-CN" altLang="en-US">
              <a:latin typeface="华文楷体" panose="02010600040101010101" charset="-122"/>
              <a:ea typeface="华文楷体" panose="02010600040101010101" charset="-122"/>
              <a:cs typeface="华文楷体" panose="02010600040101010101" charset="-122"/>
            </a:endParaRPr>
          </a:p>
        </p:txBody>
      </p:sp>
      <p:pic>
        <p:nvPicPr>
          <p:cNvPr id="12" name="图片 11" descr="笔刷墨迹44"/>
          <p:cNvPicPr>
            <a:picLocks noChangeAspect="1"/>
          </p:cNvPicPr>
          <p:nvPr>
            <p:custDataLst>
              <p:tags r:id="rId3"/>
            </p:custDataLst>
          </p:nvPr>
        </p:nvPicPr>
        <p:blipFill>
          <a:blip r:embed="rId4">
            <a:extLst>
              <a:ext uri="{96DAC541-7B7A-43D3-8B79-37D633B846F1}">
                <asvg:svgBlip xmlns:asvg="http://schemas.microsoft.com/office/drawing/2016/SVG/main" r:embed="rId5"/>
              </a:ext>
            </a:extLst>
          </a:blip>
          <a:stretch>
            <a:fillRect/>
          </a:stretch>
        </p:blipFill>
        <p:spPr>
          <a:xfrm rot="5400000">
            <a:off x="-2232025" y="2694940"/>
            <a:ext cx="6635115" cy="2461895"/>
          </a:xfrm>
          <a:prstGeom prst="rect">
            <a:avLst/>
          </a:prstGeom>
        </p:spPr>
      </p:pic>
      <p:sp>
        <p:nvSpPr>
          <p:cNvPr id="5" name="文本框 4"/>
          <p:cNvSpPr txBox="1"/>
          <p:nvPr/>
        </p:nvSpPr>
        <p:spPr>
          <a:xfrm>
            <a:off x="608330" y="1917700"/>
            <a:ext cx="955040" cy="3022600"/>
          </a:xfrm>
          <a:prstGeom prst="rect">
            <a:avLst/>
          </a:prstGeom>
          <a:noFill/>
        </p:spPr>
        <p:txBody>
          <a:bodyPr vert="eaVert" wrap="square" rtlCol="0">
            <a:noAutofit/>
          </a:bodyPr>
          <a:lstStyle/>
          <a:p>
            <a:r>
              <a:rPr lang="zh-CN" altLang="en-US" sz="4800">
                <a:latin typeface="华文新魏" panose="02010800040101010101" charset="-122"/>
                <a:ea typeface="华文新魏" panose="02010800040101010101" charset="-122"/>
              </a:rPr>
              <a:t>访谈提纲</a:t>
            </a:r>
            <a:endParaRPr lang="zh-CN" altLang="en-US" sz="4800">
              <a:latin typeface="华文新魏" panose="02010800040101010101" charset="-122"/>
              <a:ea typeface="华文新魏" panose="02010800040101010101" charset="-122"/>
            </a:endParaRPr>
          </a:p>
        </p:txBody>
      </p:sp>
    </p:spTree>
    <p:custDataLst>
      <p:tags r:id="rId6"/>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descr="retouch_2025051513305224"/>
          <p:cNvPicPr>
            <a:picLocks noGrp="1" noChangeAspect="1"/>
          </p:cNvPicPr>
          <p:nvPr>
            <p:ph idx="1"/>
          </p:nvPr>
        </p:nvPicPr>
        <p:blipFill>
          <a:blip r:embed="rId1"/>
          <a:stretch>
            <a:fillRect/>
          </a:stretch>
        </p:blipFill>
        <p:spPr>
          <a:xfrm>
            <a:off x="635" y="0"/>
            <a:ext cx="12191365" cy="6858000"/>
          </a:xfrm>
          <a:prstGeom prst="rect">
            <a:avLst/>
          </a:prstGeom>
        </p:spPr>
      </p:pic>
      <p:pic>
        <p:nvPicPr>
          <p:cNvPr id="9" name="图片 8" descr="retouch_2025051217213750"/>
          <p:cNvPicPr>
            <a:picLocks noChangeAspect="1"/>
          </p:cNvPicPr>
          <p:nvPr/>
        </p:nvPicPr>
        <p:blipFill>
          <a:blip r:embed="rId2"/>
          <a:stretch>
            <a:fillRect/>
          </a:stretch>
        </p:blipFill>
        <p:spPr>
          <a:xfrm>
            <a:off x="146685" y="71755"/>
            <a:ext cx="1299210" cy="622300"/>
          </a:xfrm>
          <a:prstGeom prst="rect">
            <a:avLst/>
          </a:prstGeom>
        </p:spPr>
      </p:pic>
      <p:sp>
        <p:nvSpPr>
          <p:cNvPr id="16" name="任意多边形 15"/>
          <p:cNvSpPr/>
          <p:nvPr/>
        </p:nvSpPr>
        <p:spPr>
          <a:xfrm>
            <a:off x="-737870" y="-236220"/>
            <a:ext cx="13660755" cy="7493635"/>
          </a:xfrm>
          <a:custGeom>
            <a:avLst/>
            <a:gdLst>
              <a:gd name="connisteX0" fmla="*/ 4087495 w 13660755"/>
              <a:gd name="connsiteY0" fmla="*/ 384810 h 7493635"/>
              <a:gd name="connisteX1" fmla="*/ 4164330 w 13660755"/>
              <a:gd name="connsiteY1" fmla="*/ 384810 h 7493635"/>
              <a:gd name="connisteX2" fmla="*/ 4231640 w 13660755"/>
              <a:gd name="connsiteY2" fmla="*/ 375285 h 7493635"/>
              <a:gd name="connisteX3" fmla="*/ 4308475 w 13660755"/>
              <a:gd name="connsiteY3" fmla="*/ 356235 h 7493635"/>
              <a:gd name="connisteX4" fmla="*/ 4395470 w 13660755"/>
              <a:gd name="connsiteY4" fmla="*/ 346710 h 7493635"/>
              <a:gd name="connisteX5" fmla="*/ 4472305 w 13660755"/>
              <a:gd name="connsiteY5" fmla="*/ 346710 h 7493635"/>
              <a:gd name="connisteX6" fmla="*/ 4539615 w 13660755"/>
              <a:gd name="connsiteY6" fmla="*/ 346710 h 7493635"/>
              <a:gd name="connisteX7" fmla="*/ 4616450 w 13660755"/>
              <a:gd name="connsiteY7" fmla="*/ 346710 h 7493635"/>
              <a:gd name="connisteX8" fmla="*/ 4683760 w 13660755"/>
              <a:gd name="connsiteY8" fmla="*/ 346710 h 7493635"/>
              <a:gd name="connisteX9" fmla="*/ 4751070 w 13660755"/>
              <a:gd name="connsiteY9" fmla="*/ 346710 h 7493635"/>
              <a:gd name="connisteX10" fmla="*/ 4818380 w 13660755"/>
              <a:gd name="connsiteY10" fmla="*/ 365760 h 7493635"/>
              <a:gd name="connisteX11" fmla="*/ 4895850 w 13660755"/>
              <a:gd name="connsiteY11" fmla="*/ 375285 h 7493635"/>
              <a:gd name="connisteX12" fmla="*/ 4972685 w 13660755"/>
              <a:gd name="connsiteY12" fmla="*/ 414020 h 7493635"/>
              <a:gd name="connisteX13" fmla="*/ 5049520 w 13660755"/>
              <a:gd name="connsiteY13" fmla="*/ 470535 h 7493635"/>
              <a:gd name="connisteX14" fmla="*/ 5116830 w 13660755"/>
              <a:gd name="connsiteY14" fmla="*/ 547370 h 7493635"/>
              <a:gd name="connisteX15" fmla="*/ 5184140 w 13660755"/>
              <a:gd name="connsiteY15" fmla="*/ 614680 h 7493635"/>
              <a:gd name="connisteX16" fmla="*/ 5232400 w 13660755"/>
              <a:gd name="connsiteY16" fmla="*/ 681990 h 7493635"/>
              <a:gd name="connisteX17" fmla="*/ 5271135 w 13660755"/>
              <a:gd name="connsiteY17" fmla="*/ 749300 h 7493635"/>
              <a:gd name="connisteX18" fmla="*/ 5309235 w 13660755"/>
              <a:gd name="connsiteY18" fmla="*/ 816610 h 7493635"/>
              <a:gd name="connisteX19" fmla="*/ 5309235 w 13660755"/>
              <a:gd name="connsiteY19" fmla="*/ 883920 h 7493635"/>
              <a:gd name="connisteX20" fmla="*/ 5309235 w 13660755"/>
              <a:gd name="connsiteY20" fmla="*/ 951230 h 7493635"/>
              <a:gd name="connisteX21" fmla="*/ 5309235 w 13660755"/>
              <a:gd name="connsiteY21" fmla="*/ 1018540 h 7493635"/>
              <a:gd name="connisteX22" fmla="*/ 5309235 w 13660755"/>
              <a:gd name="connsiteY22" fmla="*/ 1085850 h 7493635"/>
              <a:gd name="connisteX23" fmla="*/ 5280660 w 13660755"/>
              <a:gd name="connsiteY23" fmla="*/ 1153795 h 7493635"/>
              <a:gd name="connisteX24" fmla="*/ 5260975 w 13660755"/>
              <a:gd name="connsiteY24" fmla="*/ 1230630 h 7493635"/>
              <a:gd name="connisteX25" fmla="*/ 5241925 w 13660755"/>
              <a:gd name="connsiteY25" fmla="*/ 1307465 h 7493635"/>
              <a:gd name="connisteX26" fmla="*/ 5241925 w 13660755"/>
              <a:gd name="connsiteY26" fmla="*/ 1384300 h 7493635"/>
              <a:gd name="connisteX27" fmla="*/ 5222875 w 13660755"/>
              <a:gd name="connsiteY27" fmla="*/ 1451610 h 7493635"/>
              <a:gd name="connisteX28" fmla="*/ 5213350 w 13660755"/>
              <a:gd name="connsiteY28" fmla="*/ 1518920 h 7493635"/>
              <a:gd name="connisteX29" fmla="*/ 5203825 w 13660755"/>
              <a:gd name="connsiteY29" fmla="*/ 1586230 h 7493635"/>
              <a:gd name="connisteX30" fmla="*/ 5184140 w 13660755"/>
              <a:gd name="connsiteY30" fmla="*/ 1653540 h 7493635"/>
              <a:gd name="connisteX31" fmla="*/ 5174615 w 13660755"/>
              <a:gd name="connsiteY31" fmla="*/ 1720850 h 7493635"/>
              <a:gd name="connisteX32" fmla="*/ 5174615 w 13660755"/>
              <a:gd name="connsiteY32" fmla="*/ 1788795 h 7493635"/>
              <a:gd name="connisteX33" fmla="*/ 5193665 w 13660755"/>
              <a:gd name="connsiteY33" fmla="*/ 1856105 h 7493635"/>
              <a:gd name="connisteX34" fmla="*/ 5232400 w 13660755"/>
              <a:gd name="connsiteY34" fmla="*/ 1932940 h 7493635"/>
              <a:gd name="connisteX35" fmla="*/ 5280660 w 13660755"/>
              <a:gd name="connsiteY35" fmla="*/ 2000250 h 7493635"/>
              <a:gd name="connisteX36" fmla="*/ 5357495 w 13660755"/>
              <a:gd name="connsiteY36" fmla="*/ 2048510 h 7493635"/>
              <a:gd name="connisteX37" fmla="*/ 5424805 w 13660755"/>
              <a:gd name="connsiteY37" fmla="*/ 2077085 h 7493635"/>
              <a:gd name="connisteX38" fmla="*/ 5501640 w 13660755"/>
              <a:gd name="connsiteY38" fmla="*/ 2115820 h 7493635"/>
              <a:gd name="connisteX39" fmla="*/ 5568950 w 13660755"/>
              <a:gd name="connsiteY39" fmla="*/ 2144395 h 7493635"/>
              <a:gd name="connisteX40" fmla="*/ 5646420 w 13660755"/>
              <a:gd name="connsiteY40" fmla="*/ 2144395 h 7493635"/>
              <a:gd name="connisteX41" fmla="*/ 5713730 w 13660755"/>
              <a:gd name="connsiteY41" fmla="*/ 2153920 h 7493635"/>
              <a:gd name="connisteX42" fmla="*/ 5790565 w 13660755"/>
              <a:gd name="connsiteY42" fmla="*/ 2163445 h 7493635"/>
              <a:gd name="connisteX43" fmla="*/ 5857875 w 13660755"/>
              <a:gd name="connsiteY43" fmla="*/ 2183130 h 7493635"/>
              <a:gd name="connisteX44" fmla="*/ 5925185 w 13660755"/>
              <a:gd name="connsiteY44" fmla="*/ 2211705 h 7493635"/>
              <a:gd name="connisteX45" fmla="*/ 5992495 w 13660755"/>
              <a:gd name="connsiteY45" fmla="*/ 2269490 h 7493635"/>
              <a:gd name="connisteX46" fmla="*/ 6050280 w 13660755"/>
              <a:gd name="connsiteY46" fmla="*/ 2346325 h 7493635"/>
              <a:gd name="connisteX47" fmla="*/ 6088380 w 13660755"/>
              <a:gd name="connsiteY47" fmla="*/ 2413635 h 7493635"/>
              <a:gd name="connisteX48" fmla="*/ 6098540 w 13660755"/>
              <a:gd name="connsiteY48" fmla="*/ 2480945 h 7493635"/>
              <a:gd name="connisteX49" fmla="*/ 6117590 w 13660755"/>
              <a:gd name="connsiteY49" fmla="*/ 2567940 h 7493635"/>
              <a:gd name="connisteX50" fmla="*/ 6127115 w 13660755"/>
              <a:gd name="connsiteY50" fmla="*/ 2644775 h 7493635"/>
              <a:gd name="connisteX51" fmla="*/ 6127115 w 13660755"/>
              <a:gd name="connsiteY51" fmla="*/ 2721610 h 7493635"/>
              <a:gd name="connisteX52" fmla="*/ 6146165 w 13660755"/>
              <a:gd name="connsiteY52" fmla="*/ 2788920 h 7493635"/>
              <a:gd name="connisteX53" fmla="*/ 6156325 w 13660755"/>
              <a:gd name="connsiteY53" fmla="*/ 2865755 h 7493635"/>
              <a:gd name="connisteX54" fmla="*/ 6184900 w 13660755"/>
              <a:gd name="connsiteY54" fmla="*/ 2943225 h 7493635"/>
              <a:gd name="connisteX55" fmla="*/ 6213475 w 13660755"/>
              <a:gd name="connsiteY55" fmla="*/ 3010535 h 7493635"/>
              <a:gd name="connisteX56" fmla="*/ 6252210 w 13660755"/>
              <a:gd name="connsiteY56" fmla="*/ 3077845 h 7493635"/>
              <a:gd name="connisteX57" fmla="*/ 6309995 w 13660755"/>
              <a:gd name="connsiteY57" fmla="*/ 3145155 h 7493635"/>
              <a:gd name="connisteX58" fmla="*/ 6396355 w 13660755"/>
              <a:gd name="connsiteY58" fmla="*/ 3202940 h 7493635"/>
              <a:gd name="connisteX59" fmla="*/ 6463665 w 13660755"/>
              <a:gd name="connsiteY59" fmla="*/ 3241040 h 7493635"/>
              <a:gd name="connisteX60" fmla="*/ 6550660 w 13660755"/>
              <a:gd name="connsiteY60" fmla="*/ 3270250 h 7493635"/>
              <a:gd name="connisteX61" fmla="*/ 6617970 w 13660755"/>
              <a:gd name="connsiteY61" fmla="*/ 3289300 h 7493635"/>
              <a:gd name="connisteX62" fmla="*/ 6704330 w 13660755"/>
              <a:gd name="connsiteY62" fmla="*/ 3298825 h 7493635"/>
              <a:gd name="connisteX63" fmla="*/ 6781165 w 13660755"/>
              <a:gd name="connsiteY63" fmla="*/ 3308350 h 7493635"/>
              <a:gd name="connisteX64" fmla="*/ 6868160 w 13660755"/>
              <a:gd name="connsiteY64" fmla="*/ 3308350 h 7493635"/>
              <a:gd name="connisteX65" fmla="*/ 6944995 w 13660755"/>
              <a:gd name="connsiteY65" fmla="*/ 3308350 h 7493635"/>
              <a:gd name="connisteX66" fmla="*/ 7031355 w 13660755"/>
              <a:gd name="connsiteY66" fmla="*/ 3308350 h 7493635"/>
              <a:gd name="connisteX67" fmla="*/ 7137400 w 13660755"/>
              <a:gd name="connsiteY67" fmla="*/ 3308350 h 7493635"/>
              <a:gd name="connisteX68" fmla="*/ 7223760 w 13660755"/>
              <a:gd name="connsiteY68" fmla="*/ 3298825 h 7493635"/>
              <a:gd name="connisteX69" fmla="*/ 7301230 w 13660755"/>
              <a:gd name="connsiteY69" fmla="*/ 3289300 h 7493635"/>
              <a:gd name="connisteX70" fmla="*/ 7387590 w 13660755"/>
              <a:gd name="connsiteY70" fmla="*/ 3289300 h 7493635"/>
              <a:gd name="connisteX71" fmla="*/ 7473950 w 13660755"/>
              <a:gd name="connsiteY71" fmla="*/ 3289300 h 7493635"/>
              <a:gd name="connisteX72" fmla="*/ 7560945 w 13660755"/>
              <a:gd name="connsiteY72" fmla="*/ 3289300 h 7493635"/>
              <a:gd name="connisteX73" fmla="*/ 7656830 w 13660755"/>
              <a:gd name="connsiteY73" fmla="*/ 3289300 h 7493635"/>
              <a:gd name="connisteX74" fmla="*/ 7743825 w 13660755"/>
              <a:gd name="connsiteY74" fmla="*/ 3289300 h 7493635"/>
              <a:gd name="connisteX75" fmla="*/ 7830185 w 13660755"/>
              <a:gd name="connsiteY75" fmla="*/ 3289300 h 7493635"/>
              <a:gd name="connisteX76" fmla="*/ 7926070 w 13660755"/>
              <a:gd name="connsiteY76" fmla="*/ 3318510 h 7493635"/>
              <a:gd name="connisteX77" fmla="*/ 8003540 w 13660755"/>
              <a:gd name="connsiteY77" fmla="*/ 3337560 h 7493635"/>
              <a:gd name="connisteX78" fmla="*/ 8080375 w 13660755"/>
              <a:gd name="connsiteY78" fmla="*/ 3366135 h 7493635"/>
              <a:gd name="connisteX79" fmla="*/ 8147685 w 13660755"/>
              <a:gd name="connsiteY79" fmla="*/ 3414395 h 7493635"/>
              <a:gd name="connisteX80" fmla="*/ 8224520 w 13660755"/>
              <a:gd name="connsiteY80" fmla="*/ 3481705 h 7493635"/>
              <a:gd name="connisteX81" fmla="*/ 8291830 w 13660755"/>
              <a:gd name="connsiteY81" fmla="*/ 3549015 h 7493635"/>
              <a:gd name="connisteX82" fmla="*/ 8330565 w 13660755"/>
              <a:gd name="connsiteY82" fmla="*/ 3616325 h 7493635"/>
              <a:gd name="connisteX83" fmla="*/ 8359140 w 13660755"/>
              <a:gd name="connsiteY83" fmla="*/ 3703320 h 7493635"/>
              <a:gd name="connisteX84" fmla="*/ 8388350 w 13660755"/>
              <a:gd name="connsiteY84" fmla="*/ 3780155 h 7493635"/>
              <a:gd name="connisteX85" fmla="*/ 8397875 w 13660755"/>
              <a:gd name="connsiteY85" fmla="*/ 3886200 h 7493635"/>
              <a:gd name="connisteX86" fmla="*/ 8397875 w 13660755"/>
              <a:gd name="connsiteY86" fmla="*/ 3953510 h 7493635"/>
              <a:gd name="connisteX87" fmla="*/ 8378825 w 13660755"/>
              <a:gd name="connsiteY87" fmla="*/ 4030345 h 7493635"/>
              <a:gd name="connisteX88" fmla="*/ 8349615 w 13660755"/>
              <a:gd name="connsiteY88" fmla="*/ 4116705 h 7493635"/>
              <a:gd name="connisteX89" fmla="*/ 8321040 w 13660755"/>
              <a:gd name="connsiteY89" fmla="*/ 4213225 h 7493635"/>
              <a:gd name="connisteX90" fmla="*/ 8263255 w 13660755"/>
              <a:gd name="connsiteY90" fmla="*/ 4309110 h 7493635"/>
              <a:gd name="connisteX91" fmla="*/ 8243570 w 13660755"/>
              <a:gd name="connsiteY91" fmla="*/ 4376420 h 7493635"/>
              <a:gd name="connisteX92" fmla="*/ 8205470 w 13660755"/>
              <a:gd name="connsiteY92" fmla="*/ 4453890 h 7493635"/>
              <a:gd name="connisteX93" fmla="*/ 8176260 w 13660755"/>
              <a:gd name="connsiteY93" fmla="*/ 4521200 h 7493635"/>
              <a:gd name="connisteX94" fmla="*/ 8157210 w 13660755"/>
              <a:gd name="connsiteY94" fmla="*/ 4588510 h 7493635"/>
              <a:gd name="connisteX95" fmla="*/ 8147685 w 13660755"/>
              <a:gd name="connsiteY95" fmla="*/ 4655820 h 7493635"/>
              <a:gd name="connisteX96" fmla="*/ 8147685 w 13660755"/>
              <a:gd name="connsiteY96" fmla="*/ 4732655 h 7493635"/>
              <a:gd name="connisteX97" fmla="*/ 8157210 w 13660755"/>
              <a:gd name="connsiteY97" fmla="*/ 4799965 h 7493635"/>
              <a:gd name="connisteX98" fmla="*/ 8185785 w 13660755"/>
              <a:gd name="connsiteY98" fmla="*/ 4867275 h 7493635"/>
              <a:gd name="connisteX99" fmla="*/ 8243570 w 13660755"/>
              <a:gd name="connsiteY99" fmla="*/ 4934585 h 7493635"/>
              <a:gd name="connisteX100" fmla="*/ 8310880 w 13660755"/>
              <a:gd name="connsiteY100" fmla="*/ 4963795 h 7493635"/>
              <a:gd name="connisteX101" fmla="*/ 8388350 w 13660755"/>
              <a:gd name="connsiteY101" fmla="*/ 4992370 h 7493635"/>
              <a:gd name="connisteX102" fmla="*/ 8465185 w 13660755"/>
              <a:gd name="connsiteY102" fmla="*/ 5020945 h 7493635"/>
              <a:gd name="connisteX103" fmla="*/ 8532495 w 13660755"/>
              <a:gd name="connsiteY103" fmla="*/ 5031105 h 7493635"/>
              <a:gd name="connisteX104" fmla="*/ 8667115 w 13660755"/>
              <a:gd name="connsiteY104" fmla="*/ 5031105 h 7493635"/>
              <a:gd name="connisteX105" fmla="*/ 8763635 w 13660755"/>
              <a:gd name="connsiteY105" fmla="*/ 5031105 h 7493635"/>
              <a:gd name="connisteX106" fmla="*/ 8936355 w 13660755"/>
              <a:gd name="connsiteY106" fmla="*/ 5020945 h 7493635"/>
              <a:gd name="connisteX107" fmla="*/ 9003665 w 13660755"/>
              <a:gd name="connsiteY107" fmla="*/ 5011420 h 7493635"/>
              <a:gd name="connisteX108" fmla="*/ 9090660 w 13660755"/>
              <a:gd name="connsiteY108" fmla="*/ 5001895 h 7493635"/>
              <a:gd name="connisteX109" fmla="*/ 9186545 w 13660755"/>
              <a:gd name="connsiteY109" fmla="*/ 4982845 h 7493635"/>
              <a:gd name="connisteX110" fmla="*/ 9283065 w 13660755"/>
              <a:gd name="connsiteY110" fmla="*/ 4944110 h 7493635"/>
              <a:gd name="connisteX111" fmla="*/ 9359900 w 13660755"/>
              <a:gd name="connsiteY111" fmla="*/ 4915535 h 7493635"/>
              <a:gd name="connisteX112" fmla="*/ 9436735 w 13660755"/>
              <a:gd name="connsiteY112" fmla="*/ 4886325 h 7493635"/>
              <a:gd name="connisteX113" fmla="*/ 9513570 w 13660755"/>
              <a:gd name="connsiteY113" fmla="*/ 4848225 h 7493635"/>
              <a:gd name="connisteX114" fmla="*/ 9600565 w 13660755"/>
              <a:gd name="connsiteY114" fmla="*/ 4809490 h 7493635"/>
              <a:gd name="connisteX115" fmla="*/ 9677400 w 13660755"/>
              <a:gd name="connsiteY115" fmla="*/ 4790440 h 7493635"/>
              <a:gd name="connisteX116" fmla="*/ 9744710 w 13660755"/>
              <a:gd name="connsiteY116" fmla="*/ 4751705 h 7493635"/>
              <a:gd name="connisteX117" fmla="*/ 9821545 w 13660755"/>
              <a:gd name="connsiteY117" fmla="*/ 4732655 h 7493635"/>
              <a:gd name="connisteX118" fmla="*/ 9898380 w 13660755"/>
              <a:gd name="connsiteY118" fmla="*/ 4713605 h 7493635"/>
              <a:gd name="connisteX119" fmla="*/ 9975850 w 13660755"/>
              <a:gd name="connsiteY119" fmla="*/ 4703445 h 7493635"/>
              <a:gd name="connisteX120" fmla="*/ 10062210 w 13660755"/>
              <a:gd name="connsiteY120" fmla="*/ 4703445 h 7493635"/>
              <a:gd name="connisteX121" fmla="*/ 10129520 w 13660755"/>
              <a:gd name="connsiteY121" fmla="*/ 4703445 h 7493635"/>
              <a:gd name="connisteX122" fmla="*/ 10226040 w 13660755"/>
              <a:gd name="connsiteY122" fmla="*/ 4732655 h 7493635"/>
              <a:gd name="connisteX123" fmla="*/ 10302875 w 13660755"/>
              <a:gd name="connsiteY123" fmla="*/ 4790440 h 7493635"/>
              <a:gd name="connisteX124" fmla="*/ 10389235 w 13660755"/>
              <a:gd name="connsiteY124" fmla="*/ 4867275 h 7493635"/>
              <a:gd name="connisteX125" fmla="*/ 10427970 w 13660755"/>
              <a:gd name="connsiteY125" fmla="*/ 4944110 h 7493635"/>
              <a:gd name="connisteX126" fmla="*/ 10456545 w 13660755"/>
              <a:gd name="connsiteY126" fmla="*/ 5020945 h 7493635"/>
              <a:gd name="connisteX127" fmla="*/ 10476230 w 13660755"/>
              <a:gd name="connsiteY127" fmla="*/ 5098415 h 7493635"/>
              <a:gd name="connisteX128" fmla="*/ 10495280 w 13660755"/>
              <a:gd name="connsiteY128" fmla="*/ 5165725 h 7493635"/>
              <a:gd name="connisteX129" fmla="*/ 10514330 w 13660755"/>
              <a:gd name="connsiteY129" fmla="*/ 5242560 h 7493635"/>
              <a:gd name="connisteX130" fmla="*/ 10533380 w 13660755"/>
              <a:gd name="connsiteY130" fmla="*/ 5328920 h 7493635"/>
              <a:gd name="connisteX131" fmla="*/ 10533380 w 13660755"/>
              <a:gd name="connsiteY131" fmla="*/ 5396230 h 7493635"/>
              <a:gd name="connisteX132" fmla="*/ 10543540 w 13660755"/>
              <a:gd name="connsiteY132" fmla="*/ 5473700 h 7493635"/>
              <a:gd name="connisteX133" fmla="*/ 10553065 w 13660755"/>
              <a:gd name="connsiteY133" fmla="*/ 5541010 h 7493635"/>
              <a:gd name="connisteX134" fmla="*/ 10581640 w 13660755"/>
              <a:gd name="connsiteY134" fmla="*/ 5608320 h 7493635"/>
              <a:gd name="connisteX135" fmla="*/ 10648950 w 13660755"/>
              <a:gd name="connsiteY135" fmla="*/ 5646420 h 7493635"/>
              <a:gd name="connisteX136" fmla="*/ 10745470 w 13660755"/>
              <a:gd name="connsiteY136" fmla="*/ 5666105 h 7493635"/>
              <a:gd name="connisteX137" fmla="*/ 10812780 w 13660755"/>
              <a:gd name="connsiteY137" fmla="*/ 5666105 h 7493635"/>
              <a:gd name="connisteX138" fmla="*/ 10889615 w 13660755"/>
              <a:gd name="connsiteY138" fmla="*/ 5666105 h 7493635"/>
              <a:gd name="connisteX139" fmla="*/ 10966450 w 13660755"/>
              <a:gd name="connsiteY139" fmla="*/ 5666105 h 7493635"/>
              <a:gd name="connisteX140" fmla="*/ 11062970 w 13660755"/>
              <a:gd name="connsiteY140" fmla="*/ 5666105 h 7493635"/>
              <a:gd name="connisteX141" fmla="*/ 11158855 w 13660755"/>
              <a:gd name="connsiteY141" fmla="*/ 5666105 h 7493635"/>
              <a:gd name="connisteX142" fmla="*/ 11293475 w 13660755"/>
              <a:gd name="connsiteY142" fmla="*/ 5646420 h 7493635"/>
              <a:gd name="connisteX143" fmla="*/ 11409045 w 13660755"/>
              <a:gd name="connsiteY143" fmla="*/ 5646420 h 7493635"/>
              <a:gd name="connisteX144" fmla="*/ 11601450 w 13660755"/>
              <a:gd name="connsiteY144" fmla="*/ 5627370 h 7493635"/>
              <a:gd name="connisteX145" fmla="*/ 11774805 w 13660755"/>
              <a:gd name="connsiteY145" fmla="*/ 5598795 h 7493635"/>
              <a:gd name="connisteX146" fmla="*/ 11851640 w 13660755"/>
              <a:gd name="connsiteY146" fmla="*/ 5598795 h 7493635"/>
              <a:gd name="connisteX147" fmla="*/ 11938635 w 13660755"/>
              <a:gd name="connsiteY147" fmla="*/ 5598795 h 7493635"/>
              <a:gd name="connisteX148" fmla="*/ 12073255 w 13660755"/>
              <a:gd name="connsiteY148" fmla="*/ 5588635 h 7493635"/>
              <a:gd name="connisteX149" fmla="*/ 12140565 w 13660755"/>
              <a:gd name="connsiteY149" fmla="*/ 5579110 h 7493635"/>
              <a:gd name="connisteX150" fmla="*/ 12245975 w 13660755"/>
              <a:gd name="connsiteY150" fmla="*/ 5579110 h 7493635"/>
              <a:gd name="connisteX151" fmla="*/ 12332970 w 13660755"/>
              <a:gd name="connsiteY151" fmla="*/ 5560060 h 7493635"/>
              <a:gd name="connisteX152" fmla="*/ 12400280 w 13660755"/>
              <a:gd name="connsiteY152" fmla="*/ 5550535 h 7493635"/>
              <a:gd name="connisteX153" fmla="*/ 12477115 w 13660755"/>
              <a:gd name="connsiteY153" fmla="*/ 5541010 h 7493635"/>
              <a:gd name="connisteX154" fmla="*/ 12544425 w 13660755"/>
              <a:gd name="connsiteY154" fmla="*/ 5521325 h 7493635"/>
              <a:gd name="connisteX155" fmla="*/ 12621260 w 13660755"/>
              <a:gd name="connsiteY155" fmla="*/ 5502275 h 7493635"/>
              <a:gd name="connisteX156" fmla="*/ 12708255 w 13660755"/>
              <a:gd name="connsiteY156" fmla="*/ 5483225 h 7493635"/>
              <a:gd name="connisteX157" fmla="*/ 12775565 w 13660755"/>
              <a:gd name="connsiteY157" fmla="*/ 5463540 h 7493635"/>
              <a:gd name="connisteX158" fmla="*/ 12861925 w 13660755"/>
              <a:gd name="connsiteY158" fmla="*/ 5434965 h 7493635"/>
              <a:gd name="connisteX159" fmla="*/ 12938760 w 13660755"/>
              <a:gd name="connsiteY159" fmla="*/ 5415915 h 7493635"/>
              <a:gd name="connisteX160" fmla="*/ 13006070 w 13660755"/>
              <a:gd name="connsiteY160" fmla="*/ 5406390 h 7493635"/>
              <a:gd name="connisteX161" fmla="*/ 13073380 w 13660755"/>
              <a:gd name="connsiteY161" fmla="*/ 5396230 h 7493635"/>
              <a:gd name="connisteX162" fmla="*/ 13150850 w 13660755"/>
              <a:gd name="connsiteY162" fmla="*/ 5396230 h 7493635"/>
              <a:gd name="connisteX163" fmla="*/ 13227685 w 13660755"/>
              <a:gd name="connsiteY163" fmla="*/ 5396230 h 7493635"/>
              <a:gd name="connisteX164" fmla="*/ 13294995 w 13660755"/>
              <a:gd name="connsiteY164" fmla="*/ 5415915 h 7493635"/>
              <a:gd name="connisteX165" fmla="*/ 13371830 w 13660755"/>
              <a:gd name="connsiteY165" fmla="*/ 5425440 h 7493635"/>
              <a:gd name="connisteX166" fmla="*/ 13448665 w 13660755"/>
              <a:gd name="connsiteY166" fmla="*/ 5434965 h 7493635"/>
              <a:gd name="connisteX167" fmla="*/ 13515975 w 13660755"/>
              <a:gd name="connsiteY167" fmla="*/ 5444490 h 7493635"/>
              <a:gd name="connisteX168" fmla="*/ 13593445 w 13660755"/>
              <a:gd name="connsiteY168" fmla="*/ 5473700 h 7493635"/>
              <a:gd name="connisteX169" fmla="*/ 13660755 w 13660755"/>
              <a:gd name="connsiteY169" fmla="*/ 5473700 h 7493635"/>
              <a:gd name="connisteX170" fmla="*/ 13622020 w 13660755"/>
              <a:gd name="connsiteY170" fmla="*/ 7493635 h 7493635"/>
              <a:gd name="connisteX171" fmla="*/ 0 w 13660755"/>
              <a:gd name="connsiteY171" fmla="*/ 7435850 h 7493635"/>
              <a:gd name="connisteX172" fmla="*/ 0 w 13660755"/>
              <a:gd name="connsiteY172" fmla="*/ 134620 h 7493635"/>
              <a:gd name="connisteX173" fmla="*/ 163195 w 13660755"/>
              <a:gd name="connsiteY173" fmla="*/ 144780 h 7493635"/>
              <a:gd name="connisteX174" fmla="*/ 307340 w 13660755"/>
              <a:gd name="connsiteY174" fmla="*/ 173355 h 7493635"/>
              <a:gd name="connisteX175" fmla="*/ 412115 w 13660755"/>
              <a:gd name="connsiteY175" fmla="*/ 192405 h 7493635"/>
              <a:gd name="connisteX176" fmla="*/ 508635 w 13660755"/>
              <a:gd name="connsiteY176" fmla="*/ 221615 h 7493635"/>
              <a:gd name="connisteX177" fmla="*/ 585470 w 13660755"/>
              <a:gd name="connsiteY177" fmla="*/ 221615 h 7493635"/>
              <a:gd name="connisteX178" fmla="*/ 652780 w 13660755"/>
              <a:gd name="connsiteY178" fmla="*/ 240665 h 7493635"/>
              <a:gd name="connisteX179" fmla="*/ 748665 w 13660755"/>
              <a:gd name="connsiteY179" fmla="*/ 259715 h 7493635"/>
              <a:gd name="connisteX180" fmla="*/ 845185 w 13660755"/>
              <a:gd name="connsiteY180" fmla="*/ 259715 h 7493635"/>
              <a:gd name="connisteX181" fmla="*/ 951230 w 13660755"/>
              <a:gd name="connsiteY181" fmla="*/ 269875 h 7493635"/>
              <a:gd name="connisteX182" fmla="*/ 1066165 w 13660755"/>
              <a:gd name="connsiteY182" fmla="*/ 269875 h 7493635"/>
              <a:gd name="connisteX183" fmla="*/ 1181735 w 13660755"/>
              <a:gd name="connsiteY183" fmla="*/ 269875 h 7493635"/>
              <a:gd name="connisteX184" fmla="*/ 1336040 w 13660755"/>
              <a:gd name="connsiteY184" fmla="*/ 250190 h 7493635"/>
              <a:gd name="connisteX185" fmla="*/ 1528445 w 13660755"/>
              <a:gd name="connsiteY185" fmla="*/ 250190 h 7493635"/>
              <a:gd name="connisteX186" fmla="*/ 1682115 w 13660755"/>
              <a:gd name="connsiteY186" fmla="*/ 221615 h 7493635"/>
              <a:gd name="connisteX187" fmla="*/ 1816735 w 13660755"/>
              <a:gd name="connsiteY187" fmla="*/ 202565 h 7493635"/>
              <a:gd name="connisteX188" fmla="*/ 1960880 w 13660755"/>
              <a:gd name="connsiteY188" fmla="*/ 173355 h 7493635"/>
              <a:gd name="connisteX189" fmla="*/ 2115185 w 13660755"/>
              <a:gd name="connsiteY189" fmla="*/ 154305 h 7493635"/>
              <a:gd name="connisteX190" fmla="*/ 2268855 w 13660755"/>
              <a:gd name="connsiteY190" fmla="*/ 125095 h 7493635"/>
              <a:gd name="connisteX191" fmla="*/ 2403475 w 13660755"/>
              <a:gd name="connsiteY191" fmla="*/ 125095 h 7493635"/>
              <a:gd name="connisteX192" fmla="*/ 2595880 w 13660755"/>
              <a:gd name="connsiteY192" fmla="*/ 96520 h 7493635"/>
              <a:gd name="connisteX193" fmla="*/ 2788285 w 13660755"/>
              <a:gd name="connsiteY193" fmla="*/ 57785 h 7493635"/>
              <a:gd name="connisteX194" fmla="*/ 2942590 w 13660755"/>
              <a:gd name="connsiteY194" fmla="*/ 48260 h 7493635"/>
              <a:gd name="connisteX195" fmla="*/ 3067685 w 13660755"/>
              <a:gd name="connsiteY195" fmla="*/ 29210 h 7493635"/>
              <a:gd name="connisteX196" fmla="*/ 3202305 w 13660755"/>
              <a:gd name="connsiteY196" fmla="*/ 29210 h 7493635"/>
              <a:gd name="connisteX197" fmla="*/ 3375660 w 13660755"/>
              <a:gd name="connsiteY197" fmla="*/ 19685 h 7493635"/>
              <a:gd name="connisteX198" fmla="*/ 3452495 w 13660755"/>
              <a:gd name="connsiteY198" fmla="*/ 19685 h 7493635"/>
              <a:gd name="connisteX199" fmla="*/ 3577590 w 13660755"/>
              <a:gd name="connsiteY199" fmla="*/ 0 h 7493635"/>
              <a:gd name="connisteX200" fmla="*/ 3663950 w 13660755"/>
              <a:gd name="connsiteY200" fmla="*/ 0 h 7493635"/>
              <a:gd name="connisteX201" fmla="*/ 3740785 w 13660755"/>
              <a:gd name="connsiteY201" fmla="*/ 0 h 7493635"/>
              <a:gd name="connisteX202" fmla="*/ 3808730 w 13660755"/>
              <a:gd name="connsiteY202" fmla="*/ 0 h 7493635"/>
              <a:gd name="connisteX203" fmla="*/ 3876040 w 13660755"/>
              <a:gd name="connsiteY203" fmla="*/ 29210 h 7493635"/>
              <a:gd name="connisteX204" fmla="*/ 3943350 w 13660755"/>
              <a:gd name="connsiteY204" fmla="*/ 57785 h 7493635"/>
              <a:gd name="connisteX205" fmla="*/ 4010660 w 13660755"/>
              <a:gd name="connsiteY205" fmla="*/ 86995 h 7493635"/>
              <a:gd name="connisteX206" fmla="*/ 4077970 w 13660755"/>
              <a:gd name="connsiteY206" fmla="*/ 125095 h 7493635"/>
              <a:gd name="connisteX207" fmla="*/ 4145280 w 13660755"/>
              <a:gd name="connsiteY207" fmla="*/ 173355 h 7493635"/>
              <a:gd name="connisteX208" fmla="*/ 4212590 w 13660755"/>
              <a:gd name="connsiteY208" fmla="*/ 212090 h 7493635"/>
              <a:gd name="connisteX209" fmla="*/ 4279900 w 13660755"/>
              <a:gd name="connsiteY209" fmla="*/ 250190 h 7493635"/>
              <a:gd name="connisteX210" fmla="*/ 4347210 w 13660755"/>
              <a:gd name="connsiteY210" fmla="*/ 288925 h 7493635"/>
              <a:gd name="connisteX211" fmla="*/ 4395470 w 13660755"/>
              <a:gd name="connsiteY211" fmla="*/ 356235 h 7493635"/>
              <a:gd name="connisteX212" fmla="*/ 4385945 w 13660755"/>
              <a:gd name="connsiteY212" fmla="*/ 327660 h 7493635"/>
              <a:gd name="connisteX213" fmla="*/ 4655185 w 13660755"/>
              <a:gd name="connsiteY213" fmla="*/ 346710 h 749363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 ang="0">
                <a:pos x="connisteX58" y="connsiteY58"/>
              </a:cxn>
              <a:cxn ang="0">
                <a:pos x="connisteX59" y="connsiteY59"/>
              </a:cxn>
              <a:cxn ang="0">
                <a:pos x="connisteX60" y="connsiteY60"/>
              </a:cxn>
              <a:cxn ang="0">
                <a:pos x="connisteX61" y="connsiteY61"/>
              </a:cxn>
              <a:cxn ang="0">
                <a:pos x="connisteX62" y="connsiteY62"/>
              </a:cxn>
              <a:cxn ang="0">
                <a:pos x="connisteX63" y="connsiteY63"/>
              </a:cxn>
              <a:cxn ang="0">
                <a:pos x="connisteX64" y="connsiteY64"/>
              </a:cxn>
              <a:cxn ang="0">
                <a:pos x="connisteX65" y="connsiteY65"/>
              </a:cxn>
              <a:cxn ang="0">
                <a:pos x="connisteX66" y="connsiteY66"/>
              </a:cxn>
              <a:cxn ang="0">
                <a:pos x="connisteX67" y="connsiteY67"/>
              </a:cxn>
              <a:cxn ang="0">
                <a:pos x="connisteX68" y="connsiteY68"/>
              </a:cxn>
              <a:cxn ang="0">
                <a:pos x="connisteX69" y="connsiteY69"/>
              </a:cxn>
              <a:cxn ang="0">
                <a:pos x="connisteX70" y="connsiteY70"/>
              </a:cxn>
              <a:cxn ang="0">
                <a:pos x="connisteX71" y="connsiteY71"/>
              </a:cxn>
              <a:cxn ang="0">
                <a:pos x="connisteX72" y="connsiteY72"/>
              </a:cxn>
              <a:cxn ang="0">
                <a:pos x="connisteX73" y="connsiteY73"/>
              </a:cxn>
              <a:cxn ang="0">
                <a:pos x="connisteX74" y="connsiteY74"/>
              </a:cxn>
              <a:cxn ang="0">
                <a:pos x="connisteX75" y="connsiteY75"/>
              </a:cxn>
              <a:cxn ang="0">
                <a:pos x="connisteX76" y="connsiteY76"/>
              </a:cxn>
              <a:cxn ang="0">
                <a:pos x="connisteX77" y="connsiteY77"/>
              </a:cxn>
              <a:cxn ang="0">
                <a:pos x="connisteX78" y="connsiteY78"/>
              </a:cxn>
              <a:cxn ang="0">
                <a:pos x="connisteX79" y="connsiteY79"/>
              </a:cxn>
              <a:cxn ang="0">
                <a:pos x="connisteX80" y="connsiteY80"/>
              </a:cxn>
              <a:cxn ang="0">
                <a:pos x="connisteX81" y="connsiteY81"/>
              </a:cxn>
              <a:cxn ang="0">
                <a:pos x="connisteX82" y="connsiteY82"/>
              </a:cxn>
              <a:cxn ang="0">
                <a:pos x="connisteX83" y="connsiteY83"/>
              </a:cxn>
              <a:cxn ang="0">
                <a:pos x="connisteX84" y="connsiteY84"/>
              </a:cxn>
              <a:cxn ang="0">
                <a:pos x="connisteX85" y="connsiteY85"/>
              </a:cxn>
              <a:cxn ang="0">
                <a:pos x="connisteX86" y="connsiteY86"/>
              </a:cxn>
              <a:cxn ang="0">
                <a:pos x="connisteX87" y="connsiteY87"/>
              </a:cxn>
              <a:cxn ang="0">
                <a:pos x="connisteX88" y="connsiteY88"/>
              </a:cxn>
              <a:cxn ang="0">
                <a:pos x="connisteX89" y="connsiteY89"/>
              </a:cxn>
              <a:cxn ang="0">
                <a:pos x="connisteX90" y="connsiteY90"/>
              </a:cxn>
              <a:cxn ang="0">
                <a:pos x="connisteX91" y="connsiteY91"/>
              </a:cxn>
              <a:cxn ang="0">
                <a:pos x="connisteX92" y="connsiteY92"/>
              </a:cxn>
              <a:cxn ang="0">
                <a:pos x="connisteX93" y="connsiteY93"/>
              </a:cxn>
              <a:cxn ang="0">
                <a:pos x="connisteX94" y="connsiteY94"/>
              </a:cxn>
              <a:cxn ang="0">
                <a:pos x="connisteX95" y="connsiteY95"/>
              </a:cxn>
              <a:cxn ang="0">
                <a:pos x="connisteX96" y="connsiteY96"/>
              </a:cxn>
              <a:cxn ang="0">
                <a:pos x="connisteX97" y="connsiteY97"/>
              </a:cxn>
              <a:cxn ang="0">
                <a:pos x="connisteX98" y="connsiteY98"/>
              </a:cxn>
              <a:cxn ang="0">
                <a:pos x="connisteX99" y="connsiteY99"/>
              </a:cxn>
              <a:cxn ang="0">
                <a:pos x="connisteX100" y="connsiteY100"/>
              </a:cxn>
              <a:cxn ang="0">
                <a:pos x="connisteX101" y="connsiteY101"/>
              </a:cxn>
              <a:cxn ang="0">
                <a:pos x="connisteX102" y="connsiteY102"/>
              </a:cxn>
              <a:cxn ang="0">
                <a:pos x="connisteX103" y="connsiteY103"/>
              </a:cxn>
              <a:cxn ang="0">
                <a:pos x="connisteX104" y="connsiteY104"/>
              </a:cxn>
              <a:cxn ang="0">
                <a:pos x="connisteX105" y="connsiteY105"/>
              </a:cxn>
              <a:cxn ang="0">
                <a:pos x="connisteX106" y="connsiteY106"/>
              </a:cxn>
              <a:cxn ang="0">
                <a:pos x="connisteX107" y="connsiteY107"/>
              </a:cxn>
              <a:cxn ang="0">
                <a:pos x="connisteX108" y="connsiteY108"/>
              </a:cxn>
              <a:cxn ang="0">
                <a:pos x="connisteX109" y="connsiteY109"/>
              </a:cxn>
              <a:cxn ang="0">
                <a:pos x="connisteX110" y="connsiteY110"/>
              </a:cxn>
              <a:cxn ang="0">
                <a:pos x="connisteX111" y="connsiteY111"/>
              </a:cxn>
              <a:cxn ang="0">
                <a:pos x="connisteX112" y="connsiteY112"/>
              </a:cxn>
              <a:cxn ang="0">
                <a:pos x="connisteX113" y="connsiteY113"/>
              </a:cxn>
              <a:cxn ang="0">
                <a:pos x="connisteX114" y="connsiteY114"/>
              </a:cxn>
              <a:cxn ang="0">
                <a:pos x="connisteX115" y="connsiteY115"/>
              </a:cxn>
              <a:cxn ang="0">
                <a:pos x="connisteX116" y="connsiteY116"/>
              </a:cxn>
              <a:cxn ang="0">
                <a:pos x="connisteX117" y="connsiteY117"/>
              </a:cxn>
              <a:cxn ang="0">
                <a:pos x="connisteX118" y="connsiteY118"/>
              </a:cxn>
              <a:cxn ang="0">
                <a:pos x="connisteX119" y="connsiteY119"/>
              </a:cxn>
              <a:cxn ang="0">
                <a:pos x="connisteX120" y="connsiteY120"/>
              </a:cxn>
              <a:cxn ang="0">
                <a:pos x="connisteX121" y="connsiteY121"/>
              </a:cxn>
              <a:cxn ang="0">
                <a:pos x="connisteX122" y="connsiteY122"/>
              </a:cxn>
              <a:cxn ang="0">
                <a:pos x="connisteX123" y="connsiteY123"/>
              </a:cxn>
              <a:cxn ang="0">
                <a:pos x="connisteX124" y="connsiteY124"/>
              </a:cxn>
              <a:cxn ang="0">
                <a:pos x="connisteX125" y="connsiteY125"/>
              </a:cxn>
              <a:cxn ang="0">
                <a:pos x="connisteX126" y="connsiteY126"/>
              </a:cxn>
              <a:cxn ang="0">
                <a:pos x="connisteX127" y="connsiteY127"/>
              </a:cxn>
              <a:cxn ang="0">
                <a:pos x="connisteX128" y="connsiteY128"/>
              </a:cxn>
              <a:cxn ang="0">
                <a:pos x="connisteX129" y="connsiteY129"/>
              </a:cxn>
              <a:cxn ang="0">
                <a:pos x="connisteX130" y="connsiteY130"/>
              </a:cxn>
              <a:cxn ang="0">
                <a:pos x="connisteX131" y="connsiteY131"/>
              </a:cxn>
              <a:cxn ang="0">
                <a:pos x="connisteX132" y="connsiteY132"/>
              </a:cxn>
              <a:cxn ang="0">
                <a:pos x="connisteX133" y="connsiteY133"/>
              </a:cxn>
              <a:cxn ang="0">
                <a:pos x="connisteX134" y="connsiteY134"/>
              </a:cxn>
              <a:cxn ang="0">
                <a:pos x="connisteX135" y="connsiteY135"/>
              </a:cxn>
              <a:cxn ang="0">
                <a:pos x="connisteX136" y="connsiteY136"/>
              </a:cxn>
              <a:cxn ang="0">
                <a:pos x="connisteX137" y="connsiteY137"/>
              </a:cxn>
              <a:cxn ang="0">
                <a:pos x="connisteX138" y="connsiteY138"/>
              </a:cxn>
              <a:cxn ang="0">
                <a:pos x="connisteX139" y="connsiteY139"/>
              </a:cxn>
              <a:cxn ang="0">
                <a:pos x="connisteX140" y="connsiteY140"/>
              </a:cxn>
              <a:cxn ang="0">
                <a:pos x="connisteX141" y="connsiteY141"/>
              </a:cxn>
              <a:cxn ang="0">
                <a:pos x="connisteX142" y="connsiteY142"/>
              </a:cxn>
              <a:cxn ang="0">
                <a:pos x="connisteX143" y="connsiteY143"/>
              </a:cxn>
              <a:cxn ang="0">
                <a:pos x="connisteX144" y="connsiteY144"/>
              </a:cxn>
              <a:cxn ang="0">
                <a:pos x="connisteX145" y="connsiteY145"/>
              </a:cxn>
              <a:cxn ang="0">
                <a:pos x="connisteX146" y="connsiteY146"/>
              </a:cxn>
              <a:cxn ang="0">
                <a:pos x="connisteX147" y="connsiteY147"/>
              </a:cxn>
              <a:cxn ang="0">
                <a:pos x="connisteX148" y="connsiteY148"/>
              </a:cxn>
              <a:cxn ang="0">
                <a:pos x="connisteX149" y="connsiteY149"/>
              </a:cxn>
              <a:cxn ang="0">
                <a:pos x="connisteX150" y="connsiteY150"/>
              </a:cxn>
              <a:cxn ang="0">
                <a:pos x="connisteX151" y="connsiteY151"/>
              </a:cxn>
              <a:cxn ang="0">
                <a:pos x="connisteX152" y="connsiteY152"/>
              </a:cxn>
              <a:cxn ang="0">
                <a:pos x="connisteX153" y="connsiteY153"/>
              </a:cxn>
              <a:cxn ang="0">
                <a:pos x="connisteX154" y="connsiteY154"/>
              </a:cxn>
              <a:cxn ang="0">
                <a:pos x="connisteX155" y="connsiteY155"/>
              </a:cxn>
              <a:cxn ang="0">
                <a:pos x="connisteX156" y="connsiteY156"/>
              </a:cxn>
              <a:cxn ang="0">
                <a:pos x="connisteX157" y="connsiteY157"/>
              </a:cxn>
              <a:cxn ang="0">
                <a:pos x="connisteX158" y="connsiteY158"/>
              </a:cxn>
              <a:cxn ang="0">
                <a:pos x="connisteX159" y="connsiteY159"/>
              </a:cxn>
              <a:cxn ang="0">
                <a:pos x="connisteX160" y="connsiteY160"/>
              </a:cxn>
              <a:cxn ang="0">
                <a:pos x="connisteX161" y="connsiteY161"/>
              </a:cxn>
              <a:cxn ang="0">
                <a:pos x="connisteX162" y="connsiteY162"/>
              </a:cxn>
              <a:cxn ang="0">
                <a:pos x="connisteX163" y="connsiteY163"/>
              </a:cxn>
              <a:cxn ang="0">
                <a:pos x="connisteX164" y="connsiteY164"/>
              </a:cxn>
              <a:cxn ang="0">
                <a:pos x="connisteX165" y="connsiteY165"/>
              </a:cxn>
              <a:cxn ang="0">
                <a:pos x="connisteX166" y="connsiteY166"/>
              </a:cxn>
              <a:cxn ang="0">
                <a:pos x="connisteX167" y="connsiteY167"/>
              </a:cxn>
              <a:cxn ang="0">
                <a:pos x="connisteX168" y="connsiteY168"/>
              </a:cxn>
              <a:cxn ang="0">
                <a:pos x="connisteX169" y="connsiteY169"/>
              </a:cxn>
              <a:cxn ang="0">
                <a:pos x="connisteX170" y="connsiteY170"/>
              </a:cxn>
              <a:cxn ang="0">
                <a:pos x="connisteX171" y="connsiteY171"/>
              </a:cxn>
              <a:cxn ang="0">
                <a:pos x="connisteX172" y="connsiteY172"/>
              </a:cxn>
              <a:cxn ang="0">
                <a:pos x="connisteX173" y="connsiteY173"/>
              </a:cxn>
              <a:cxn ang="0">
                <a:pos x="connisteX174" y="connsiteY174"/>
              </a:cxn>
              <a:cxn ang="0">
                <a:pos x="connisteX175" y="connsiteY175"/>
              </a:cxn>
              <a:cxn ang="0">
                <a:pos x="connisteX176" y="connsiteY176"/>
              </a:cxn>
              <a:cxn ang="0">
                <a:pos x="connisteX177" y="connsiteY177"/>
              </a:cxn>
              <a:cxn ang="0">
                <a:pos x="connisteX178" y="connsiteY178"/>
              </a:cxn>
              <a:cxn ang="0">
                <a:pos x="connisteX179" y="connsiteY179"/>
              </a:cxn>
              <a:cxn ang="0">
                <a:pos x="connisteX180" y="connsiteY180"/>
              </a:cxn>
              <a:cxn ang="0">
                <a:pos x="connisteX181" y="connsiteY181"/>
              </a:cxn>
              <a:cxn ang="0">
                <a:pos x="connisteX182" y="connsiteY182"/>
              </a:cxn>
              <a:cxn ang="0">
                <a:pos x="connisteX183" y="connsiteY183"/>
              </a:cxn>
              <a:cxn ang="0">
                <a:pos x="connisteX184" y="connsiteY184"/>
              </a:cxn>
              <a:cxn ang="0">
                <a:pos x="connisteX185" y="connsiteY185"/>
              </a:cxn>
              <a:cxn ang="0">
                <a:pos x="connisteX186" y="connsiteY186"/>
              </a:cxn>
              <a:cxn ang="0">
                <a:pos x="connisteX187" y="connsiteY187"/>
              </a:cxn>
              <a:cxn ang="0">
                <a:pos x="connisteX188" y="connsiteY188"/>
              </a:cxn>
              <a:cxn ang="0">
                <a:pos x="connisteX189" y="connsiteY189"/>
              </a:cxn>
              <a:cxn ang="0">
                <a:pos x="connisteX190" y="connsiteY190"/>
              </a:cxn>
              <a:cxn ang="0">
                <a:pos x="connisteX191" y="connsiteY191"/>
              </a:cxn>
              <a:cxn ang="0">
                <a:pos x="connisteX192" y="connsiteY192"/>
              </a:cxn>
              <a:cxn ang="0">
                <a:pos x="connisteX193" y="connsiteY193"/>
              </a:cxn>
              <a:cxn ang="0">
                <a:pos x="connisteX194" y="connsiteY194"/>
              </a:cxn>
              <a:cxn ang="0">
                <a:pos x="connisteX195" y="connsiteY195"/>
              </a:cxn>
              <a:cxn ang="0">
                <a:pos x="connisteX196" y="connsiteY196"/>
              </a:cxn>
              <a:cxn ang="0">
                <a:pos x="connisteX197" y="connsiteY197"/>
              </a:cxn>
              <a:cxn ang="0">
                <a:pos x="connisteX198" y="connsiteY198"/>
              </a:cxn>
              <a:cxn ang="0">
                <a:pos x="connisteX199" y="connsiteY199"/>
              </a:cxn>
              <a:cxn ang="0">
                <a:pos x="connisteX200" y="connsiteY200"/>
              </a:cxn>
              <a:cxn ang="0">
                <a:pos x="connisteX201" y="connsiteY201"/>
              </a:cxn>
              <a:cxn ang="0">
                <a:pos x="connisteX202" y="connsiteY202"/>
              </a:cxn>
              <a:cxn ang="0">
                <a:pos x="connisteX203" y="connsiteY203"/>
              </a:cxn>
              <a:cxn ang="0">
                <a:pos x="connisteX204" y="connsiteY204"/>
              </a:cxn>
              <a:cxn ang="0">
                <a:pos x="connisteX205" y="connsiteY205"/>
              </a:cxn>
              <a:cxn ang="0">
                <a:pos x="connisteX206" y="connsiteY206"/>
              </a:cxn>
              <a:cxn ang="0">
                <a:pos x="connisteX207" y="connsiteY207"/>
              </a:cxn>
              <a:cxn ang="0">
                <a:pos x="connisteX208" y="connsiteY208"/>
              </a:cxn>
              <a:cxn ang="0">
                <a:pos x="connisteX209" y="connsiteY209"/>
              </a:cxn>
              <a:cxn ang="0">
                <a:pos x="connisteX210" y="connsiteY210"/>
              </a:cxn>
              <a:cxn ang="0">
                <a:pos x="connisteX211" y="connsiteY211"/>
              </a:cxn>
              <a:cxn ang="0">
                <a:pos x="connisteX212" y="connsiteY212"/>
              </a:cxn>
              <a:cxn ang="0">
                <a:pos x="connisteX213" y="connsiteY213"/>
              </a:cxn>
            </a:cxnLst>
            <a:rect l="l" t="t" r="r" b="b"/>
            <a:pathLst>
              <a:path w="13660755" h="7493635">
                <a:moveTo>
                  <a:pt x="4087495" y="384810"/>
                </a:moveTo>
                <a:lnTo>
                  <a:pt x="4164330" y="384810"/>
                </a:lnTo>
                <a:lnTo>
                  <a:pt x="4231640" y="375285"/>
                </a:lnTo>
                <a:lnTo>
                  <a:pt x="4308475" y="356235"/>
                </a:lnTo>
                <a:lnTo>
                  <a:pt x="4395470" y="346710"/>
                </a:lnTo>
                <a:lnTo>
                  <a:pt x="4472305" y="346710"/>
                </a:lnTo>
                <a:lnTo>
                  <a:pt x="4539615" y="346710"/>
                </a:lnTo>
                <a:lnTo>
                  <a:pt x="4616450" y="346710"/>
                </a:lnTo>
                <a:lnTo>
                  <a:pt x="4683760" y="346710"/>
                </a:lnTo>
                <a:lnTo>
                  <a:pt x="4751070" y="346710"/>
                </a:lnTo>
                <a:lnTo>
                  <a:pt x="4818380" y="365760"/>
                </a:lnTo>
                <a:lnTo>
                  <a:pt x="4895850" y="375285"/>
                </a:lnTo>
                <a:lnTo>
                  <a:pt x="4972685" y="414020"/>
                </a:lnTo>
                <a:lnTo>
                  <a:pt x="5049520" y="470535"/>
                </a:lnTo>
                <a:lnTo>
                  <a:pt x="5116830" y="547370"/>
                </a:lnTo>
                <a:lnTo>
                  <a:pt x="5184140" y="614680"/>
                </a:lnTo>
                <a:lnTo>
                  <a:pt x="5232400" y="681990"/>
                </a:lnTo>
                <a:lnTo>
                  <a:pt x="5271135" y="749300"/>
                </a:lnTo>
                <a:lnTo>
                  <a:pt x="5309235" y="816610"/>
                </a:lnTo>
                <a:lnTo>
                  <a:pt x="5309235" y="883920"/>
                </a:lnTo>
                <a:lnTo>
                  <a:pt x="5309235" y="951230"/>
                </a:lnTo>
                <a:lnTo>
                  <a:pt x="5309235" y="1018540"/>
                </a:lnTo>
                <a:lnTo>
                  <a:pt x="5309235" y="1085850"/>
                </a:lnTo>
                <a:lnTo>
                  <a:pt x="5280660" y="1153795"/>
                </a:lnTo>
                <a:lnTo>
                  <a:pt x="5260975" y="1230630"/>
                </a:lnTo>
                <a:lnTo>
                  <a:pt x="5241925" y="1307465"/>
                </a:lnTo>
                <a:lnTo>
                  <a:pt x="5241925" y="1384300"/>
                </a:lnTo>
                <a:lnTo>
                  <a:pt x="5222875" y="1451610"/>
                </a:lnTo>
                <a:lnTo>
                  <a:pt x="5213350" y="1518920"/>
                </a:lnTo>
                <a:lnTo>
                  <a:pt x="5203825" y="1586230"/>
                </a:lnTo>
                <a:lnTo>
                  <a:pt x="5184140" y="1653540"/>
                </a:lnTo>
                <a:lnTo>
                  <a:pt x="5174615" y="1720850"/>
                </a:lnTo>
                <a:lnTo>
                  <a:pt x="5174615" y="1788795"/>
                </a:lnTo>
                <a:lnTo>
                  <a:pt x="5193665" y="1856105"/>
                </a:lnTo>
                <a:lnTo>
                  <a:pt x="5232400" y="1932940"/>
                </a:lnTo>
                <a:lnTo>
                  <a:pt x="5280660" y="2000250"/>
                </a:lnTo>
                <a:lnTo>
                  <a:pt x="5357495" y="2048510"/>
                </a:lnTo>
                <a:lnTo>
                  <a:pt x="5424805" y="2077085"/>
                </a:lnTo>
                <a:lnTo>
                  <a:pt x="5501640" y="2115820"/>
                </a:lnTo>
                <a:lnTo>
                  <a:pt x="5568950" y="2144395"/>
                </a:lnTo>
                <a:lnTo>
                  <a:pt x="5646420" y="2144395"/>
                </a:lnTo>
                <a:lnTo>
                  <a:pt x="5713730" y="2153920"/>
                </a:lnTo>
                <a:lnTo>
                  <a:pt x="5790565" y="2163445"/>
                </a:lnTo>
                <a:lnTo>
                  <a:pt x="5857875" y="2183130"/>
                </a:lnTo>
                <a:lnTo>
                  <a:pt x="5925185" y="2211705"/>
                </a:lnTo>
                <a:lnTo>
                  <a:pt x="5992495" y="2269490"/>
                </a:lnTo>
                <a:lnTo>
                  <a:pt x="6050280" y="2346325"/>
                </a:lnTo>
                <a:lnTo>
                  <a:pt x="6088380" y="2413635"/>
                </a:lnTo>
                <a:lnTo>
                  <a:pt x="6098540" y="2480945"/>
                </a:lnTo>
                <a:lnTo>
                  <a:pt x="6117590" y="2567940"/>
                </a:lnTo>
                <a:lnTo>
                  <a:pt x="6127115" y="2644775"/>
                </a:lnTo>
                <a:lnTo>
                  <a:pt x="6127115" y="2721610"/>
                </a:lnTo>
                <a:lnTo>
                  <a:pt x="6146165" y="2788920"/>
                </a:lnTo>
                <a:lnTo>
                  <a:pt x="6156325" y="2865755"/>
                </a:lnTo>
                <a:lnTo>
                  <a:pt x="6184900" y="2943225"/>
                </a:lnTo>
                <a:lnTo>
                  <a:pt x="6213475" y="3010535"/>
                </a:lnTo>
                <a:lnTo>
                  <a:pt x="6252210" y="3077845"/>
                </a:lnTo>
                <a:lnTo>
                  <a:pt x="6309995" y="3145155"/>
                </a:lnTo>
                <a:lnTo>
                  <a:pt x="6396355" y="3202940"/>
                </a:lnTo>
                <a:lnTo>
                  <a:pt x="6463665" y="3241040"/>
                </a:lnTo>
                <a:lnTo>
                  <a:pt x="6550660" y="3270250"/>
                </a:lnTo>
                <a:lnTo>
                  <a:pt x="6617970" y="3289300"/>
                </a:lnTo>
                <a:lnTo>
                  <a:pt x="6704330" y="3298825"/>
                </a:lnTo>
                <a:lnTo>
                  <a:pt x="6781165" y="3308350"/>
                </a:lnTo>
                <a:lnTo>
                  <a:pt x="6868160" y="3308350"/>
                </a:lnTo>
                <a:lnTo>
                  <a:pt x="6944995" y="3308350"/>
                </a:lnTo>
                <a:lnTo>
                  <a:pt x="7031355" y="3308350"/>
                </a:lnTo>
                <a:lnTo>
                  <a:pt x="7137400" y="3308350"/>
                </a:lnTo>
                <a:lnTo>
                  <a:pt x="7223760" y="3298825"/>
                </a:lnTo>
                <a:lnTo>
                  <a:pt x="7301230" y="3289300"/>
                </a:lnTo>
                <a:lnTo>
                  <a:pt x="7387590" y="3289300"/>
                </a:lnTo>
                <a:lnTo>
                  <a:pt x="7473950" y="3289300"/>
                </a:lnTo>
                <a:lnTo>
                  <a:pt x="7560945" y="3289300"/>
                </a:lnTo>
                <a:lnTo>
                  <a:pt x="7656830" y="3289300"/>
                </a:lnTo>
                <a:lnTo>
                  <a:pt x="7743825" y="3289300"/>
                </a:lnTo>
                <a:lnTo>
                  <a:pt x="7830185" y="3289300"/>
                </a:lnTo>
                <a:lnTo>
                  <a:pt x="7926070" y="3318510"/>
                </a:lnTo>
                <a:lnTo>
                  <a:pt x="8003540" y="3337560"/>
                </a:lnTo>
                <a:lnTo>
                  <a:pt x="8080375" y="3366135"/>
                </a:lnTo>
                <a:lnTo>
                  <a:pt x="8147685" y="3414395"/>
                </a:lnTo>
                <a:lnTo>
                  <a:pt x="8224520" y="3481705"/>
                </a:lnTo>
                <a:lnTo>
                  <a:pt x="8291830" y="3549015"/>
                </a:lnTo>
                <a:lnTo>
                  <a:pt x="8330565" y="3616325"/>
                </a:lnTo>
                <a:lnTo>
                  <a:pt x="8359140" y="3703320"/>
                </a:lnTo>
                <a:lnTo>
                  <a:pt x="8388350" y="3780155"/>
                </a:lnTo>
                <a:lnTo>
                  <a:pt x="8397875" y="3886200"/>
                </a:lnTo>
                <a:lnTo>
                  <a:pt x="8397875" y="3953510"/>
                </a:lnTo>
                <a:lnTo>
                  <a:pt x="8378825" y="4030345"/>
                </a:lnTo>
                <a:lnTo>
                  <a:pt x="8349615" y="4116705"/>
                </a:lnTo>
                <a:lnTo>
                  <a:pt x="8321040" y="4213225"/>
                </a:lnTo>
                <a:lnTo>
                  <a:pt x="8263255" y="4309110"/>
                </a:lnTo>
                <a:lnTo>
                  <a:pt x="8243570" y="4376420"/>
                </a:lnTo>
                <a:lnTo>
                  <a:pt x="8205470" y="4453890"/>
                </a:lnTo>
                <a:lnTo>
                  <a:pt x="8176260" y="4521200"/>
                </a:lnTo>
                <a:lnTo>
                  <a:pt x="8157210" y="4588510"/>
                </a:lnTo>
                <a:lnTo>
                  <a:pt x="8147685" y="4655820"/>
                </a:lnTo>
                <a:lnTo>
                  <a:pt x="8147685" y="4732655"/>
                </a:lnTo>
                <a:lnTo>
                  <a:pt x="8157210" y="4799965"/>
                </a:lnTo>
                <a:lnTo>
                  <a:pt x="8185785" y="4867275"/>
                </a:lnTo>
                <a:lnTo>
                  <a:pt x="8243570" y="4934585"/>
                </a:lnTo>
                <a:lnTo>
                  <a:pt x="8310880" y="4963795"/>
                </a:lnTo>
                <a:lnTo>
                  <a:pt x="8388350" y="4992370"/>
                </a:lnTo>
                <a:lnTo>
                  <a:pt x="8465185" y="5020945"/>
                </a:lnTo>
                <a:lnTo>
                  <a:pt x="8532495" y="5031105"/>
                </a:lnTo>
                <a:lnTo>
                  <a:pt x="8667115" y="5031105"/>
                </a:lnTo>
                <a:lnTo>
                  <a:pt x="8763635" y="5031105"/>
                </a:lnTo>
                <a:lnTo>
                  <a:pt x="8936355" y="5020945"/>
                </a:lnTo>
                <a:lnTo>
                  <a:pt x="9003665" y="5011420"/>
                </a:lnTo>
                <a:lnTo>
                  <a:pt x="9090660" y="5001895"/>
                </a:lnTo>
                <a:lnTo>
                  <a:pt x="9186545" y="4982845"/>
                </a:lnTo>
                <a:lnTo>
                  <a:pt x="9283065" y="4944110"/>
                </a:lnTo>
                <a:lnTo>
                  <a:pt x="9359900" y="4915535"/>
                </a:lnTo>
                <a:lnTo>
                  <a:pt x="9436735" y="4886325"/>
                </a:lnTo>
                <a:lnTo>
                  <a:pt x="9513570" y="4848225"/>
                </a:lnTo>
                <a:lnTo>
                  <a:pt x="9600565" y="4809490"/>
                </a:lnTo>
                <a:lnTo>
                  <a:pt x="9677400" y="4790440"/>
                </a:lnTo>
                <a:lnTo>
                  <a:pt x="9744710" y="4751705"/>
                </a:lnTo>
                <a:lnTo>
                  <a:pt x="9821545" y="4732655"/>
                </a:lnTo>
                <a:lnTo>
                  <a:pt x="9898380" y="4713605"/>
                </a:lnTo>
                <a:lnTo>
                  <a:pt x="9975850" y="4703445"/>
                </a:lnTo>
                <a:lnTo>
                  <a:pt x="10062210" y="4703445"/>
                </a:lnTo>
                <a:lnTo>
                  <a:pt x="10129520" y="4703445"/>
                </a:lnTo>
                <a:lnTo>
                  <a:pt x="10226040" y="4732655"/>
                </a:lnTo>
                <a:lnTo>
                  <a:pt x="10302875" y="4790440"/>
                </a:lnTo>
                <a:lnTo>
                  <a:pt x="10389235" y="4867275"/>
                </a:lnTo>
                <a:lnTo>
                  <a:pt x="10427970" y="4944110"/>
                </a:lnTo>
                <a:lnTo>
                  <a:pt x="10456545" y="5020945"/>
                </a:lnTo>
                <a:lnTo>
                  <a:pt x="10476230" y="5098415"/>
                </a:lnTo>
                <a:lnTo>
                  <a:pt x="10495280" y="5165725"/>
                </a:lnTo>
                <a:lnTo>
                  <a:pt x="10514330" y="5242560"/>
                </a:lnTo>
                <a:lnTo>
                  <a:pt x="10533380" y="5328920"/>
                </a:lnTo>
                <a:lnTo>
                  <a:pt x="10533380" y="5396230"/>
                </a:lnTo>
                <a:lnTo>
                  <a:pt x="10543540" y="5473700"/>
                </a:lnTo>
                <a:lnTo>
                  <a:pt x="10553065" y="5541010"/>
                </a:lnTo>
                <a:lnTo>
                  <a:pt x="10581640" y="5608320"/>
                </a:lnTo>
                <a:lnTo>
                  <a:pt x="10648950" y="5646420"/>
                </a:lnTo>
                <a:lnTo>
                  <a:pt x="10745470" y="5666105"/>
                </a:lnTo>
                <a:lnTo>
                  <a:pt x="10812780" y="5666105"/>
                </a:lnTo>
                <a:lnTo>
                  <a:pt x="10889615" y="5666105"/>
                </a:lnTo>
                <a:lnTo>
                  <a:pt x="10966450" y="5666105"/>
                </a:lnTo>
                <a:lnTo>
                  <a:pt x="11062970" y="5666105"/>
                </a:lnTo>
                <a:lnTo>
                  <a:pt x="11158855" y="5666105"/>
                </a:lnTo>
                <a:lnTo>
                  <a:pt x="11293475" y="5646420"/>
                </a:lnTo>
                <a:lnTo>
                  <a:pt x="11409045" y="5646420"/>
                </a:lnTo>
                <a:lnTo>
                  <a:pt x="11601450" y="5627370"/>
                </a:lnTo>
                <a:lnTo>
                  <a:pt x="11774805" y="5598795"/>
                </a:lnTo>
                <a:lnTo>
                  <a:pt x="11851640" y="5598795"/>
                </a:lnTo>
                <a:lnTo>
                  <a:pt x="11938635" y="5598795"/>
                </a:lnTo>
                <a:lnTo>
                  <a:pt x="12073255" y="5588635"/>
                </a:lnTo>
                <a:lnTo>
                  <a:pt x="12140565" y="5579110"/>
                </a:lnTo>
                <a:lnTo>
                  <a:pt x="12245975" y="5579110"/>
                </a:lnTo>
                <a:lnTo>
                  <a:pt x="12332970" y="5560060"/>
                </a:lnTo>
                <a:lnTo>
                  <a:pt x="12400280" y="5550535"/>
                </a:lnTo>
                <a:lnTo>
                  <a:pt x="12477115" y="5541010"/>
                </a:lnTo>
                <a:lnTo>
                  <a:pt x="12544425" y="5521325"/>
                </a:lnTo>
                <a:lnTo>
                  <a:pt x="12621260" y="5502275"/>
                </a:lnTo>
                <a:lnTo>
                  <a:pt x="12708255" y="5483225"/>
                </a:lnTo>
                <a:lnTo>
                  <a:pt x="12775565" y="5463540"/>
                </a:lnTo>
                <a:lnTo>
                  <a:pt x="12861925" y="5434965"/>
                </a:lnTo>
                <a:lnTo>
                  <a:pt x="12938760" y="5415915"/>
                </a:lnTo>
                <a:lnTo>
                  <a:pt x="13006070" y="5406390"/>
                </a:lnTo>
                <a:lnTo>
                  <a:pt x="13073380" y="5396230"/>
                </a:lnTo>
                <a:lnTo>
                  <a:pt x="13150850" y="5396230"/>
                </a:lnTo>
                <a:lnTo>
                  <a:pt x="13227685" y="5396230"/>
                </a:lnTo>
                <a:lnTo>
                  <a:pt x="13294995" y="5415915"/>
                </a:lnTo>
                <a:lnTo>
                  <a:pt x="13371830" y="5425440"/>
                </a:lnTo>
                <a:lnTo>
                  <a:pt x="13448665" y="5434965"/>
                </a:lnTo>
                <a:lnTo>
                  <a:pt x="13515975" y="5444490"/>
                </a:lnTo>
                <a:lnTo>
                  <a:pt x="13593445" y="5473700"/>
                </a:lnTo>
                <a:lnTo>
                  <a:pt x="13660755" y="5473700"/>
                </a:lnTo>
                <a:lnTo>
                  <a:pt x="13622020" y="7493635"/>
                </a:lnTo>
                <a:lnTo>
                  <a:pt x="0" y="7435850"/>
                </a:lnTo>
                <a:lnTo>
                  <a:pt x="0" y="134620"/>
                </a:lnTo>
                <a:lnTo>
                  <a:pt x="163195" y="144780"/>
                </a:lnTo>
                <a:lnTo>
                  <a:pt x="307340" y="173355"/>
                </a:lnTo>
                <a:lnTo>
                  <a:pt x="412115" y="192405"/>
                </a:lnTo>
                <a:lnTo>
                  <a:pt x="508635" y="221615"/>
                </a:lnTo>
                <a:lnTo>
                  <a:pt x="585470" y="221615"/>
                </a:lnTo>
                <a:lnTo>
                  <a:pt x="652780" y="240665"/>
                </a:lnTo>
                <a:lnTo>
                  <a:pt x="748665" y="259715"/>
                </a:lnTo>
                <a:lnTo>
                  <a:pt x="845185" y="259715"/>
                </a:lnTo>
                <a:lnTo>
                  <a:pt x="951230" y="269875"/>
                </a:lnTo>
                <a:lnTo>
                  <a:pt x="1066165" y="269875"/>
                </a:lnTo>
                <a:lnTo>
                  <a:pt x="1181735" y="269875"/>
                </a:lnTo>
                <a:lnTo>
                  <a:pt x="1336040" y="250190"/>
                </a:lnTo>
                <a:lnTo>
                  <a:pt x="1528445" y="250190"/>
                </a:lnTo>
                <a:lnTo>
                  <a:pt x="1682115" y="221615"/>
                </a:lnTo>
                <a:lnTo>
                  <a:pt x="1816735" y="202565"/>
                </a:lnTo>
                <a:lnTo>
                  <a:pt x="1960880" y="173355"/>
                </a:lnTo>
                <a:lnTo>
                  <a:pt x="2115185" y="154305"/>
                </a:lnTo>
                <a:lnTo>
                  <a:pt x="2268855" y="125095"/>
                </a:lnTo>
                <a:lnTo>
                  <a:pt x="2403475" y="125095"/>
                </a:lnTo>
                <a:lnTo>
                  <a:pt x="2595880" y="96520"/>
                </a:lnTo>
                <a:lnTo>
                  <a:pt x="2788285" y="57785"/>
                </a:lnTo>
                <a:lnTo>
                  <a:pt x="2942590" y="48260"/>
                </a:lnTo>
                <a:lnTo>
                  <a:pt x="3067685" y="29210"/>
                </a:lnTo>
                <a:lnTo>
                  <a:pt x="3202305" y="29210"/>
                </a:lnTo>
                <a:lnTo>
                  <a:pt x="3375660" y="19685"/>
                </a:lnTo>
                <a:lnTo>
                  <a:pt x="3452495" y="19685"/>
                </a:lnTo>
                <a:lnTo>
                  <a:pt x="3577590" y="0"/>
                </a:lnTo>
                <a:lnTo>
                  <a:pt x="3663950" y="0"/>
                </a:lnTo>
                <a:lnTo>
                  <a:pt x="3740785" y="0"/>
                </a:lnTo>
                <a:lnTo>
                  <a:pt x="3808730" y="0"/>
                </a:lnTo>
                <a:lnTo>
                  <a:pt x="3876040" y="29210"/>
                </a:lnTo>
                <a:lnTo>
                  <a:pt x="3943350" y="57785"/>
                </a:lnTo>
                <a:lnTo>
                  <a:pt x="4010660" y="86995"/>
                </a:lnTo>
                <a:lnTo>
                  <a:pt x="4077970" y="125095"/>
                </a:lnTo>
                <a:lnTo>
                  <a:pt x="4145280" y="173355"/>
                </a:lnTo>
                <a:lnTo>
                  <a:pt x="4212590" y="212090"/>
                </a:lnTo>
                <a:lnTo>
                  <a:pt x="4279900" y="250190"/>
                </a:lnTo>
                <a:lnTo>
                  <a:pt x="4347210" y="288925"/>
                </a:lnTo>
                <a:lnTo>
                  <a:pt x="4395470" y="356235"/>
                </a:lnTo>
                <a:lnTo>
                  <a:pt x="4385945" y="327660"/>
                </a:lnTo>
                <a:lnTo>
                  <a:pt x="4655185" y="346710"/>
                </a:lnTo>
              </a:path>
            </a:pathLst>
          </a:custGeom>
          <a:solidFill>
            <a:srgbClr val="789B7E"/>
          </a:solidFill>
          <a:ln>
            <a:noFill/>
          </a:ln>
          <a:effectLst>
            <a:outerShdw blurRad="127000" dist="63500" dir="1920000" sx="101000" sy="101000" algn="bl" rotWithShape="0">
              <a:srgbClr val="3D4A3F">
                <a:alpha val="40000"/>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9" name="任意多边形 18"/>
          <p:cNvSpPr/>
          <p:nvPr/>
        </p:nvSpPr>
        <p:spPr>
          <a:xfrm>
            <a:off x="-734060" y="-236220"/>
            <a:ext cx="13660755" cy="7493635"/>
          </a:xfrm>
          <a:custGeom>
            <a:avLst/>
            <a:gdLst>
              <a:gd name="connisteX0" fmla="*/ 4087495 w 13660755"/>
              <a:gd name="connsiteY0" fmla="*/ 384810 h 7493635"/>
              <a:gd name="connisteX1" fmla="*/ 4164330 w 13660755"/>
              <a:gd name="connsiteY1" fmla="*/ 384810 h 7493635"/>
              <a:gd name="connisteX2" fmla="*/ 4231640 w 13660755"/>
              <a:gd name="connsiteY2" fmla="*/ 375285 h 7493635"/>
              <a:gd name="connisteX3" fmla="*/ 4308475 w 13660755"/>
              <a:gd name="connsiteY3" fmla="*/ 356235 h 7493635"/>
              <a:gd name="connisteX4" fmla="*/ 4395470 w 13660755"/>
              <a:gd name="connsiteY4" fmla="*/ 346710 h 7493635"/>
              <a:gd name="connisteX5" fmla="*/ 4472305 w 13660755"/>
              <a:gd name="connsiteY5" fmla="*/ 346710 h 7493635"/>
              <a:gd name="connisteX6" fmla="*/ 4539615 w 13660755"/>
              <a:gd name="connsiteY6" fmla="*/ 346710 h 7493635"/>
              <a:gd name="connisteX7" fmla="*/ 4616450 w 13660755"/>
              <a:gd name="connsiteY7" fmla="*/ 346710 h 7493635"/>
              <a:gd name="connisteX8" fmla="*/ 4683760 w 13660755"/>
              <a:gd name="connsiteY8" fmla="*/ 346710 h 7493635"/>
              <a:gd name="connisteX9" fmla="*/ 4751070 w 13660755"/>
              <a:gd name="connsiteY9" fmla="*/ 346710 h 7493635"/>
              <a:gd name="connisteX10" fmla="*/ 4818380 w 13660755"/>
              <a:gd name="connsiteY10" fmla="*/ 365760 h 7493635"/>
              <a:gd name="connisteX11" fmla="*/ 4895850 w 13660755"/>
              <a:gd name="connsiteY11" fmla="*/ 375285 h 7493635"/>
              <a:gd name="connisteX12" fmla="*/ 4972685 w 13660755"/>
              <a:gd name="connsiteY12" fmla="*/ 414020 h 7493635"/>
              <a:gd name="connisteX13" fmla="*/ 5049520 w 13660755"/>
              <a:gd name="connsiteY13" fmla="*/ 470535 h 7493635"/>
              <a:gd name="connisteX14" fmla="*/ 5116830 w 13660755"/>
              <a:gd name="connsiteY14" fmla="*/ 547370 h 7493635"/>
              <a:gd name="connisteX15" fmla="*/ 5184140 w 13660755"/>
              <a:gd name="connsiteY15" fmla="*/ 614680 h 7493635"/>
              <a:gd name="connisteX16" fmla="*/ 5232400 w 13660755"/>
              <a:gd name="connsiteY16" fmla="*/ 681990 h 7493635"/>
              <a:gd name="connisteX17" fmla="*/ 5271135 w 13660755"/>
              <a:gd name="connsiteY17" fmla="*/ 749300 h 7493635"/>
              <a:gd name="connisteX18" fmla="*/ 5309235 w 13660755"/>
              <a:gd name="connsiteY18" fmla="*/ 816610 h 7493635"/>
              <a:gd name="connisteX19" fmla="*/ 5309235 w 13660755"/>
              <a:gd name="connsiteY19" fmla="*/ 883920 h 7493635"/>
              <a:gd name="connisteX20" fmla="*/ 5309235 w 13660755"/>
              <a:gd name="connsiteY20" fmla="*/ 951230 h 7493635"/>
              <a:gd name="connisteX21" fmla="*/ 5309235 w 13660755"/>
              <a:gd name="connsiteY21" fmla="*/ 1018540 h 7493635"/>
              <a:gd name="connisteX22" fmla="*/ 5309235 w 13660755"/>
              <a:gd name="connsiteY22" fmla="*/ 1085850 h 7493635"/>
              <a:gd name="connisteX23" fmla="*/ 5280660 w 13660755"/>
              <a:gd name="connsiteY23" fmla="*/ 1153795 h 7493635"/>
              <a:gd name="connisteX24" fmla="*/ 5260975 w 13660755"/>
              <a:gd name="connsiteY24" fmla="*/ 1230630 h 7493635"/>
              <a:gd name="connisteX25" fmla="*/ 5241925 w 13660755"/>
              <a:gd name="connsiteY25" fmla="*/ 1307465 h 7493635"/>
              <a:gd name="connisteX26" fmla="*/ 5241925 w 13660755"/>
              <a:gd name="connsiteY26" fmla="*/ 1384300 h 7493635"/>
              <a:gd name="connisteX27" fmla="*/ 5222875 w 13660755"/>
              <a:gd name="connsiteY27" fmla="*/ 1451610 h 7493635"/>
              <a:gd name="connisteX28" fmla="*/ 5213350 w 13660755"/>
              <a:gd name="connsiteY28" fmla="*/ 1518920 h 7493635"/>
              <a:gd name="connisteX29" fmla="*/ 5203825 w 13660755"/>
              <a:gd name="connsiteY29" fmla="*/ 1586230 h 7493635"/>
              <a:gd name="connisteX30" fmla="*/ 5184140 w 13660755"/>
              <a:gd name="connsiteY30" fmla="*/ 1653540 h 7493635"/>
              <a:gd name="connisteX31" fmla="*/ 5174615 w 13660755"/>
              <a:gd name="connsiteY31" fmla="*/ 1720850 h 7493635"/>
              <a:gd name="connisteX32" fmla="*/ 5174615 w 13660755"/>
              <a:gd name="connsiteY32" fmla="*/ 1788795 h 7493635"/>
              <a:gd name="connisteX33" fmla="*/ 5193665 w 13660755"/>
              <a:gd name="connsiteY33" fmla="*/ 1856105 h 7493635"/>
              <a:gd name="connisteX34" fmla="*/ 5232400 w 13660755"/>
              <a:gd name="connsiteY34" fmla="*/ 1932940 h 7493635"/>
              <a:gd name="connisteX35" fmla="*/ 5280660 w 13660755"/>
              <a:gd name="connsiteY35" fmla="*/ 2000250 h 7493635"/>
              <a:gd name="connisteX36" fmla="*/ 5357495 w 13660755"/>
              <a:gd name="connsiteY36" fmla="*/ 2048510 h 7493635"/>
              <a:gd name="connisteX37" fmla="*/ 5424805 w 13660755"/>
              <a:gd name="connsiteY37" fmla="*/ 2077085 h 7493635"/>
              <a:gd name="connisteX38" fmla="*/ 5501640 w 13660755"/>
              <a:gd name="connsiteY38" fmla="*/ 2115820 h 7493635"/>
              <a:gd name="connisteX39" fmla="*/ 5568950 w 13660755"/>
              <a:gd name="connsiteY39" fmla="*/ 2144395 h 7493635"/>
              <a:gd name="connisteX40" fmla="*/ 5646420 w 13660755"/>
              <a:gd name="connsiteY40" fmla="*/ 2144395 h 7493635"/>
              <a:gd name="connisteX41" fmla="*/ 5713730 w 13660755"/>
              <a:gd name="connsiteY41" fmla="*/ 2153920 h 7493635"/>
              <a:gd name="connisteX42" fmla="*/ 5790565 w 13660755"/>
              <a:gd name="connsiteY42" fmla="*/ 2163445 h 7493635"/>
              <a:gd name="connisteX43" fmla="*/ 5857875 w 13660755"/>
              <a:gd name="connsiteY43" fmla="*/ 2183130 h 7493635"/>
              <a:gd name="connisteX44" fmla="*/ 5925185 w 13660755"/>
              <a:gd name="connsiteY44" fmla="*/ 2211705 h 7493635"/>
              <a:gd name="connisteX45" fmla="*/ 5992495 w 13660755"/>
              <a:gd name="connsiteY45" fmla="*/ 2269490 h 7493635"/>
              <a:gd name="connisteX46" fmla="*/ 6050280 w 13660755"/>
              <a:gd name="connsiteY46" fmla="*/ 2346325 h 7493635"/>
              <a:gd name="connisteX47" fmla="*/ 6088380 w 13660755"/>
              <a:gd name="connsiteY47" fmla="*/ 2413635 h 7493635"/>
              <a:gd name="connisteX48" fmla="*/ 6098540 w 13660755"/>
              <a:gd name="connsiteY48" fmla="*/ 2480945 h 7493635"/>
              <a:gd name="connisteX49" fmla="*/ 6117590 w 13660755"/>
              <a:gd name="connsiteY49" fmla="*/ 2567940 h 7493635"/>
              <a:gd name="connisteX50" fmla="*/ 6127115 w 13660755"/>
              <a:gd name="connsiteY50" fmla="*/ 2644775 h 7493635"/>
              <a:gd name="connisteX51" fmla="*/ 6127115 w 13660755"/>
              <a:gd name="connsiteY51" fmla="*/ 2721610 h 7493635"/>
              <a:gd name="connisteX52" fmla="*/ 6146165 w 13660755"/>
              <a:gd name="connsiteY52" fmla="*/ 2788920 h 7493635"/>
              <a:gd name="connisteX53" fmla="*/ 6156325 w 13660755"/>
              <a:gd name="connsiteY53" fmla="*/ 2865755 h 7493635"/>
              <a:gd name="connisteX54" fmla="*/ 6184900 w 13660755"/>
              <a:gd name="connsiteY54" fmla="*/ 2943225 h 7493635"/>
              <a:gd name="connisteX55" fmla="*/ 6213475 w 13660755"/>
              <a:gd name="connsiteY55" fmla="*/ 3010535 h 7493635"/>
              <a:gd name="connisteX56" fmla="*/ 6252210 w 13660755"/>
              <a:gd name="connsiteY56" fmla="*/ 3077845 h 7493635"/>
              <a:gd name="connisteX57" fmla="*/ 6309995 w 13660755"/>
              <a:gd name="connsiteY57" fmla="*/ 3145155 h 7493635"/>
              <a:gd name="connisteX58" fmla="*/ 6396355 w 13660755"/>
              <a:gd name="connsiteY58" fmla="*/ 3202940 h 7493635"/>
              <a:gd name="connisteX59" fmla="*/ 6463665 w 13660755"/>
              <a:gd name="connsiteY59" fmla="*/ 3241040 h 7493635"/>
              <a:gd name="connisteX60" fmla="*/ 6550660 w 13660755"/>
              <a:gd name="connsiteY60" fmla="*/ 3270250 h 7493635"/>
              <a:gd name="connisteX61" fmla="*/ 6617970 w 13660755"/>
              <a:gd name="connsiteY61" fmla="*/ 3289300 h 7493635"/>
              <a:gd name="connisteX62" fmla="*/ 6704330 w 13660755"/>
              <a:gd name="connsiteY62" fmla="*/ 3298825 h 7493635"/>
              <a:gd name="connisteX63" fmla="*/ 6781165 w 13660755"/>
              <a:gd name="connsiteY63" fmla="*/ 3308350 h 7493635"/>
              <a:gd name="connisteX64" fmla="*/ 6868160 w 13660755"/>
              <a:gd name="connsiteY64" fmla="*/ 3308350 h 7493635"/>
              <a:gd name="connisteX65" fmla="*/ 6944995 w 13660755"/>
              <a:gd name="connsiteY65" fmla="*/ 3308350 h 7493635"/>
              <a:gd name="connisteX66" fmla="*/ 7031355 w 13660755"/>
              <a:gd name="connsiteY66" fmla="*/ 3308350 h 7493635"/>
              <a:gd name="connisteX67" fmla="*/ 7137400 w 13660755"/>
              <a:gd name="connsiteY67" fmla="*/ 3308350 h 7493635"/>
              <a:gd name="connisteX68" fmla="*/ 7223760 w 13660755"/>
              <a:gd name="connsiteY68" fmla="*/ 3298825 h 7493635"/>
              <a:gd name="connisteX69" fmla="*/ 7301230 w 13660755"/>
              <a:gd name="connsiteY69" fmla="*/ 3289300 h 7493635"/>
              <a:gd name="connisteX70" fmla="*/ 7387590 w 13660755"/>
              <a:gd name="connsiteY70" fmla="*/ 3289300 h 7493635"/>
              <a:gd name="connisteX71" fmla="*/ 7473950 w 13660755"/>
              <a:gd name="connsiteY71" fmla="*/ 3289300 h 7493635"/>
              <a:gd name="connisteX72" fmla="*/ 7560945 w 13660755"/>
              <a:gd name="connsiteY72" fmla="*/ 3289300 h 7493635"/>
              <a:gd name="connisteX73" fmla="*/ 7656830 w 13660755"/>
              <a:gd name="connsiteY73" fmla="*/ 3289300 h 7493635"/>
              <a:gd name="connisteX74" fmla="*/ 7743825 w 13660755"/>
              <a:gd name="connsiteY74" fmla="*/ 3289300 h 7493635"/>
              <a:gd name="connisteX75" fmla="*/ 7830185 w 13660755"/>
              <a:gd name="connsiteY75" fmla="*/ 3289300 h 7493635"/>
              <a:gd name="connisteX76" fmla="*/ 7926070 w 13660755"/>
              <a:gd name="connsiteY76" fmla="*/ 3318510 h 7493635"/>
              <a:gd name="connisteX77" fmla="*/ 8003540 w 13660755"/>
              <a:gd name="connsiteY77" fmla="*/ 3337560 h 7493635"/>
              <a:gd name="connisteX78" fmla="*/ 8080375 w 13660755"/>
              <a:gd name="connsiteY78" fmla="*/ 3366135 h 7493635"/>
              <a:gd name="connisteX79" fmla="*/ 8147685 w 13660755"/>
              <a:gd name="connsiteY79" fmla="*/ 3414395 h 7493635"/>
              <a:gd name="connisteX80" fmla="*/ 8224520 w 13660755"/>
              <a:gd name="connsiteY80" fmla="*/ 3481705 h 7493635"/>
              <a:gd name="connisteX81" fmla="*/ 8291830 w 13660755"/>
              <a:gd name="connsiteY81" fmla="*/ 3549015 h 7493635"/>
              <a:gd name="connisteX82" fmla="*/ 8330565 w 13660755"/>
              <a:gd name="connsiteY82" fmla="*/ 3616325 h 7493635"/>
              <a:gd name="connisteX83" fmla="*/ 8359140 w 13660755"/>
              <a:gd name="connsiteY83" fmla="*/ 3703320 h 7493635"/>
              <a:gd name="connisteX84" fmla="*/ 8388350 w 13660755"/>
              <a:gd name="connsiteY84" fmla="*/ 3780155 h 7493635"/>
              <a:gd name="connisteX85" fmla="*/ 8397875 w 13660755"/>
              <a:gd name="connsiteY85" fmla="*/ 3886200 h 7493635"/>
              <a:gd name="connisteX86" fmla="*/ 8397875 w 13660755"/>
              <a:gd name="connsiteY86" fmla="*/ 3953510 h 7493635"/>
              <a:gd name="connisteX87" fmla="*/ 8378825 w 13660755"/>
              <a:gd name="connsiteY87" fmla="*/ 4030345 h 7493635"/>
              <a:gd name="connisteX88" fmla="*/ 8349615 w 13660755"/>
              <a:gd name="connsiteY88" fmla="*/ 4116705 h 7493635"/>
              <a:gd name="connisteX89" fmla="*/ 8321040 w 13660755"/>
              <a:gd name="connsiteY89" fmla="*/ 4213225 h 7493635"/>
              <a:gd name="connisteX90" fmla="*/ 8263255 w 13660755"/>
              <a:gd name="connsiteY90" fmla="*/ 4309110 h 7493635"/>
              <a:gd name="connisteX91" fmla="*/ 8243570 w 13660755"/>
              <a:gd name="connsiteY91" fmla="*/ 4376420 h 7493635"/>
              <a:gd name="connisteX92" fmla="*/ 8205470 w 13660755"/>
              <a:gd name="connsiteY92" fmla="*/ 4453890 h 7493635"/>
              <a:gd name="connisteX93" fmla="*/ 8176260 w 13660755"/>
              <a:gd name="connsiteY93" fmla="*/ 4521200 h 7493635"/>
              <a:gd name="connisteX94" fmla="*/ 8157210 w 13660755"/>
              <a:gd name="connsiteY94" fmla="*/ 4588510 h 7493635"/>
              <a:gd name="connisteX95" fmla="*/ 8147685 w 13660755"/>
              <a:gd name="connsiteY95" fmla="*/ 4655820 h 7493635"/>
              <a:gd name="connisteX96" fmla="*/ 8147685 w 13660755"/>
              <a:gd name="connsiteY96" fmla="*/ 4732655 h 7493635"/>
              <a:gd name="connisteX97" fmla="*/ 8157210 w 13660755"/>
              <a:gd name="connsiteY97" fmla="*/ 4799965 h 7493635"/>
              <a:gd name="connisteX98" fmla="*/ 8185785 w 13660755"/>
              <a:gd name="connsiteY98" fmla="*/ 4867275 h 7493635"/>
              <a:gd name="connisteX99" fmla="*/ 8243570 w 13660755"/>
              <a:gd name="connsiteY99" fmla="*/ 4934585 h 7493635"/>
              <a:gd name="connisteX100" fmla="*/ 8310880 w 13660755"/>
              <a:gd name="connsiteY100" fmla="*/ 4963795 h 7493635"/>
              <a:gd name="connisteX101" fmla="*/ 8388350 w 13660755"/>
              <a:gd name="connsiteY101" fmla="*/ 4992370 h 7493635"/>
              <a:gd name="connisteX102" fmla="*/ 8465185 w 13660755"/>
              <a:gd name="connsiteY102" fmla="*/ 5020945 h 7493635"/>
              <a:gd name="connisteX103" fmla="*/ 8532495 w 13660755"/>
              <a:gd name="connsiteY103" fmla="*/ 5031105 h 7493635"/>
              <a:gd name="connisteX104" fmla="*/ 8667115 w 13660755"/>
              <a:gd name="connsiteY104" fmla="*/ 5031105 h 7493635"/>
              <a:gd name="connisteX105" fmla="*/ 8763635 w 13660755"/>
              <a:gd name="connsiteY105" fmla="*/ 5031105 h 7493635"/>
              <a:gd name="connisteX106" fmla="*/ 8936355 w 13660755"/>
              <a:gd name="connsiteY106" fmla="*/ 5020945 h 7493635"/>
              <a:gd name="connisteX107" fmla="*/ 9003665 w 13660755"/>
              <a:gd name="connsiteY107" fmla="*/ 5011420 h 7493635"/>
              <a:gd name="connisteX108" fmla="*/ 9090660 w 13660755"/>
              <a:gd name="connsiteY108" fmla="*/ 5001895 h 7493635"/>
              <a:gd name="connisteX109" fmla="*/ 9186545 w 13660755"/>
              <a:gd name="connsiteY109" fmla="*/ 4982845 h 7493635"/>
              <a:gd name="connisteX110" fmla="*/ 9283065 w 13660755"/>
              <a:gd name="connsiteY110" fmla="*/ 4944110 h 7493635"/>
              <a:gd name="connisteX111" fmla="*/ 9359900 w 13660755"/>
              <a:gd name="connsiteY111" fmla="*/ 4915535 h 7493635"/>
              <a:gd name="connisteX112" fmla="*/ 9436735 w 13660755"/>
              <a:gd name="connsiteY112" fmla="*/ 4886325 h 7493635"/>
              <a:gd name="connisteX113" fmla="*/ 9513570 w 13660755"/>
              <a:gd name="connsiteY113" fmla="*/ 4848225 h 7493635"/>
              <a:gd name="connisteX114" fmla="*/ 9600565 w 13660755"/>
              <a:gd name="connsiteY114" fmla="*/ 4809490 h 7493635"/>
              <a:gd name="connisteX115" fmla="*/ 9677400 w 13660755"/>
              <a:gd name="connsiteY115" fmla="*/ 4790440 h 7493635"/>
              <a:gd name="connisteX116" fmla="*/ 9744710 w 13660755"/>
              <a:gd name="connsiteY116" fmla="*/ 4751705 h 7493635"/>
              <a:gd name="connisteX117" fmla="*/ 9821545 w 13660755"/>
              <a:gd name="connsiteY117" fmla="*/ 4732655 h 7493635"/>
              <a:gd name="connisteX118" fmla="*/ 9898380 w 13660755"/>
              <a:gd name="connsiteY118" fmla="*/ 4713605 h 7493635"/>
              <a:gd name="connisteX119" fmla="*/ 9975850 w 13660755"/>
              <a:gd name="connsiteY119" fmla="*/ 4703445 h 7493635"/>
              <a:gd name="connisteX120" fmla="*/ 10062210 w 13660755"/>
              <a:gd name="connsiteY120" fmla="*/ 4703445 h 7493635"/>
              <a:gd name="connisteX121" fmla="*/ 10129520 w 13660755"/>
              <a:gd name="connsiteY121" fmla="*/ 4703445 h 7493635"/>
              <a:gd name="connisteX122" fmla="*/ 10226040 w 13660755"/>
              <a:gd name="connsiteY122" fmla="*/ 4732655 h 7493635"/>
              <a:gd name="connisteX123" fmla="*/ 10302875 w 13660755"/>
              <a:gd name="connsiteY123" fmla="*/ 4790440 h 7493635"/>
              <a:gd name="connisteX124" fmla="*/ 10389235 w 13660755"/>
              <a:gd name="connsiteY124" fmla="*/ 4867275 h 7493635"/>
              <a:gd name="connisteX125" fmla="*/ 10427970 w 13660755"/>
              <a:gd name="connsiteY125" fmla="*/ 4944110 h 7493635"/>
              <a:gd name="connisteX126" fmla="*/ 10456545 w 13660755"/>
              <a:gd name="connsiteY126" fmla="*/ 5020945 h 7493635"/>
              <a:gd name="connisteX127" fmla="*/ 10476230 w 13660755"/>
              <a:gd name="connsiteY127" fmla="*/ 5098415 h 7493635"/>
              <a:gd name="connisteX128" fmla="*/ 10495280 w 13660755"/>
              <a:gd name="connsiteY128" fmla="*/ 5165725 h 7493635"/>
              <a:gd name="connisteX129" fmla="*/ 10514330 w 13660755"/>
              <a:gd name="connsiteY129" fmla="*/ 5242560 h 7493635"/>
              <a:gd name="connisteX130" fmla="*/ 10533380 w 13660755"/>
              <a:gd name="connsiteY130" fmla="*/ 5328920 h 7493635"/>
              <a:gd name="connisteX131" fmla="*/ 10533380 w 13660755"/>
              <a:gd name="connsiteY131" fmla="*/ 5396230 h 7493635"/>
              <a:gd name="connisteX132" fmla="*/ 10543540 w 13660755"/>
              <a:gd name="connsiteY132" fmla="*/ 5473700 h 7493635"/>
              <a:gd name="connisteX133" fmla="*/ 10553065 w 13660755"/>
              <a:gd name="connsiteY133" fmla="*/ 5541010 h 7493635"/>
              <a:gd name="connisteX134" fmla="*/ 10581640 w 13660755"/>
              <a:gd name="connsiteY134" fmla="*/ 5608320 h 7493635"/>
              <a:gd name="connisteX135" fmla="*/ 10648950 w 13660755"/>
              <a:gd name="connsiteY135" fmla="*/ 5646420 h 7493635"/>
              <a:gd name="connisteX136" fmla="*/ 10745470 w 13660755"/>
              <a:gd name="connsiteY136" fmla="*/ 5666105 h 7493635"/>
              <a:gd name="connisteX137" fmla="*/ 10812780 w 13660755"/>
              <a:gd name="connsiteY137" fmla="*/ 5666105 h 7493635"/>
              <a:gd name="connisteX138" fmla="*/ 10889615 w 13660755"/>
              <a:gd name="connsiteY138" fmla="*/ 5666105 h 7493635"/>
              <a:gd name="connisteX139" fmla="*/ 10966450 w 13660755"/>
              <a:gd name="connsiteY139" fmla="*/ 5666105 h 7493635"/>
              <a:gd name="connisteX140" fmla="*/ 11062970 w 13660755"/>
              <a:gd name="connsiteY140" fmla="*/ 5666105 h 7493635"/>
              <a:gd name="connisteX141" fmla="*/ 11158855 w 13660755"/>
              <a:gd name="connsiteY141" fmla="*/ 5666105 h 7493635"/>
              <a:gd name="connisteX142" fmla="*/ 11293475 w 13660755"/>
              <a:gd name="connsiteY142" fmla="*/ 5646420 h 7493635"/>
              <a:gd name="connisteX143" fmla="*/ 11409045 w 13660755"/>
              <a:gd name="connsiteY143" fmla="*/ 5646420 h 7493635"/>
              <a:gd name="connisteX144" fmla="*/ 11601450 w 13660755"/>
              <a:gd name="connsiteY144" fmla="*/ 5627370 h 7493635"/>
              <a:gd name="connisteX145" fmla="*/ 11774805 w 13660755"/>
              <a:gd name="connsiteY145" fmla="*/ 5598795 h 7493635"/>
              <a:gd name="connisteX146" fmla="*/ 11851640 w 13660755"/>
              <a:gd name="connsiteY146" fmla="*/ 5598795 h 7493635"/>
              <a:gd name="connisteX147" fmla="*/ 11938635 w 13660755"/>
              <a:gd name="connsiteY147" fmla="*/ 5598795 h 7493635"/>
              <a:gd name="connisteX148" fmla="*/ 12073255 w 13660755"/>
              <a:gd name="connsiteY148" fmla="*/ 5588635 h 7493635"/>
              <a:gd name="connisteX149" fmla="*/ 12140565 w 13660755"/>
              <a:gd name="connsiteY149" fmla="*/ 5579110 h 7493635"/>
              <a:gd name="connisteX150" fmla="*/ 12245975 w 13660755"/>
              <a:gd name="connsiteY150" fmla="*/ 5579110 h 7493635"/>
              <a:gd name="connisteX151" fmla="*/ 12332970 w 13660755"/>
              <a:gd name="connsiteY151" fmla="*/ 5560060 h 7493635"/>
              <a:gd name="connisteX152" fmla="*/ 12400280 w 13660755"/>
              <a:gd name="connsiteY152" fmla="*/ 5550535 h 7493635"/>
              <a:gd name="connisteX153" fmla="*/ 12477115 w 13660755"/>
              <a:gd name="connsiteY153" fmla="*/ 5541010 h 7493635"/>
              <a:gd name="connisteX154" fmla="*/ 12544425 w 13660755"/>
              <a:gd name="connsiteY154" fmla="*/ 5521325 h 7493635"/>
              <a:gd name="connisteX155" fmla="*/ 12621260 w 13660755"/>
              <a:gd name="connsiteY155" fmla="*/ 5502275 h 7493635"/>
              <a:gd name="connisteX156" fmla="*/ 12708255 w 13660755"/>
              <a:gd name="connsiteY156" fmla="*/ 5483225 h 7493635"/>
              <a:gd name="connisteX157" fmla="*/ 12775565 w 13660755"/>
              <a:gd name="connsiteY157" fmla="*/ 5463540 h 7493635"/>
              <a:gd name="connisteX158" fmla="*/ 12861925 w 13660755"/>
              <a:gd name="connsiteY158" fmla="*/ 5434965 h 7493635"/>
              <a:gd name="connisteX159" fmla="*/ 12938760 w 13660755"/>
              <a:gd name="connsiteY159" fmla="*/ 5415915 h 7493635"/>
              <a:gd name="connisteX160" fmla="*/ 13006070 w 13660755"/>
              <a:gd name="connsiteY160" fmla="*/ 5406390 h 7493635"/>
              <a:gd name="connisteX161" fmla="*/ 13073380 w 13660755"/>
              <a:gd name="connsiteY161" fmla="*/ 5396230 h 7493635"/>
              <a:gd name="connisteX162" fmla="*/ 13150850 w 13660755"/>
              <a:gd name="connsiteY162" fmla="*/ 5396230 h 7493635"/>
              <a:gd name="connisteX163" fmla="*/ 13227685 w 13660755"/>
              <a:gd name="connsiteY163" fmla="*/ 5396230 h 7493635"/>
              <a:gd name="connisteX164" fmla="*/ 13294995 w 13660755"/>
              <a:gd name="connsiteY164" fmla="*/ 5415915 h 7493635"/>
              <a:gd name="connisteX165" fmla="*/ 13371830 w 13660755"/>
              <a:gd name="connsiteY165" fmla="*/ 5425440 h 7493635"/>
              <a:gd name="connisteX166" fmla="*/ 13448665 w 13660755"/>
              <a:gd name="connsiteY166" fmla="*/ 5434965 h 7493635"/>
              <a:gd name="connisteX167" fmla="*/ 13515975 w 13660755"/>
              <a:gd name="connsiteY167" fmla="*/ 5444490 h 7493635"/>
              <a:gd name="connisteX168" fmla="*/ 13593445 w 13660755"/>
              <a:gd name="connsiteY168" fmla="*/ 5473700 h 7493635"/>
              <a:gd name="connisteX169" fmla="*/ 13660755 w 13660755"/>
              <a:gd name="connsiteY169" fmla="*/ 5473700 h 7493635"/>
              <a:gd name="connisteX170" fmla="*/ 13622020 w 13660755"/>
              <a:gd name="connsiteY170" fmla="*/ 7493635 h 7493635"/>
              <a:gd name="connisteX171" fmla="*/ 0 w 13660755"/>
              <a:gd name="connsiteY171" fmla="*/ 7435850 h 7493635"/>
              <a:gd name="connisteX172" fmla="*/ 0 w 13660755"/>
              <a:gd name="connsiteY172" fmla="*/ 134620 h 7493635"/>
              <a:gd name="connisteX173" fmla="*/ 163195 w 13660755"/>
              <a:gd name="connsiteY173" fmla="*/ 144780 h 7493635"/>
              <a:gd name="connisteX174" fmla="*/ 307340 w 13660755"/>
              <a:gd name="connsiteY174" fmla="*/ 173355 h 7493635"/>
              <a:gd name="connisteX175" fmla="*/ 412115 w 13660755"/>
              <a:gd name="connsiteY175" fmla="*/ 192405 h 7493635"/>
              <a:gd name="connisteX176" fmla="*/ 508635 w 13660755"/>
              <a:gd name="connsiteY176" fmla="*/ 221615 h 7493635"/>
              <a:gd name="connisteX177" fmla="*/ 585470 w 13660755"/>
              <a:gd name="connsiteY177" fmla="*/ 221615 h 7493635"/>
              <a:gd name="connisteX178" fmla="*/ 652780 w 13660755"/>
              <a:gd name="connsiteY178" fmla="*/ 240665 h 7493635"/>
              <a:gd name="connisteX179" fmla="*/ 748665 w 13660755"/>
              <a:gd name="connsiteY179" fmla="*/ 259715 h 7493635"/>
              <a:gd name="connisteX180" fmla="*/ 845185 w 13660755"/>
              <a:gd name="connsiteY180" fmla="*/ 259715 h 7493635"/>
              <a:gd name="connisteX181" fmla="*/ 951230 w 13660755"/>
              <a:gd name="connsiteY181" fmla="*/ 269875 h 7493635"/>
              <a:gd name="connisteX182" fmla="*/ 1066165 w 13660755"/>
              <a:gd name="connsiteY182" fmla="*/ 269875 h 7493635"/>
              <a:gd name="connisteX183" fmla="*/ 1181735 w 13660755"/>
              <a:gd name="connsiteY183" fmla="*/ 269875 h 7493635"/>
              <a:gd name="connisteX184" fmla="*/ 1336040 w 13660755"/>
              <a:gd name="connsiteY184" fmla="*/ 250190 h 7493635"/>
              <a:gd name="connisteX185" fmla="*/ 1528445 w 13660755"/>
              <a:gd name="connsiteY185" fmla="*/ 250190 h 7493635"/>
              <a:gd name="connisteX186" fmla="*/ 1682115 w 13660755"/>
              <a:gd name="connsiteY186" fmla="*/ 221615 h 7493635"/>
              <a:gd name="connisteX187" fmla="*/ 1816735 w 13660755"/>
              <a:gd name="connsiteY187" fmla="*/ 202565 h 7493635"/>
              <a:gd name="connisteX188" fmla="*/ 1960880 w 13660755"/>
              <a:gd name="connsiteY188" fmla="*/ 173355 h 7493635"/>
              <a:gd name="connisteX189" fmla="*/ 2115185 w 13660755"/>
              <a:gd name="connsiteY189" fmla="*/ 154305 h 7493635"/>
              <a:gd name="connisteX190" fmla="*/ 2268855 w 13660755"/>
              <a:gd name="connsiteY190" fmla="*/ 125095 h 7493635"/>
              <a:gd name="connisteX191" fmla="*/ 2403475 w 13660755"/>
              <a:gd name="connsiteY191" fmla="*/ 125095 h 7493635"/>
              <a:gd name="connisteX192" fmla="*/ 2595880 w 13660755"/>
              <a:gd name="connsiteY192" fmla="*/ 96520 h 7493635"/>
              <a:gd name="connisteX193" fmla="*/ 2788285 w 13660755"/>
              <a:gd name="connsiteY193" fmla="*/ 57785 h 7493635"/>
              <a:gd name="connisteX194" fmla="*/ 2942590 w 13660755"/>
              <a:gd name="connsiteY194" fmla="*/ 48260 h 7493635"/>
              <a:gd name="connisteX195" fmla="*/ 3067685 w 13660755"/>
              <a:gd name="connsiteY195" fmla="*/ 29210 h 7493635"/>
              <a:gd name="connisteX196" fmla="*/ 3202305 w 13660755"/>
              <a:gd name="connsiteY196" fmla="*/ 29210 h 7493635"/>
              <a:gd name="connisteX197" fmla="*/ 3375660 w 13660755"/>
              <a:gd name="connsiteY197" fmla="*/ 19685 h 7493635"/>
              <a:gd name="connisteX198" fmla="*/ 3452495 w 13660755"/>
              <a:gd name="connsiteY198" fmla="*/ 19685 h 7493635"/>
              <a:gd name="connisteX199" fmla="*/ 3577590 w 13660755"/>
              <a:gd name="connsiteY199" fmla="*/ 0 h 7493635"/>
              <a:gd name="connisteX200" fmla="*/ 3663950 w 13660755"/>
              <a:gd name="connsiteY200" fmla="*/ 0 h 7493635"/>
              <a:gd name="connisteX201" fmla="*/ 3740785 w 13660755"/>
              <a:gd name="connsiteY201" fmla="*/ 0 h 7493635"/>
              <a:gd name="connisteX202" fmla="*/ 3808730 w 13660755"/>
              <a:gd name="connsiteY202" fmla="*/ 0 h 7493635"/>
              <a:gd name="connisteX203" fmla="*/ 3876040 w 13660755"/>
              <a:gd name="connsiteY203" fmla="*/ 29210 h 7493635"/>
              <a:gd name="connisteX204" fmla="*/ 3943350 w 13660755"/>
              <a:gd name="connsiteY204" fmla="*/ 57785 h 7493635"/>
              <a:gd name="connisteX205" fmla="*/ 4010660 w 13660755"/>
              <a:gd name="connsiteY205" fmla="*/ 86995 h 7493635"/>
              <a:gd name="connisteX206" fmla="*/ 4077970 w 13660755"/>
              <a:gd name="connsiteY206" fmla="*/ 125095 h 7493635"/>
              <a:gd name="connisteX207" fmla="*/ 4145280 w 13660755"/>
              <a:gd name="connsiteY207" fmla="*/ 173355 h 7493635"/>
              <a:gd name="connisteX208" fmla="*/ 4212590 w 13660755"/>
              <a:gd name="connsiteY208" fmla="*/ 212090 h 7493635"/>
              <a:gd name="connisteX209" fmla="*/ 4279900 w 13660755"/>
              <a:gd name="connsiteY209" fmla="*/ 250190 h 7493635"/>
              <a:gd name="connisteX210" fmla="*/ 4347210 w 13660755"/>
              <a:gd name="connsiteY210" fmla="*/ 288925 h 7493635"/>
              <a:gd name="connisteX211" fmla="*/ 4395470 w 13660755"/>
              <a:gd name="connsiteY211" fmla="*/ 356235 h 7493635"/>
              <a:gd name="connisteX212" fmla="*/ 4385945 w 13660755"/>
              <a:gd name="connsiteY212" fmla="*/ 327660 h 7493635"/>
              <a:gd name="connisteX213" fmla="*/ 4655185 w 13660755"/>
              <a:gd name="connsiteY213" fmla="*/ 346710 h 749363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 ang="0">
                <a:pos x="connisteX58" y="connsiteY58"/>
              </a:cxn>
              <a:cxn ang="0">
                <a:pos x="connisteX59" y="connsiteY59"/>
              </a:cxn>
              <a:cxn ang="0">
                <a:pos x="connisteX60" y="connsiteY60"/>
              </a:cxn>
              <a:cxn ang="0">
                <a:pos x="connisteX61" y="connsiteY61"/>
              </a:cxn>
              <a:cxn ang="0">
                <a:pos x="connisteX62" y="connsiteY62"/>
              </a:cxn>
              <a:cxn ang="0">
                <a:pos x="connisteX63" y="connsiteY63"/>
              </a:cxn>
              <a:cxn ang="0">
                <a:pos x="connisteX64" y="connsiteY64"/>
              </a:cxn>
              <a:cxn ang="0">
                <a:pos x="connisteX65" y="connsiteY65"/>
              </a:cxn>
              <a:cxn ang="0">
                <a:pos x="connisteX66" y="connsiteY66"/>
              </a:cxn>
              <a:cxn ang="0">
                <a:pos x="connisteX67" y="connsiteY67"/>
              </a:cxn>
              <a:cxn ang="0">
                <a:pos x="connisteX68" y="connsiteY68"/>
              </a:cxn>
              <a:cxn ang="0">
                <a:pos x="connisteX69" y="connsiteY69"/>
              </a:cxn>
              <a:cxn ang="0">
                <a:pos x="connisteX70" y="connsiteY70"/>
              </a:cxn>
              <a:cxn ang="0">
                <a:pos x="connisteX71" y="connsiteY71"/>
              </a:cxn>
              <a:cxn ang="0">
                <a:pos x="connisteX72" y="connsiteY72"/>
              </a:cxn>
              <a:cxn ang="0">
                <a:pos x="connisteX73" y="connsiteY73"/>
              </a:cxn>
              <a:cxn ang="0">
                <a:pos x="connisteX74" y="connsiteY74"/>
              </a:cxn>
              <a:cxn ang="0">
                <a:pos x="connisteX75" y="connsiteY75"/>
              </a:cxn>
              <a:cxn ang="0">
                <a:pos x="connisteX76" y="connsiteY76"/>
              </a:cxn>
              <a:cxn ang="0">
                <a:pos x="connisteX77" y="connsiteY77"/>
              </a:cxn>
              <a:cxn ang="0">
                <a:pos x="connisteX78" y="connsiteY78"/>
              </a:cxn>
              <a:cxn ang="0">
                <a:pos x="connisteX79" y="connsiteY79"/>
              </a:cxn>
              <a:cxn ang="0">
                <a:pos x="connisteX80" y="connsiteY80"/>
              </a:cxn>
              <a:cxn ang="0">
                <a:pos x="connisteX81" y="connsiteY81"/>
              </a:cxn>
              <a:cxn ang="0">
                <a:pos x="connisteX82" y="connsiteY82"/>
              </a:cxn>
              <a:cxn ang="0">
                <a:pos x="connisteX83" y="connsiteY83"/>
              </a:cxn>
              <a:cxn ang="0">
                <a:pos x="connisteX84" y="connsiteY84"/>
              </a:cxn>
              <a:cxn ang="0">
                <a:pos x="connisteX85" y="connsiteY85"/>
              </a:cxn>
              <a:cxn ang="0">
                <a:pos x="connisteX86" y="connsiteY86"/>
              </a:cxn>
              <a:cxn ang="0">
                <a:pos x="connisteX87" y="connsiteY87"/>
              </a:cxn>
              <a:cxn ang="0">
                <a:pos x="connisteX88" y="connsiteY88"/>
              </a:cxn>
              <a:cxn ang="0">
                <a:pos x="connisteX89" y="connsiteY89"/>
              </a:cxn>
              <a:cxn ang="0">
                <a:pos x="connisteX90" y="connsiteY90"/>
              </a:cxn>
              <a:cxn ang="0">
                <a:pos x="connisteX91" y="connsiteY91"/>
              </a:cxn>
              <a:cxn ang="0">
                <a:pos x="connisteX92" y="connsiteY92"/>
              </a:cxn>
              <a:cxn ang="0">
                <a:pos x="connisteX93" y="connsiteY93"/>
              </a:cxn>
              <a:cxn ang="0">
                <a:pos x="connisteX94" y="connsiteY94"/>
              </a:cxn>
              <a:cxn ang="0">
                <a:pos x="connisteX95" y="connsiteY95"/>
              </a:cxn>
              <a:cxn ang="0">
                <a:pos x="connisteX96" y="connsiteY96"/>
              </a:cxn>
              <a:cxn ang="0">
                <a:pos x="connisteX97" y="connsiteY97"/>
              </a:cxn>
              <a:cxn ang="0">
                <a:pos x="connisteX98" y="connsiteY98"/>
              </a:cxn>
              <a:cxn ang="0">
                <a:pos x="connisteX99" y="connsiteY99"/>
              </a:cxn>
              <a:cxn ang="0">
                <a:pos x="connisteX100" y="connsiteY100"/>
              </a:cxn>
              <a:cxn ang="0">
                <a:pos x="connisteX101" y="connsiteY101"/>
              </a:cxn>
              <a:cxn ang="0">
                <a:pos x="connisteX102" y="connsiteY102"/>
              </a:cxn>
              <a:cxn ang="0">
                <a:pos x="connisteX103" y="connsiteY103"/>
              </a:cxn>
              <a:cxn ang="0">
                <a:pos x="connisteX104" y="connsiteY104"/>
              </a:cxn>
              <a:cxn ang="0">
                <a:pos x="connisteX105" y="connsiteY105"/>
              </a:cxn>
              <a:cxn ang="0">
                <a:pos x="connisteX106" y="connsiteY106"/>
              </a:cxn>
              <a:cxn ang="0">
                <a:pos x="connisteX107" y="connsiteY107"/>
              </a:cxn>
              <a:cxn ang="0">
                <a:pos x="connisteX108" y="connsiteY108"/>
              </a:cxn>
              <a:cxn ang="0">
                <a:pos x="connisteX109" y="connsiteY109"/>
              </a:cxn>
              <a:cxn ang="0">
                <a:pos x="connisteX110" y="connsiteY110"/>
              </a:cxn>
              <a:cxn ang="0">
                <a:pos x="connisteX111" y="connsiteY111"/>
              </a:cxn>
              <a:cxn ang="0">
                <a:pos x="connisteX112" y="connsiteY112"/>
              </a:cxn>
              <a:cxn ang="0">
                <a:pos x="connisteX113" y="connsiteY113"/>
              </a:cxn>
              <a:cxn ang="0">
                <a:pos x="connisteX114" y="connsiteY114"/>
              </a:cxn>
              <a:cxn ang="0">
                <a:pos x="connisteX115" y="connsiteY115"/>
              </a:cxn>
              <a:cxn ang="0">
                <a:pos x="connisteX116" y="connsiteY116"/>
              </a:cxn>
              <a:cxn ang="0">
                <a:pos x="connisteX117" y="connsiteY117"/>
              </a:cxn>
              <a:cxn ang="0">
                <a:pos x="connisteX118" y="connsiteY118"/>
              </a:cxn>
              <a:cxn ang="0">
                <a:pos x="connisteX119" y="connsiteY119"/>
              </a:cxn>
              <a:cxn ang="0">
                <a:pos x="connisteX120" y="connsiteY120"/>
              </a:cxn>
              <a:cxn ang="0">
                <a:pos x="connisteX121" y="connsiteY121"/>
              </a:cxn>
              <a:cxn ang="0">
                <a:pos x="connisteX122" y="connsiteY122"/>
              </a:cxn>
              <a:cxn ang="0">
                <a:pos x="connisteX123" y="connsiteY123"/>
              </a:cxn>
              <a:cxn ang="0">
                <a:pos x="connisteX124" y="connsiteY124"/>
              </a:cxn>
              <a:cxn ang="0">
                <a:pos x="connisteX125" y="connsiteY125"/>
              </a:cxn>
              <a:cxn ang="0">
                <a:pos x="connisteX126" y="connsiteY126"/>
              </a:cxn>
              <a:cxn ang="0">
                <a:pos x="connisteX127" y="connsiteY127"/>
              </a:cxn>
              <a:cxn ang="0">
                <a:pos x="connisteX128" y="connsiteY128"/>
              </a:cxn>
              <a:cxn ang="0">
                <a:pos x="connisteX129" y="connsiteY129"/>
              </a:cxn>
              <a:cxn ang="0">
                <a:pos x="connisteX130" y="connsiteY130"/>
              </a:cxn>
              <a:cxn ang="0">
                <a:pos x="connisteX131" y="connsiteY131"/>
              </a:cxn>
              <a:cxn ang="0">
                <a:pos x="connisteX132" y="connsiteY132"/>
              </a:cxn>
              <a:cxn ang="0">
                <a:pos x="connisteX133" y="connsiteY133"/>
              </a:cxn>
              <a:cxn ang="0">
                <a:pos x="connisteX134" y="connsiteY134"/>
              </a:cxn>
              <a:cxn ang="0">
                <a:pos x="connisteX135" y="connsiteY135"/>
              </a:cxn>
              <a:cxn ang="0">
                <a:pos x="connisteX136" y="connsiteY136"/>
              </a:cxn>
              <a:cxn ang="0">
                <a:pos x="connisteX137" y="connsiteY137"/>
              </a:cxn>
              <a:cxn ang="0">
                <a:pos x="connisteX138" y="connsiteY138"/>
              </a:cxn>
              <a:cxn ang="0">
                <a:pos x="connisteX139" y="connsiteY139"/>
              </a:cxn>
              <a:cxn ang="0">
                <a:pos x="connisteX140" y="connsiteY140"/>
              </a:cxn>
              <a:cxn ang="0">
                <a:pos x="connisteX141" y="connsiteY141"/>
              </a:cxn>
              <a:cxn ang="0">
                <a:pos x="connisteX142" y="connsiteY142"/>
              </a:cxn>
              <a:cxn ang="0">
                <a:pos x="connisteX143" y="connsiteY143"/>
              </a:cxn>
              <a:cxn ang="0">
                <a:pos x="connisteX144" y="connsiteY144"/>
              </a:cxn>
              <a:cxn ang="0">
                <a:pos x="connisteX145" y="connsiteY145"/>
              </a:cxn>
              <a:cxn ang="0">
                <a:pos x="connisteX146" y="connsiteY146"/>
              </a:cxn>
              <a:cxn ang="0">
                <a:pos x="connisteX147" y="connsiteY147"/>
              </a:cxn>
              <a:cxn ang="0">
                <a:pos x="connisteX148" y="connsiteY148"/>
              </a:cxn>
              <a:cxn ang="0">
                <a:pos x="connisteX149" y="connsiteY149"/>
              </a:cxn>
              <a:cxn ang="0">
                <a:pos x="connisteX150" y="connsiteY150"/>
              </a:cxn>
              <a:cxn ang="0">
                <a:pos x="connisteX151" y="connsiteY151"/>
              </a:cxn>
              <a:cxn ang="0">
                <a:pos x="connisteX152" y="connsiteY152"/>
              </a:cxn>
              <a:cxn ang="0">
                <a:pos x="connisteX153" y="connsiteY153"/>
              </a:cxn>
              <a:cxn ang="0">
                <a:pos x="connisteX154" y="connsiteY154"/>
              </a:cxn>
              <a:cxn ang="0">
                <a:pos x="connisteX155" y="connsiteY155"/>
              </a:cxn>
              <a:cxn ang="0">
                <a:pos x="connisteX156" y="connsiteY156"/>
              </a:cxn>
              <a:cxn ang="0">
                <a:pos x="connisteX157" y="connsiteY157"/>
              </a:cxn>
              <a:cxn ang="0">
                <a:pos x="connisteX158" y="connsiteY158"/>
              </a:cxn>
              <a:cxn ang="0">
                <a:pos x="connisteX159" y="connsiteY159"/>
              </a:cxn>
              <a:cxn ang="0">
                <a:pos x="connisteX160" y="connsiteY160"/>
              </a:cxn>
              <a:cxn ang="0">
                <a:pos x="connisteX161" y="connsiteY161"/>
              </a:cxn>
              <a:cxn ang="0">
                <a:pos x="connisteX162" y="connsiteY162"/>
              </a:cxn>
              <a:cxn ang="0">
                <a:pos x="connisteX163" y="connsiteY163"/>
              </a:cxn>
              <a:cxn ang="0">
                <a:pos x="connisteX164" y="connsiteY164"/>
              </a:cxn>
              <a:cxn ang="0">
                <a:pos x="connisteX165" y="connsiteY165"/>
              </a:cxn>
              <a:cxn ang="0">
                <a:pos x="connisteX166" y="connsiteY166"/>
              </a:cxn>
              <a:cxn ang="0">
                <a:pos x="connisteX167" y="connsiteY167"/>
              </a:cxn>
              <a:cxn ang="0">
                <a:pos x="connisteX168" y="connsiteY168"/>
              </a:cxn>
              <a:cxn ang="0">
                <a:pos x="connisteX169" y="connsiteY169"/>
              </a:cxn>
              <a:cxn ang="0">
                <a:pos x="connisteX170" y="connsiteY170"/>
              </a:cxn>
              <a:cxn ang="0">
                <a:pos x="connisteX171" y="connsiteY171"/>
              </a:cxn>
              <a:cxn ang="0">
                <a:pos x="connisteX172" y="connsiteY172"/>
              </a:cxn>
              <a:cxn ang="0">
                <a:pos x="connisteX173" y="connsiteY173"/>
              </a:cxn>
              <a:cxn ang="0">
                <a:pos x="connisteX174" y="connsiteY174"/>
              </a:cxn>
              <a:cxn ang="0">
                <a:pos x="connisteX175" y="connsiteY175"/>
              </a:cxn>
              <a:cxn ang="0">
                <a:pos x="connisteX176" y="connsiteY176"/>
              </a:cxn>
              <a:cxn ang="0">
                <a:pos x="connisteX177" y="connsiteY177"/>
              </a:cxn>
              <a:cxn ang="0">
                <a:pos x="connisteX178" y="connsiteY178"/>
              </a:cxn>
              <a:cxn ang="0">
                <a:pos x="connisteX179" y="connsiteY179"/>
              </a:cxn>
              <a:cxn ang="0">
                <a:pos x="connisteX180" y="connsiteY180"/>
              </a:cxn>
              <a:cxn ang="0">
                <a:pos x="connisteX181" y="connsiteY181"/>
              </a:cxn>
              <a:cxn ang="0">
                <a:pos x="connisteX182" y="connsiteY182"/>
              </a:cxn>
              <a:cxn ang="0">
                <a:pos x="connisteX183" y="connsiteY183"/>
              </a:cxn>
              <a:cxn ang="0">
                <a:pos x="connisteX184" y="connsiteY184"/>
              </a:cxn>
              <a:cxn ang="0">
                <a:pos x="connisteX185" y="connsiteY185"/>
              </a:cxn>
              <a:cxn ang="0">
                <a:pos x="connisteX186" y="connsiteY186"/>
              </a:cxn>
              <a:cxn ang="0">
                <a:pos x="connisteX187" y="connsiteY187"/>
              </a:cxn>
              <a:cxn ang="0">
                <a:pos x="connisteX188" y="connsiteY188"/>
              </a:cxn>
              <a:cxn ang="0">
                <a:pos x="connisteX189" y="connsiteY189"/>
              </a:cxn>
              <a:cxn ang="0">
                <a:pos x="connisteX190" y="connsiteY190"/>
              </a:cxn>
              <a:cxn ang="0">
                <a:pos x="connisteX191" y="connsiteY191"/>
              </a:cxn>
              <a:cxn ang="0">
                <a:pos x="connisteX192" y="connsiteY192"/>
              </a:cxn>
              <a:cxn ang="0">
                <a:pos x="connisteX193" y="connsiteY193"/>
              </a:cxn>
              <a:cxn ang="0">
                <a:pos x="connisteX194" y="connsiteY194"/>
              </a:cxn>
              <a:cxn ang="0">
                <a:pos x="connisteX195" y="connsiteY195"/>
              </a:cxn>
              <a:cxn ang="0">
                <a:pos x="connisteX196" y="connsiteY196"/>
              </a:cxn>
              <a:cxn ang="0">
                <a:pos x="connisteX197" y="connsiteY197"/>
              </a:cxn>
              <a:cxn ang="0">
                <a:pos x="connisteX198" y="connsiteY198"/>
              </a:cxn>
              <a:cxn ang="0">
                <a:pos x="connisteX199" y="connsiteY199"/>
              </a:cxn>
              <a:cxn ang="0">
                <a:pos x="connisteX200" y="connsiteY200"/>
              </a:cxn>
              <a:cxn ang="0">
                <a:pos x="connisteX201" y="connsiteY201"/>
              </a:cxn>
              <a:cxn ang="0">
                <a:pos x="connisteX202" y="connsiteY202"/>
              </a:cxn>
              <a:cxn ang="0">
                <a:pos x="connisteX203" y="connsiteY203"/>
              </a:cxn>
              <a:cxn ang="0">
                <a:pos x="connisteX204" y="connsiteY204"/>
              </a:cxn>
              <a:cxn ang="0">
                <a:pos x="connisteX205" y="connsiteY205"/>
              </a:cxn>
              <a:cxn ang="0">
                <a:pos x="connisteX206" y="connsiteY206"/>
              </a:cxn>
              <a:cxn ang="0">
                <a:pos x="connisteX207" y="connsiteY207"/>
              </a:cxn>
              <a:cxn ang="0">
                <a:pos x="connisteX208" y="connsiteY208"/>
              </a:cxn>
              <a:cxn ang="0">
                <a:pos x="connisteX209" y="connsiteY209"/>
              </a:cxn>
              <a:cxn ang="0">
                <a:pos x="connisteX210" y="connsiteY210"/>
              </a:cxn>
              <a:cxn ang="0">
                <a:pos x="connisteX211" y="connsiteY211"/>
              </a:cxn>
              <a:cxn ang="0">
                <a:pos x="connisteX212" y="connsiteY212"/>
              </a:cxn>
              <a:cxn ang="0">
                <a:pos x="connisteX213" y="connsiteY213"/>
              </a:cxn>
            </a:cxnLst>
            <a:rect l="l" t="t" r="r" b="b"/>
            <a:pathLst>
              <a:path w="13660755" h="7493635">
                <a:moveTo>
                  <a:pt x="4087495" y="384810"/>
                </a:moveTo>
                <a:lnTo>
                  <a:pt x="4164330" y="384810"/>
                </a:lnTo>
                <a:lnTo>
                  <a:pt x="4231640" y="375285"/>
                </a:lnTo>
                <a:lnTo>
                  <a:pt x="4308475" y="356235"/>
                </a:lnTo>
                <a:lnTo>
                  <a:pt x="4395470" y="346710"/>
                </a:lnTo>
                <a:lnTo>
                  <a:pt x="4472305" y="346710"/>
                </a:lnTo>
                <a:lnTo>
                  <a:pt x="4539615" y="346710"/>
                </a:lnTo>
                <a:lnTo>
                  <a:pt x="4616450" y="346710"/>
                </a:lnTo>
                <a:lnTo>
                  <a:pt x="4683760" y="346710"/>
                </a:lnTo>
                <a:lnTo>
                  <a:pt x="4751070" y="346710"/>
                </a:lnTo>
                <a:lnTo>
                  <a:pt x="4818380" y="365760"/>
                </a:lnTo>
                <a:lnTo>
                  <a:pt x="4895850" y="375285"/>
                </a:lnTo>
                <a:lnTo>
                  <a:pt x="4972685" y="414020"/>
                </a:lnTo>
                <a:lnTo>
                  <a:pt x="5049520" y="470535"/>
                </a:lnTo>
                <a:lnTo>
                  <a:pt x="5116830" y="547370"/>
                </a:lnTo>
                <a:lnTo>
                  <a:pt x="5184140" y="614680"/>
                </a:lnTo>
                <a:lnTo>
                  <a:pt x="5232400" y="681990"/>
                </a:lnTo>
                <a:lnTo>
                  <a:pt x="5271135" y="749300"/>
                </a:lnTo>
                <a:lnTo>
                  <a:pt x="5309235" y="816610"/>
                </a:lnTo>
                <a:lnTo>
                  <a:pt x="5309235" y="883920"/>
                </a:lnTo>
                <a:lnTo>
                  <a:pt x="5309235" y="951230"/>
                </a:lnTo>
                <a:lnTo>
                  <a:pt x="5309235" y="1018540"/>
                </a:lnTo>
                <a:lnTo>
                  <a:pt x="5309235" y="1085850"/>
                </a:lnTo>
                <a:lnTo>
                  <a:pt x="5280660" y="1153795"/>
                </a:lnTo>
                <a:lnTo>
                  <a:pt x="5260975" y="1230630"/>
                </a:lnTo>
                <a:lnTo>
                  <a:pt x="5241925" y="1307465"/>
                </a:lnTo>
                <a:lnTo>
                  <a:pt x="5241925" y="1384300"/>
                </a:lnTo>
                <a:lnTo>
                  <a:pt x="5222875" y="1451610"/>
                </a:lnTo>
                <a:lnTo>
                  <a:pt x="5213350" y="1518920"/>
                </a:lnTo>
                <a:lnTo>
                  <a:pt x="5203825" y="1586230"/>
                </a:lnTo>
                <a:lnTo>
                  <a:pt x="5184140" y="1653540"/>
                </a:lnTo>
                <a:lnTo>
                  <a:pt x="5174615" y="1720850"/>
                </a:lnTo>
                <a:lnTo>
                  <a:pt x="5174615" y="1788795"/>
                </a:lnTo>
                <a:lnTo>
                  <a:pt x="5193665" y="1856105"/>
                </a:lnTo>
                <a:lnTo>
                  <a:pt x="5232400" y="1932940"/>
                </a:lnTo>
                <a:lnTo>
                  <a:pt x="5280660" y="2000250"/>
                </a:lnTo>
                <a:lnTo>
                  <a:pt x="5357495" y="2048510"/>
                </a:lnTo>
                <a:lnTo>
                  <a:pt x="5424805" y="2077085"/>
                </a:lnTo>
                <a:lnTo>
                  <a:pt x="5501640" y="2115820"/>
                </a:lnTo>
                <a:lnTo>
                  <a:pt x="5568950" y="2144395"/>
                </a:lnTo>
                <a:lnTo>
                  <a:pt x="5646420" y="2144395"/>
                </a:lnTo>
                <a:lnTo>
                  <a:pt x="5713730" y="2153920"/>
                </a:lnTo>
                <a:lnTo>
                  <a:pt x="5790565" y="2163445"/>
                </a:lnTo>
                <a:lnTo>
                  <a:pt x="5857875" y="2183130"/>
                </a:lnTo>
                <a:lnTo>
                  <a:pt x="5925185" y="2211705"/>
                </a:lnTo>
                <a:lnTo>
                  <a:pt x="5992495" y="2269490"/>
                </a:lnTo>
                <a:lnTo>
                  <a:pt x="6050280" y="2346325"/>
                </a:lnTo>
                <a:lnTo>
                  <a:pt x="6088380" y="2413635"/>
                </a:lnTo>
                <a:lnTo>
                  <a:pt x="6098540" y="2480945"/>
                </a:lnTo>
                <a:lnTo>
                  <a:pt x="6117590" y="2567940"/>
                </a:lnTo>
                <a:lnTo>
                  <a:pt x="6127115" y="2644775"/>
                </a:lnTo>
                <a:lnTo>
                  <a:pt x="6127115" y="2721610"/>
                </a:lnTo>
                <a:lnTo>
                  <a:pt x="6146165" y="2788920"/>
                </a:lnTo>
                <a:lnTo>
                  <a:pt x="6156325" y="2865755"/>
                </a:lnTo>
                <a:lnTo>
                  <a:pt x="6184900" y="2943225"/>
                </a:lnTo>
                <a:lnTo>
                  <a:pt x="6213475" y="3010535"/>
                </a:lnTo>
                <a:lnTo>
                  <a:pt x="6252210" y="3077845"/>
                </a:lnTo>
                <a:lnTo>
                  <a:pt x="6309995" y="3145155"/>
                </a:lnTo>
                <a:lnTo>
                  <a:pt x="6396355" y="3202940"/>
                </a:lnTo>
                <a:lnTo>
                  <a:pt x="6463665" y="3241040"/>
                </a:lnTo>
                <a:lnTo>
                  <a:pt x="6550660" y="3270250"/>
                </a:lnTo>
                <a:lnTo>
                  <a:pt x="6617970" y="3289300"/>
                </a:lnTo>
                <a:lnTo>
                  <a:pt x="6704330" y="3298825"/>
                </a:lnTo>
                <a:lnTo>
                  <a:pt x="6781165" y="3308350"/>
                </a:lnTo>
                <a:lnTo>
                  <a:pt x="6868160" y="3308350"/>
                </a:lnTo>
                <a:lnTo>
                  <a:pt x="6944995" y="3308350"/>
                </a:lnTo>
                <a:lnTo>
                  <a:pt x="7031355" y="3308350"/>
                </a:lnTo>
                <a:lnTo>
                  <a:pt x="7137400" y="3308350"/>
                </a:lnTo>
                <a:lnTo>
                  <a:pt x="7223760" y="3298825"/>
                </a:lnTo>
                <a:lnTo>
                  <a:pt x="7301230" y="3289300"/>
                </a:lnTo>
                <a:lnTo>
                  <a:pt x="7387590" y="3289300"/>
                </a:lnTo>
                <a:lnTo>
                  <a:pt x="7473950" y="3289300"/>
                </a:lnTo>
                <a:lnTo>
                  <a:pt x="7560945" y="3289300"/>
                </a:lnTo>
                <a:lnTo>
                  <a:pt x="7656830" y="3289300"/>
                </a:lnTo>
                <a:lnTo>
                  <a:pt x="7743825" y="3289300"/>
                </a:lnTo>
                <a:lnTo>
                  <a:pt x="7830185" y="3289300"/>
                </a:lnTo>
                <a:lnTo>
                  <a:pt x="7926070" y="3318510"/>
                </a:lnTo>
                <a:lnTo>
                  <a:pt x="8003540" y="3337560"/>
                </a:lnTo>
                <a:lnTo>
                  <a:pt x="8080375" y="3366135"/>
                </a:lnTo>
                <a:lnTo>
                  <a:pt x="8147685" y="3414395"/>
                </a:lnTo>
                <a:lnTo>
                  <a:pt x="8224520" y="3481705"/>
                </a:lnTo>
                <a:lnTo>
                  <a:pt x="8291830" y="3549015"/>
                </a:lnTo>
                <a:lnTo>
                  <a:pt x="8330565" y="3616325"/>
                </a:lnTo>
                <a:lnTo>
                  <a:pt x="8359140" y="3703320"/>
                </a:lnTo>
                <a:lnTo>
                  <a:pt x="8388350" y="3780155"/>
                </a:lnTo>
                <a:lnTo>
                  <a:pt x="8397875" y="3886200"/>
                </a:lnTo>
                <a:lnTo>
                  <a:pt x="8397875" y="3953510"/>
                </a:lnTo>
                <a:lnTo>
                  <a:pt x="8378825" y="4030345"/>
                </a:lnTo>
                <a:lnTo>
                  <a:pt x="8349615" y="4116705"/>
                </a:lnTo>
                <a:lnTo>
                  <a:pt x="8321040" y="4213225"/>
                </a:lnTo>
                <a:lnTo>
                  <a:pt x="8263255" y="4309110"/>
                </a:lnTo>
                <a:lnTo>
                  <a:pt x="8243570" y="4376420"/>
                </a:lnTo>
                <a:lnTo>
                  <a:pt x="8205470" y="4453890"/>
                </a:lnTo>
                <a:lnTo>
                  <a:pt x="8176260" y="4521200"/>
                </a:lnTo>
                <a:lnTo>
                  <a:pt x="8157210" y="4588510"/>
                </a:lnTo>
                <a:lnTo>
                  <a:pt x="8147685" y="4655820"/>
                </a:lnTo>
                <a:lnTo>
                  <a:pt x="8147685" y="4732655"/>
                </a:lnTo>
                <a:lnTo>
                  <a:pt x="8157210" y="4799965"/>
                </a:lnTo>
                <a:lnTo>
                  <a:pt x="8185785" y="4867275"/>
                </a:lnTo>
                <a:lnTo>
                  <a:pt x="8243570" y="4934585"/>
                </a:lnTo>
                <a:lnTo>
                  <a:pt x="8310880" y="4963795"/>
                </a:lnTo>
                <a:lnTo>
                  <a:pt x="8388350" y="4992370"/>
                </a:lnTo>
                <a:lnTo>
                  <a:pt x="8465185" y="5020945"/>
                </a:lnTo>
                <a:lnTo>
                  <a:pt x="8532495" y="5031105"/>
                </a:lnTo>
                <a:lnTo>
                  <a:pt x="8667115" y="5031105"/>
                </a:lnTo>
                <a:lnTo>
                  <a:pt x="8763635" y="5031105"/>
                </a:lnTo>
                <a:lnTo>
                  <a:pt x="8936355" y="5020945"/>
                </a:lnTo>
                <a:lnTo>
                  <a:pt x="9003665" y="5011420"/>
                </a:lnTo>
                <a:lnTo>
                  <a:pt x="9090660" y="5001895"/>
                </a:lnTo>
                <a:lnTo>
                  <a:pt x="9186545" y="4982845"/>
                </a:lnTo>
                <a:lnTo>
                  <a:pt x="9283065" y="4944110"/>
                </a:lnTo>
                <a:lnTo>
                  <a:pt x="9359900" y="4915535"/>
                </a:lnTo>
                <a:lnTo>
                  <a:pt x="9436735" y="4886325"/>
                </a:lnTo>
                <a:lnTo>
                  <a:pt x="9513570" y="4848225"/>
                </a:lnTo>
                <a:lnTo>
                  <a:pt x="9600565" y="4809490"/>
                </a:lnTo>
                <a:lnTo>
                  <a:pt x="9677400" y="4790440"/>
                </a:lnTo>
                <a:lnTo>
                  <a:pt x="9744710" y="4751705"/>
                </a:lnTo>
                <a:lnTo>
                  <a:pt x="9821545" y="4732655"/>
                </a:lnTo>
                <a:lnTo>
                  <a:pt x="9898380" y="4713605"/>
                </a:lnTo>
                <a:lnTo>
                  <a:pt x="9975850" y="4703445"/>
                </a:lnTo>
                <a:lnTo>
                  <a:pt x="10062210" y="4703445"/>
                </a:lnTo>
                <a:lnTo>
                  <a:pt x="10129520" y="4703445"/>
                </a:lnTo>
                <a:lnTo>
                  <a:pt x="10226040" y="4732655"/>
                </a:lnTo>
                <a:lnTo>
                  <a:pt x="10302875" y="4790440"/>
                </a:lnTo>
                <a:lnTo>
                  <a:pt x="10389235" y="4867275"/>
                </a:lnTo>
                <a:lnTo>
                  <a:pt x="10427970" y="4944110"/>
                </a:lnTo>
                <a:lnTo>
                  <a:pt x="10456545" y="5020945"/>
                </a:lnTo>
                <a:lnTo>
                  <a:pt x="10476230" y="5098415"/>
                </a:lnTo>
                <a:lnTo>
                  <a:pt x="10495280" y="5165725"/>
                </a:lnTo>
                <a:lnTo>
                  <a:pt x="10514330" y="5242560"/>
                </a:lnTo>
                <a:lnTo>
                  <a:pt x="10533380" y="5328920"/>
                </a:lnTo>
                <a:lnTo>
                  <a:pt x="10533380" y="5396230"/>
                </a:lnTo>
                <a:lnTo>
                  <a:pt x="10543540" y="5473700"/>
                </a:lnTo>
                <a:lnTo>
                  <a:pt x="10553065" y="5541010"/>
                </a:lnTo>
                <a:lnTo>
                  <a:pt x="10581640" y="5608320"/>
                </a:lnTo>
                <a:lnTo>
                  <a:pt x="10648950" y="5646420"/>
                </a:lnTo>
                <a:lnTo>
                  <a:pt x="10745470" y="5666105"/>
                </a:lnTo>
                <a:lnTo>
                  <a:pt x="10812780" y="5666105"/>
                </a:lnTo>
                <a:lnTo>
                  <a:pt x="10889615" y="5666105"/>
                </a:lnTo>
                <a:lnTo>
                  <a:pt x="10966450" y="5666105"/>
                </a:lnTo>
                <a:lnTo>
                  <a:pt x="11062970" y="5666105"/>
                </a:lnTo>
                <a:lnTo>
                  <a:pt x="11158855" y="5666105"/>
                </a:lnTo>
                <a:lnTo>
                  <a:pt x="11293475" y="5646420"/>
                </a:lnTo>
                <a:lnTo>
                  <a:pt x="11409045" y="5646420"/>
                </a:lnTo>
                <a:lnTo>
                  <a:pt x="11601450" y="5627370"/>
                </a:lnTo>
                <a:lnTo>
                  <a:pt x="11774805" y="5598795"/>
                </a:lnTo>
                <a:lnTo>
                  <a:pt x="11851640" y="5598795"/>
                </a:lnTo>
                <a:lnTo>
                  <a:pt x="11938635" y="5598795"/>
                </a:lnTo>
                <a:lnTo>
                  <a:pt x="12073255" y="5588635"/>
                </a:lnTo>
                <a:lnTo>
                  <a:pt x="12140565" y="5579110"/>
                </a:lnTo>
                <a:lnTo>
                  <a:pt x="12245975" y="5579110"/>
                </a:lnTo>
                <a:lnTo>
                  <a:pt x="12332970" y="5560060"/>
                </a:lnTo>
                <a:lnTo>
                  <a:pt x="12400280" y="5550535"/>
                </a:lnTo>
                <a:lnTo>
                  <a:pt x="12477115" y="5541010"/>
                </a:lnTo>
                <a:lnTo>
                  <a:pt x="12544425" y="5521325"/>
                </a:lnTo>
                <a:lnTo>
                  <a:pt x="12621260" y="5502275"/>
                </a:lnTo>
                <a:lnTo>
                  <a:pt x="12708255" y="5483225"/>
                </a:lnTo>
                <a:lnTo>
                  <a:pt x="12775565" y="5463540"/>
                </a:lnTo>
                <a:lnTo>
                  <a:pt x="12861925" y="5434965"/>
                </a:lnTo>
                <a:lnTo>
                  <a:pt x="12938760" y="5415915"/>
                </a:lnTo>
                <a:lnTo>
                  <a:pt x="13006070" y="5406390"/>
                </a:lnTo>
                <a:lnTo>
                  <a:pt x="13073380" y="5396230"/>
                </a:lnTo>
                <a:lnTo>
                  <a:pt x="13150850" y="5396230"/>
                </a:lnTo>
                <a:lnTo>
                  <a:pt x="13227685" y="5396230"/>
                </a:lnTo>
                <a:lnTo>
                  <a:pt x="13294995" y="5415915"/>
                </a:lnTo>
                <a:lnTo>
                  <a:pt x="13371830" y="5425440"/>
                </a:lnTo>
                <a:lnTo>
                  <a:pt x="13448665" y="5434965"/>
                </a:lnTo>
                <a:lnTo>
                  <a:pt x="13515975" y="5444490"/>
                </a:lnTo>
                <a:lnTo>
                  <a:pt x="13593445" y="5473700"/>
                </a:lnTo>
                <a:lnTo>
                  <a:pt x="13660755" y="5473700"/>
                </a:lnTo>
                <a:lnTo>
                  <a:pt x="13622020" y="7493635"/>
                </a:lnTo>
                <a:lnTo>
                  <a:pt x="0" y="7435850"/>
                </a:lnTo>
                <a:lnTo>
                  <a:pt x="0" y="134620"/>
                </a:lnTo>
                <a:lnTo>
                  <a:pt x="163195" y="144780"/>
                </a:lnTo>
                <a:lnTo>
                  <a:pt x="307340" y="173355"/>
                </a:lnTo>
                <a:lnTo>
                  <a:pt x="412115" y="192405"/>
                </a:lnTo>
                <a:lnTo>
                  <a:pt x="508635" y="221615"/>
                </a:lnTo>
                <a:lnTo>
                  <a:pt x="585470" y="221615"/>
                </a:lnTo>
                <a:lnTo>
                  <a:pt x="652780" y="240665"/>
                </a:lnTo>
                <a:lnTo>
                  <a:pt x="748665" y="259715"/>
                </a:lnTo>
                <a:lnTo>
                  <a:pt x="845185" y="259715"/>
                </a:lnTo>
                <a:lnTo>
                  <a:pt x="951230" y="269875"/>
                </a:lnTo>
                <a:lnTo>
                  <a:pt x="1066165" y="269875"/>
                </a:lnTo>
                <a:lnTo>
                  <a:pt x="1181735" y="269875"/>
                </a:lnTo>
                <a:lnTo>
                  <a:pt x="1336040" y="250190"/>
                </a:lnTo>
                <a:lnTo>
                  <a:pt x="1528445" y="250190"/>
                </a:lnTo>
                <a:lnTo>
                  <a:pt x="1682115" y="221615"/>
                </a:lnTo>
                <a:lnTo>
                  <a:pt x="1816735" y="202565"/>
                </a:lnTo>
                <a:lnTo>
                  <a:pt x="1960880" y="173355"/>
                </a:lnTo>
                <a:lnTo>
                  <a:pt x="2115185" y="154305"/>
                </a:lnTo>
                <a:lnTo>
                  <a:pt x="2268855" y="125095"/>
                </a:lnTo>
                <a:lnTo>
                  <a:pt x="2403475" y="125095"/>
                </a:lnTo>
                <a:lnTo>
                  <a:pt x="2595880" y="96520"/>
                </a:lnTo>
                <a:lnTo>
                  <a:pt x="2788285" y="57785"/>
                </a:lnTo>
                <a:lnTo>
                  <a:pt x="2942590" y="48260"/>
                </a:lnTo>
                <a:lnTo>
                  <a:pt x="3067685" y="29210"/>
                </a:lnTo>
                <a:lnTo>
                  <a:pt x="3202305" y="29210"/>
                </a:lnTo>
                <a:lnTo>
                  <a:pt x="3375660" y="19685"/>
                </a:lnTo>
                <a:lnTo>
                  <a:pt x="3452495" y="19685"/>
                </a:lnTo>
                <a:lnTo>
                  <a:pt x="3577590" y="0"/>
                </a:lnTo>
                <a:lnTo>
                  <a:pt x="3663950" y="0"/>
                </a:lnTo>
                <a:lnTo>
                  <a:pt x="3740785" y="0"/>
                </a:lnTo>
                <a:lnTo>
                  <a:pt x="3808730" y="0"/>
                </a:lnTo>
                <a:lnTo>
                  <a:pt x="3876040" y="29210"/>
                </a:lnTo>
                <a:lnTo>
                  <a:pt x="3943350" y="57785"/>
                </a:lnTo>
                <a:lnTo>
                  <a:pt x="4010660" y="86995"/>
                </a:lnTo>
                <a:lnTo>
                  <a:pt x="4077970" y="125095"/>
                </a:lnTo>
                <a:lnTo>
                  <a:pt x="4145280" y="173355"/>
                </a:lnTo>
                <a:lnTo>
                  <a:pt x="4212590" y="212090"/>
                </a:lnTo>
                <a:lnTo>
                  <a:pt x="4279900" y="250190"/>
                </a:lnTo>
                <a:lnTo>
                  <a:pt x="4347210" y="288925"/>
                </a:lnTo>
                <a:lnTo>
                  <a:pt x="4395470" y="356235"/>
                </a:lnTo>
                <a:lnTo>
                  <a:pt x="4385945" y="327660"/>
                </a:lnTo>
                <a:lnTo>
                  <a:pt x="4655185" y="346710"/>
                </a:lnTo>
              </a:path>
            </a:pathLst>
          </a:custGeom>
          <a:blipFill rotWithShape="1">
            <a:blip r:embed="rId3">
              <a:alphaModFix amt="25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26" name="组合 25"/>
          <p:cNvGrpSpPr/>
          <p:nvPr/>
        </p:nvGrpSpPr>
        <p:grpSpPr>
          <a:xfrm>
            <a:off x="1431290" y="1845310"/>
            <a:ext cx="9062720" cy="2837180"/>
            <a:chOff x="2254" y="2906"/>
            <a:chExt cx="14272" cy="4468"/>
          </a:xfrm>
          <a:solidFill>
            <a:srgbClr val="4A6552"/>
          </a:solidFill>
        </p:grpSpPr>
        <p:sp>
          <p:nvSpPr>
            <p:cNvPr id="21" name="图文框 20"/>
            <p:cNvSpPr/>
            <p:nvPr/>
          </p:nvSpPr>
          <p:spPr>
            <a:xfrm>
              <a:off x="2254" y="2906"/>
              <a:ext cx="14272" cy="4469"/>
            </a:xfrm>
            <a:prstGeom prst="frame">
              <a:avLst>
                <a:gd name="adj1" fmla="val 5601"/>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sp>
          <p:nvSpPr>
            <p:cNvPr id="25" name="矩形 24"/>
            <p:cNvSpPr/>
            <p:nvPr/>
          </p:nvSpPr>
          <p:spPr>
            <a:xfrm>
              <a:off x="2490" y="3021"/>
              <a:ext cx="2621" cy="4212"/>
            </a:xfrm>
            <a:prstGeom prst="rect">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5" name="文本框 4"/>
          <p:cNvSpPr txBox="1"/>
          <p:nvPr/>
        </p:nvSpPr>
        <p:spPr>
          <a:xfrm>
            <a:off x="1372870" y="2202180"/>
            <a:ext cx="6414770" cy="1861185"/>
          </a:xfrm>
          <a:prstGeom prst="rect">
            <a:avLst/>
          </a:prstGeom>
          <a:noFill/>
        </p:spPr>
        <p:txBody>
          <a:bodyPr vert="horz" wrap="square" rtlCol="0">
            <a:spAutoFit/>
          </a:bodyPr>
          <a:lstStyle/>
          <a:p>
            <a:r>
              <a:rPr lang="zh-CN" altLang="en-US" sz="11500">
                <a:latin typeface="华文行楷" panose="02010800040101010101" charset="-122"/>
                <a:ea typeface="华文行楷" panose="02010800040101010101" charset="-122"/>
              </a:rPr>
              <a:t>葫芦不倒</a:t>
            </a:r>
            <a:endParaRPr lang="zh-CN" altLang="en-US" sz="11500">
              <a:latin typeface="华文行楷" panose="02010800040101010101" charset="-122"/>
              <a:ea typeface="华文行楷" panose="02010800040101010101" charset="-122"/>
            </a:endParaRPr>
          </a:p>
        </p:txBody>
      </p:sp>
      <p:sp>
        <p:nvSpPr>
          <p:cNvPr id="6" name="文本框 5"/>
          <p:cNvSpPr txBox="1"/>
          <p:nvPr/>
        </p:nvSpPr>
        <p:spPr>
          <a:xfrm>
            <a:off x="3736975" y="3607435"/>
            <a:ext cx="6423025" cy="1861185"/>
          </a:xfrm>
          <a:prstGeom prst="rect">
            <a:avLst/>
          </a:prstGeom>
          <a:noFill/>
        </p:spPr>
        <p:txBody>
          <a:bodyPr vert="horz" wrap="square" rtlCol="0">
            <a:spAutoFit/>
          </a:bodyPr>
          <a:lstStyle/>
          <a:p>
            <a:r>
              <a:rPr lang="zh-CN" altLang="en-US" sz="11500">
                <a:latin typeface="华文行楷" panose="02010800040101010101" charset="-122"/>
                <a:ea typeface="华文行楷" panose="02010800040101010101" charset="-122"/>
              </a:rPr>
              <a:t>脱发不恼</a:t>
            </a:r>
            <a:endParaRPr lang="zh-CN" altLang="en-US" sz="11500">
              <a:latin typeface="华文行楷" panose="02010800040101010101" charset="-122"/>
              <a:ea typeface="华文行楷" panose="02010800040101010101" charset="-122"/>
            </a:endParaRPr>
          </a:p>
        </p:txBody>
      </p:sp>
      <p:pic>
        <p:nvPicPr>
          <p:cNvPr id="20" name="图片 19"/>
          <p:cNvPicPr>
            <a:picLocks noChangeAspect="1"/>
          </p:cNvPicPr>
          <p:nvPr/>
        </p:nvPicPr>
        <p:blipFill>
          <a:blip r:embed="rId4"/>
          <a:stretch>
            <a:fillRect/>
          </a:stretch>
        </p:blipFill>
        <p:spPr>
          <a:xfrm>
            <a:off x="-955040" y="4770120"/>
            <a:ext cx="6908165" cy="2705100"/>
          </a:xfrm>
          <a:prstGeom prst="rect">
            <a:avLst/>
          </a:prstGeom>
        </p:spPr>
      </p:pic>
      <p:sp>
        <p:nvSpPr>
          <p:cNvPr id="17" name="矩形 16"/>
          <p:cNvSpPr/>
          <p:nvPr/>
        </p:nvSpPr>
        <p:spPr>
          <a:xfrm>
            <a:off x="146685" y="-367030"/>
            <a:ext cx="104775" cy="7446645"/>
          </a:xfrm>
          <a:prstGeom prst="rect">
            <a:avLst/>
          </a:prstGeom>
          <a:solidFill>
            <a:srgbClr val="4A655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28" name="图片 27" descr="IMG_20250516_140726"/>
          <p:cNvPicPr>
            <a:picLocks noChangeAspect="1"/>
          </p:cNvPicPr>
          <p:nvPr/>
        </p:nvPicPr>
        <p:blipFill>
          <a:blip r:embed="rId5"/>
          <a:stretch>
            <a:fillRect/>
          </a:stretch>
        </p:blipFill>
        <p:spPr>
          <a:xfrm>
            <a:off x="7882890" y="2130425"/>
            <a:ext cx="631190" cy="1379220"/>
          </a:xfrm>
          <a:prstGeom prst="rect">
            <a:avLst/>
          </a:prstGeom>
        </p:spPr>
      </p:pic>
      <p:sp>
        <p:nvSpPr>
          <p:cNvPr id="3" name="文本框 2"/>
          <p:cNvSpPr txBox="1"/>
          <p:nvPr/>
        </p:nvSpPr>
        <p:spPr>
          <a:xfrm>
            <a:off x="1445895" y="1105535"/>
            <a:ext cx="8084185" cy="706755"/>
          </a:xfrm>
          <a:prstGeom prst="rect">
            <a:avLst/>
          </a:prstGeom>
          <a:noFill/>
        </p:spPr>
        <p:txBody>
          <a:bodyPr wrap="square" rtlCol="0">
            <a:spAutoFit/>
          </a:bodyPr>
          <a:lstStyle/>
          <a:p>
            <a:r>
              <a:rPr lang="zh-CN" altLang="en-US" sz="4000">
                <a:solidFill>
                  <a:srgbClr val="283B19"/>
                </a:solidFill>
                <a:latin typeface="华文行楷" panose="02010800040101010101" charset="-122"/>
                <a:ea typeface="华文行楷" panose="02010800040101010101" charset="-122"/>
              </a:rPr>
              <a:t>养元青营销策划案</a:t>
            </a:r>
            <a:endParaRPr lang="zh-CN" altLang="en-US" sz="4000">
              <a:solidFill>
                <a:srgbClr val="283B19"/>
              </a:solidFill>
              <a:latin typeface="华文行楷" panose="02010800040101010101" charset="-122"/>
              <a:ea typeface="华文行楷" panose="02010800040101010101" charset="-122"/>
            </a:endParaRPr>
          </a:p>
        </p:txBody>
      </p:sp>
    </p:spTree>
    <p:custDataLst>
      <p:tags r:id="rId6"/>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DIAGRAM_VIRTUALLY_FRAME" val="{&quot;height&quot;:341.75,&quot;left&quot;:262.55,&quot;top&quot;:161.9,&quot;width&quot;:488.4}"/>
</p:tagLst>
</file>

<file path=ppt/tags/tag65.xml><?xml version="1.0" encoding="utf-8"?>
<p:tagLst xmlns:p="http://schemas.openxmlformats.org/presentationml/2006/main">
  <p:tag name="KSO_WM_DIAGRAM_VIRTUALLY_FRAME" val="{&quot;height&quot;:341.75,&quot;left&quot;:262.55,&quot;top&quot;:161.9,&quot;width&quot;:488.4}"/>
</p:tagLst>
</file>

<file path=ppt/tags/tag66.xml><?xml version="1.0" encoding="utf-8"?>
<p:tagLst xmlns:p="http://schemas.openxmlformats.org/presentationml/2006/main">
  <p:tag name="KSO_WM_DIAGRAM_VIRTUALLY_FRAME" val="{&quot;height&quot;:341.75,&quot;left&quot;:262.55,&quot;top&quot;:161.9,&quot;width&quot;:488.4}"/>
</p:tagLst>
</file>

<file path=ppt/tags/tag67.xml><?xml version="1.0" encoding="utf-8"?>
<p:tagLst xmlns:p="http://schemas.openxmlformats.org/presentationml/2006/main">
  <p:tag name="KSO_WM_DIAGRAM_VIRTUALLY_FRAME" val="{&quot;height&quot;:293.55,&quot;left&quot;:331.15,&quot;top&quot;:207.55,&quot;width&quot;:435.35}"/>
</p:tagLst>
</file>

<file path=ppt/tags/tag68.xml><?xml version="1.0" encoding="utf-8"?>
<p:tagLst xmlns:p="http://schemas.openxmlformats.org/presentationml/2006/main">
  <p:tag name="KSO_WM_DIAGRAM_VIRTUALLY_FRAME" val="{&quot;height&quot;:341.75,&quot;left&quot;:262.55,&quot;top&quot;:161.9,&quot;width&quot;:488.4}"/>
</p:tagLst>
</file>

<file path=ppt/tags/tag69.xml><?xml version="1.0" encoding="utf-8"?>
<p:tagLst xmlns:p="http://schemas.openxmlformats.org/presentationml/2006/main">
  <p:tag name="KSO_WM_DIAGRAM_VIRTUALLY_FRAME" val="{&quot;height&quot;:341.75,&quot;left&quot;:262.55,&quot;top&quot;:161.9,&quot;width&quot;:488.4}"/>
</p:tagLst>
</file>

<file path=ppt/tags/tag70.xml><?xml version="1.0" encoding="utf-8"?>
<p:tagLst xmlns:p="http://schemas.openxmlformats.org/presentationml/2006/main">
  <p:tag name="KSO_WM_DIAGRAM_VIRTUALLY_FRAME" val="{&quot;height&quot;:341.75,&quot;left&quot;:262.55,&quot;top&quot;:161.9,&quot;width&quot;:488.4}"/>
</p:tagLst>
</file>

<file path=ppt/tags/tag71.xml><?xml version="1.0" encoding="utf-8"?>
<p:tagLst xmlns:p="http://schemas.openxmlformats.org/presentationml/2006/main">
  <p:tag name="KSO_WM_DIAGRAM_VIRTUALLY_FRAME" val="{&quot;height&quot;:341.75,&quot;left&quot;:262.55,&quot;top&quot;:161.9,&quot;width&quot;:488.4}"/>
</p:tagLst>
</file>

<file path=ppt/tags/tag72.xml><?xml version="1.0" encoding="utf-8"?>
<p:tagLst xmlns:p="http://schemas.openxmlformats.org/presentationml/2006/main">
  <p:tag name="KSO_WM_DIAGRAM_VIRTUALLY_FRAME" val="{&quot;height&quot;:341.75,&quot;left&quot;:262.55,&quot;top&quot;:161.9,&quot;width&quot;:488.4}"/>
</p:tagLst>
</file>

<file path=ppt/tags/tag73.xml><?xml version="1.0" encoding="utf-8"?>
<p:tagLst xmlns:p="http://schemas.openxmlformats.org/presentationml/2006/main">
  <p:tag name="KSO_WM_BEAUTIFY_FLAG" val="#wm#"/>
  <p:tag name="KSO_WM_TEMPLATE_CATEGORY" val="custom"/>
  <p:tag name="KSO_WM_TEMPLATE_INDEX" val="20205081"/>
</p:tagLst>
</file>

<file path=ppt/tags/tag74.xml><?xml version="1.0" encoding="utf-8"?>
<p:tagLst xmlns:p="http://schemas.openxmlformats.org/presentationml/2006/main">
  <p:tag name="KSO_WM_DIAGRAM_VIRTUALLY_FRAME" val="{&quot;height&quot;:521.3,&quot;left&quot;:5.522204724409493,&quot;top&quot;:58.1,&quot;width&quot;:960.1}"/>
</p:tagLst>
</file>

<file path=ppt/tags/tag75.xml><?xml version="1.0" encoding="utf-8"?>
<p:tagLst xmlns:p="http://schemas.openxmlformats.org/presentationml/2006/main">
  <p:tag name="KSO_WM_DIAGRAM_VIRTUALLY_FRAME" val="{&quot;height&quot;:521.3,&quot;left&quot;:5.522204724409493,&quot;top&quot;:58.1,&quot;width&quot;:960.1}"/>
</p:tagLst>
</file>

<file path=ppt/tags/tag76.xml><?xml version="1.0" encoding="utf-8"?>
<p:tagLst xmlns:p="http://schemas.openxmlformats.org/presentationml/2006/main">
  <p:tag name="KSO_WM_DIAGRAM_VIRTUALLY_FRAME" val="{&quot;height&quot;:521.3,&quot;left&quot;:5.522204724409493,&quot;top&quot;:58.1,&quot;width&quot;:960.1}"/>
</p:tagLst>
</file>

<file path=ppt/tags/tag77.xml><?xml version="1.0" encoding="utf-8"?>
<p:tagLst xmlns:p="http://schemas.openxmlformats.org/presentationml/2006/main">
  <p:tag name="KSO_WM_DIAGRAM_VIRTUALLY_FRAME" val="{&quot;height&quot;:521.3,&quot;left&quot;:5.522204724409493,&quot;top&quot;:58.1,&quot;width&quot;:960.1}"/>
</p:tagLst>
</file>

<file path=ppt/tags/tag78.xml><?xml version="1.0" encoding="utf-8"?>
<p:tagLst xmlns:p="http://schemas.openxmlformats.org/presentationml/2006/main">
  <p:tag name="KSO_WM_DIAGRAM_VIRTUALLY_FRAME" val="{&quot;height&quot;:521.3,&quot;left&quot;:5.522204724409493,&quot;top&quot;:58.1,&quot;width&quot;:960.1}"/>
</p:tagLst>
</file>

<file path=ppt/tags/tag79.xml><?xml version="1.0" encoding="utf-8"?>
<p:tagLst xmlns:p="http://schemas.openxmlformats.org/presentationml/2006/main">
  <p:tag name="KSO_WM_BEAUTIFY_FLAG" val="#wm#"/>
  <p:tag name="KSO_WM_TEMPLATE_CATEGORY" val="custom"/>
  <p:tag name="KSO_WM_TEMPLATE_INDEX" val="20205081"/>
</p:tagLst>
</file>

<file path=ppt/tags/tag80.xml><?xml version="1.0" encoding="utf-8"?>
<p:tagLst xmlns:p="http://schemas.openxmlformats.org/presentationml/2006/main">
  <p:tag name="KSO_WM_DIAGRAM_VIRTUALLY_FRAME" val="{&quot;height&quot;:559.15,&quot;left&quot;:11.55,&quot;top&quot;:-41.7,&quot;width&quot;:922.4}"/>
</p:tagLst>
</file>

<file path=ppt/tags/tag81.xml><?xml version="1.0" encoding="utf-8"?>
<p:tagLst xmlns:p="http://schemas.openxmlformats.org/presentationml/2006/main">
  <p:tag name="KSO_WM_DIAGRAM_VIRTUALLY_FRAME" val="{&quot;height&quot;:559.15,&quot;left&quot;:11.55,&quot;top&quot;:-41.7,&quot;width&quot;:922.4}"/>
</p:tagLst>
</file>

<file path=ppt/tags/tag82.xml><?xml version="1.0" encoding="utf-8"?>
<p:tagLst xmlns:p="http://schemas.openxmlformats.org/presentationml/2006/main">
  <p:tag name="KSO_WM_DIAGRAM_VIRTUALLY_FRAME" val="{&quot;height&quot;:559.15,&quot;left&quot;:11.55,&quot;top&quot;:-41.7,&quot;width&quot;:922.4}"/>
</p:tagLst>
</file>

<file path=ppt/tags/tag83.xml><?xml version="1.0" encoding="utf-8"?>
<p:tagLst xmlns:p="http://schemas.openxmlformats.org/presentationml/2006/main">
  <p:tag name="KSO_WM_DIAGRAM_VIRTUALLY_FRAME" val="{&quot;height&quot;:559.15,&quot;left&quot;:11.55,&quot;top&quot;:-41.7,&quot;width&quot;:922.4}"/>
</p:tagLst>
</file>

<file path=ppt/tags/tag84.xml><?xml version="1.0" encoding="utf-8"?>
<p:tagLst xmlns:p="http://schemas.openxmlformats.org/presentationml/2006/main">
  <p:tag name="KSO_WM_DIAGRAM_VIRTUALLY_FRAME" val="{&quot;height&quot;:559.15,&quot;left&quot;:11.55,&quot;top&quot;:-41.7,&quot;width&quot;:922.4}"/>
</p:tagLst>
</file>

<file path=ppt/tags/tag85.xml><?xml version="1.0" encoding="utf-8"?>
<p:tagLst xmlns:p="http://schemas.openxmlformats.org/presentationml/2006/main">
  <p:tag name="KSO_WM_DIAGRAM_VIRTUALLY_FRAME" val="{&quot;height&quot;:559.15,&quot;left&quot;:11.55,&quot;top&quot;:-41.7,&quot;width&quot;:922.4}"/>
</p:tagLst>
</file>

<file path=ppt/tags/tag86.xml><?xml version="1.0" encoding="utf-8"?>
<p:tagLst xmlns:p="http://schemas.openxmlformats.org/presentationml/2006/main">
  <p:tag name="KSO_WM_DIAGRAM_VIRTUALLY_FRAME" val="{&quot;height&quot;:559.15,&quot;left&quot;:11.55,&quot;top&quot;:-41.7,&quot;width&quot;:922.4}"/>
</p:tagLst>
</file>

<file path=ppt/tags/tag87.xml><?xml version="1.0" encoding="utf-8"?>
<p:tagLst xmlns:p="http://schemas.openxmlformats.org/presentationml/2006/main">
  <p:tag name="KSO_WM_DIAGRAM_VIRTUALLY_FRAME" val="{&quot;height&quot;:559.15,&quot;left&quot;:11.55,&quot;top&quot;:-41.7,&quot;width&quot;:922.4}"/>
</p:tagLst>
</file>

<file path=ppt/tags/tag88.xml><?xml version="1.0" encoding="utf-8"?>
<p:tagLst xmlns:p="http://schemas.openxmlformats.org/presentationml/2006/main">
  <p:tag name="KSO_WM_DIAGRAM_VIRTUALLY_FRAME" val="{&quot;height&quot;:559.15,&quot;left&quot;:11.55,&quot;top&quot;:-41.7,&quot;width&quot;:922.4}"/>
</p:tagLst>
</file>

<file path=ppt/tags/tag89.xml><?xml version="1.0" encoding="utf-8"?>
<p:tagLst xmlns:p="http://schemas.openxmlformats.org/presentationml/2006/main">
  <p:tag name="KSO_WM_DIAGRAM_VIRTUALLY_FRAME" val="{&quot;height&quot;:559.15,&quot;left&quot;:11.55,&quot;top&quot;:-41.7,&quot;width&quot;:922.4}"/>
</p:tagLst>
</file>

<file path=ppt/tags/tag90.xml><?xml version="1.0" encoding="utf-8"?>
<p:tagLst xmlns:p="http://schemas.openxmlformats.org/presentationml/2006/main">
  <p:tag name="KSO_WM_DIAGRAM_VIRTUALLY_FRAME" val="{&quot;height&quot;:559.15,&quot;left&quot;:11.55,&quot;top&quot;:-41.7,&quot;width&quot;:922.4}"/>
</p:tagLst>
</file>

<file path=ppt/tags/tag91.xml><?xml version="1.0" encoding="utf-8"?>
<p:tagLst xmlns:p="http://schemas.openxmlformats.org/presentationml/2006/main">
  <p:tag name="KSO_WM_DIAGRAM_VIRTUALLY_FRAME" val="{&quot;height&quot;:559.15,&quot;left&quot;:11.55,&quot;top&quot;:-41.7,&quot;width&quot;:922.4}"/>
</p:tagLst>
</file>

<file path=ppt/tags/tag92.xml><?xml version="1.0" encoding="utf-8"?>
<p:tagLst xmlns:p="http://schemas.openxmlformats.org/presentationml/2006/main">
  <p:tag name="KSO_WM_DIAGRAM_VIRTUALLY_FRAME" val="{&quot;height&quot;:559.15,&quot;left&quot;:11.55,&quot;top&quot;:-41.7,&quot;width&quot;:922.4}"/>
</p:tagLst>
</file>

<file path=ppt/tags/tag93.xml><?xml version="1.0" encoding="utf-8"?>
<p:tagLst xmlns:p="http://schemas.openxmlformats.org/presentationml/2006/main">
  <p:tag name="KSO_WM_DIAGRAM_VIRTUALLY_FRAME" val="{&quot;height&quot;:559.15,&quot;left&quot;:11.55,&quot;top&quot;:-41.7,&quot;width&quot;:922.4}"/>
</p:tagLst>
</file>

<file path=ppt/tags/tag94.xml><?xml version="1.0" encoding="utf-8"?>
<p:tagLst xmlns:p="http://schemas.openxmlformats.org/presentationml/2006/main">
  <p:tag name="KSO_WM_DIAGRAM_VIRTUALLY_FRAME" val="{&quot;height&quot;:559.15,&quot;left&quot;:11.55,&quot;top&quot;:-41.7,&quot;width&quot;:922.4}"/>
</p:tagLst>
</file>

<file path=ppt/tags/tag95.xml><?xml version="1.0" encoding="utf-8"?>
<p:tagLst xmlns:p="http://schemas.openxmlformats.org/presentationml/2006/main">
  <p:tag name="KSO_WM_DIAGRAM_VIRTUALLY_FRAME" val="{&quot;height&quot;:559.15,&quot;left&quot;:11.55,&quot;top&quot;:-41.7,&quot;width&quot;:922.4}"/>
</p:tagLst>
</file>

<file path=ppt/tags/tag96.xml><?xml version="1.0" encoding="utf-8"?>
<p:tagLst xmlns:p="http://schemas.openxmlformats.org/presentationml/2006/main">
  <p:tag name="KSO_WM_BEAUTIFY_FLAG" val="#wm#"/>
  <p:tag name="KSO_WM_TEMPLATE_CATEGORY" val="custom"/>
  <p:tag name="KSO_WM_TEMPLATE_INDEX" val="20205081"/>
</p:tagLst>
</file>

<file path=ppt/tags/tag97.xml><?xml version="1.0" encoding="utf-8"?>
<p:tagLst xmlns:p="http://schemas.openxmlformats.org/presentationml/2006/main">
  <p:tag name="KSO_WM_BEAUTIFY_FLAG" val="#wm#"/>
  <p:tag name="KSO_WM_TEMPLATE_CATEGORY" val="custom"/>
  <p:tag name="KSO_WM_TEMPLATE_INDEX" val="20205081"/>
</p:tagLst>
</file>

<file path=ppt/tags/tag98.xml><?xml version="1.0" encoding="utf-8"?>
<p:tagLst xmlns:p="http://schemas.openxmlformats.org/presentationml/2006/main">
  <p:tag name="KSO_WM_BEAUTIFY_FLAG" val="#wm#"/>
  <p:tag name="KSO_WM_TEMPLATE_CATEGORY" val="custom"/>
  <p:tag name="KSO_WM_TEMPLATE_INDEX" val="20205081"/>
</p:tagLst>
</file>

<file path=ppt/tags/tag99.xml><?xml version="1.0" encoding="utf-8"?>
<p:tagLst xmlns:p="http://schemas.openxmlformats.org/presentationml/2006/main">
  <p:tag name="KSO_WM_DIAGRAM_VIRTUALLY_FRAME" val="{&quot;height&quot;:503.5,&quot;left&quot;:47.9,&quot;top&quot;:13.95,&quot;width&quot;:886.05}"/>
</p:tagLst>
</file>

<file path=ppt/tags/tag100.xml><?xml version="1.0" encoding="utf-8"?>
<p:tagLst xmlns:p="http://schemas.openxmlformats.org/presentationml/2006/main">
  <p:tag name="KSO_WM_BEAUTIFY_FLAG" val="#wm#"/>
  <p:tag name="KSO_WM_TEMPLATE_CATEGORY" val="custom"/>
  <p:tag name="KSO_WM_TEMPLATE_INDEX" val="20205081"/>
</p:tagLst>
</file>

<file path=ppt/tags/tag101.xml><?xml version="1.0" encoding="utf-8"?>
<p:tagLst xmlns:p="http://schemas.openxmlformats.org/presentationml/2006/main">
  <p:tag name="KSO_WM_DIAGRAM_VIRTUALLY_FRAME" val="{&quot;height&quot;:503.5,&quot;left&quot;:47.9,&quot;top&quot;:13.95,&quot;width&quot;:886.05}"/>
</p:tagLst>
</file>

<file path=ppt/tags/tag102.xml><?xml version="1.0" encoding="utf-8"?>
<p:tagLst xmlns:p="http://schemas.openxmlformats.org/presentationml/2006/main">
  <p:tag name="KSO_WM_DIAGRAM_VIRTUALLY_FRAME" val="{&quot;height&quot;:503.5,&quot;left&quot;:47.9,&quot;top&quot;:13.95,&quot;width&quot;:886.05}"/>
</p:tagLst>
</file>

<file path=ppt/tags/tag103.xml><?xml version="1.0" encoding="utf-8"?>
<p:tagLst xmlns:p="http://schemas.openxmlformats.org/presentationml/2006/main">
  <p:tag name="KSO_WM_BEAUTIFY_FLAG" val="#wm#"/>
  <p:tag name="KSO_WM_TEMPLATE_CATEGORY" val="custom"/>
  <p:tag name="KSO_WM_TEMPLATE_INDEX" val="20205081"/>
</p:tagLst>
</file>

<file path=ppt/tags/tag104.xml><?xml version="1.0" encoding="utf-8"?>
<p:tagLst xmlns:p="http://schemas.openxmlformats.org/presentationml/2006/main">
  <p:tag name="KSO_WM_DIAGRAM_VIRTUALLY_FRAME" val="{&quot;height&quot;:503.5,&quot;left&quot;:47.9,&quot;top&quot;:13.95,&quot;width&quot;:886.05}"/>
</p:tagLst>
</file>

<file path=ppt/tags/tag105.xml><?xml version="1.0" encoding="utf-8"?>
<p:tagLst xmlns:p="http://schemas.openxmlformats.org/presentationml/2006/main">
  <p:tag name="KSO_WM_DIAGRAM_VIRTUALLY_FRAME" val="{&quot;height&quot;:388.55,&quot;left&quot;:75.5,&quot;top&quot;:128,&quot;width&quot;:817}"/>
</p:tagLst>
</file>

<file path=ppt/tags/tag106.xml><?xml version="1.0" encoding="utf-8"?>
<p:tagLst xmlns:p="http://schemas.openxmlformats.org/presentationml/2006/main">
  <p:tag name="KSO_WM_DIAGRAM_VIRTUALLY_FRAME" val="{&quot;height&quot;:388.55,&quot;left&quot;:75.5,&quot;top&quot;:128,&quot;width&quot;:817}"/>
</p:tagLst>
</file>

<file path=ppt/tags/tag107.xml><?xml version="1.0" encoding="utf-8"?>
<p:tagLst xmlns:p="http://schemas.openxmlformats.org/presentationml/2006/main">
  <p:tag name="KSO_WM_DIAGRAM_VIRTUALLY_FRAME" val="{&quot;height&quot;:388.55,&quot;left&quot;:75.5,&quot;top&quot;:128,&quot;width&quot;:817}"/>
</p:tagLst>
</file>

<file path=ppt/tags/tag108.xml><?xml version="1.0" encoding="utf-8"?>
<p:tagLst xmlns:p="http://schemas.openxmlformats.org/presentationml/2006/main">
  <p:tag name="KSO_WM_DIAGRAM_VIRTUALLY_FRAME" val="{&quot;height&quot;:388.55,&quot;left&quot;:75.5,&quot;top&quot;:128,&quot;width&quot;:817}"/>
</p:tagLst>
</file>

<file path=ppt/tags/tag109.xml><?xml version="1.0" encoding="utf-8"?>
<p:tagLst xmlns:p="http://schemas.openxmlformats.org/presentationml/2006/main">
  <p:tag name="KSO_WM_DIAGRAM_VIRTUALLY_FRAME" val="{&quot;height&quot;:388.55,&quot;left&quot;:75.5,&quot;top&quot;:128,&quot;width&quot;:817}"/>
</p:tagLst>
</file>

<file path=ppt/tags/tag110.xml><?xml version="1.0" encoding="utf-8"?>
<p:tagLst xmlns:p="http://schemas.openxmlformats.org/presentationml/2006/main">
  <p:tag name="KSO_WM_DIAGRAM_VIRTUALLY_FRAME" val="{&quot;height&quot;:388.55,&quot;left&quot;:75.5,&quot;top&quot;:128,&quot;width&quot;:817}"/>
</p:tagLst>
</file>

<file path=ppt/tags/tag111.xml><?xml version="1.0" encoding="utf-8"?>
<p:tagLst xmlns:p="http://schemas.openxmlformats.org/presentationml/2006/main">
  <p:tag name="KSO_WM_DIAGRAM_VIRTUALLY_FRAME" val="{&quot;height&quot;:388.55,&quot;left&quot;:75.5,&quot;top&quot;:128,&quot;width&quot;:817}"/>
</p:tagLst>
</file>

<file path=ppt/tags/tag112.xml><?xml version="1.0" encoding="utf-8"?>
<p:tagLst xmlns:p="http://schemas.openxmlformats.org/presentationml/2006/main">
  <p:tag name="KSO_WM_DIAGRAM_VIRTUALLY_FRAME" val="{&quot;height&quot;:388.55,&quot;left&quot;:75.5,&quot;top&quot;:128,&quot;width&quot;:817}"/>
</p:tagLst>
</file>

<file path=ppt/tags/tag113.xml><?xml version="1.0" encoding="utf-8"?>
<p:tagLst xmlns:p="http://schemas.openxmlformats.org/presentationml/2006/main">
  <p:tag name="KSO_WM_DIAGRAM_VIRTUALLY_FRAME" val="{&quot;height&quot;:388.55,&quot;left&quot;:75.5,&quot;top&quot;:128,&quot;width&quot;:817}"/>
</p:tagLst>
</file>

<file path=ppt/tags/tag114.xml><?xml version="1.0" encoding="utf-8"?>
<p:tagLst xmlns:p="http://schemas.openxmlformats.org/presentationml/2006/main">
  <p:tag name="KSO_WM_DIAGRAM_VIRTUALLY_FRAME" val="{&quot;height&quot;:388.55,&quot;left&quot;:75.5,&quot;top&quot;:128,&quot;width&quot;:817}"/>
</p:tagLst>
</file>

<file path=ppt/tags/tag115.xml><?xml version="1.0" encoding="utf-8"?>
<p:tagLst xmlns:p="http://schemas.openxmlformats.org/presentationml/2006/main">
  <p:tag name="KSO_WM_DIAGRAM_VIRTUALLY_FRAME" val="{&quot;height&quot;:388.55,&quot;left&quot;:75.5,&quot;top&quot;:128,&quot;width&quot;:817}"/>
</p:tagLst>
</file>

<file path=ppt/tags/tag116.xml><?xml version="1.0" encoding="utf-8"?>
<p:tagLst xmlns:p="http://schemas.openxmlformats.org/presentationml/2006/main">
  <p:tag name="KSO_WM_DIAGRAM_VIRTUALLY_FRAME" val="{&quot;height&quot;:388.55,&quot;left&quot;:75.5,&quot;top&quot;:128,&quot;width&quot;:817}"/>
</p:tagLst>
</file>

<file path=ppt/tags/tag117.xml><?xml version="1.0" encoding="utf-8"?>
<p:tagLst xmlns:p="http://schemas.openxmlformats.org/presentationml/2006/main">
  <p:tag name="KSO_WM_DIAGRAM_VIRTUALLY_FRAME" val="{&quot;height&quot;:388.55,&quot;left&quot;:75.5,&quot;top&quot;:128,&quot;width&quot;:817}"/>
</p:tagLst>
</file>

<file path=ppt/tags/tag118.xml><?xml version="1.0" encoding="utf-8"?>
<p:tagLst xmlns:p="http://schemas.openxmlformats.org/presentationml/2006/main">
  <p:tag name="KSO_WM_DIAGRAM_VIRTUALLY_FRAME" val="{&quot;height&quot;:388.55,&quot;left&quot;:75.5,&quot;top&quot;:128,&quot;width&quot;:817}"/>
</p:tagLst>
</file>

<file path=ppt/tags/tag119.xml><?xml version="1.0" encoding="utf-8"?>
<p:tagLst xmlns:p="http://schemas.openxmlformats.org/presentationml/2006/main">
  <p:tag name="KSO_WM_DIAGRAM_VIRTUALLY_FRAME" val="{&quot;height&quot;:388.55,&quot;left&quot;:75.5,&quot;top&quot;:128,&quot;width&quot;:817}"/>
</p:tagLst>
</file>

<file path=ppt/tags/tag120.xml><?xml version="1.0" encoding="utf-8"?>
<p:tagLst xmlns:p="http://schemas.openxmlformats.org/presentationml/2006/main">
  <p:tag name="KSO_WM_BEAUTIFY_FLAG" val="#wm#"/>
  <p:tag name="KSO_WM_TEMPLATE_CATEGORY" val="custom"/>
  <p:tag name="KSO_WM_TEMPLATE_INDEX" val="20205081"/>
</p:tagLst>
</file>

<file path=ppt/tags/tag121.xml><?xml version="1.0" encoding="utf-8"?>
<p:tagLst xmlns:p="http://schemas.openxmlformats.org/presentationml/2006/main">
  <p:tag name="KSO_WM_BEAUTIFY_FLAG" val="#wm#"/>
  <p:tag name="KSO_WM_TEMPLATE_CATEGORY" val="custom"/>
  <p:tag name="KSO_WM_TEMPLATE_INDEX" val="20205081"/>
</p:tagLst>
</file>

<file path=ppt/tags/tag122.xml><?xml version="1.0" encoding="utf-8"?>
<p:tagLst xmlns:p="http://schemas.openxmlformats.org/presentationml/2006/main">
  <p:tag name="KSO_WM_DIAGRAM_VIRTUALLY_FRAME" val="{&quot;height&quot;:521.3,&quot;left&quot;:5.522204724409493,&quot;top&quot;:58.1,&quot;width&quot;:960.1}"/>
</p:tagLst>
</file>

<file path=ppt/tags/tag123.xml><?xml version="1.0" encoding="utf-8"?>
<p:tagLst xmlns:p="http://schemas.openxmlformats.org/presentationml/2006/main">
  <p:tag name="KSO_WM_DIAGRAM_VIRTUALLY_FRAME" val="{&quot;height&quot;:521.3,&quot;left&quot;:5.522204724409493,&quot;top&quot;:58.1,&quot;width&quot;:960.1}"/>
</p:tagLst>
</file>

<file path=ppt/tags/tag124.xml><?xml version="1.0" encoding="utf-8"?>
<p:tagLst xmlns:p="http://schemas.openxmlformats.org/presentationml/2006/main">
  <p:tag name="KSO_WM_DIAGRAM_VIRTUALLY_FRAME" val="{&quot;height&quot;:521.3,&quot;left&quot;:5.522204724409493,&quot;top&quot;:58.1,&quot;width&quot;:960.1}"/>
</p:tagLst>
</file>

<file path=ppt/tags/tag125.xml><?xml version="1.0" encoding="utf-8"?>
<p:tagLst xmlns:p="http://schemas.openxmlformats.org/presentationml/2006/main">
  <p:tag name="KSO_WM_DIAGRAM_VIRTUALLY_FRAME" val="{&quot;height&quot;:521.3,&quot;left&quot;:5.522204724409493,&quot;top&quot;:58.1,&quot;width&quot;:960.1}"/>
</p:tagLst>
</file>

<file path=ppt/tags/tag126.xml><?xml version="1.0" encoding="utf-8"?>
<p:tagLst xmlns:p="http://schemas.openxmlformats.org/presentationml/2006/main">
  <p:tag name="KSO_WM_DIAGRAM_VIRTUALLY_FRAME" val="{&quot;height&quot;:521.3,&quot;left&quot;:5.522204724409493,&quot;top&quot;:58.1,&quot;width&quot;:960.1}"/>
</p:tagLst>
</file>

<file path=ppt/tags/tag127.xml><?xml version="1.0" encoding="utf-8"?>
<p:tagLst xmlns:p="http://schemas.openxmlformats.org/presentationml/2006/main">
  <p:tag name="KSO_WM_BEAUTIFY_FLAG" val="#wm#"/>
  <p:tag name="KSO_WM_TEMPLATE_CATEGORY" val="custom"/>
  <p:tag name="KSO_WM_TEMPLATE_INDEX" val="20205081"/>
</p:tagLst>
</file>

<file path=ppt/tags/tag128.xml><?xml version="1.0" encoding="utf-8"?>
<p:tagLst xmlns:p="http://schemas.openxmlformats.org/presentationml/2006/main">
  <p:tag name="KSO_WM_DIAGRAM_VIRTUALLY_FRAME" val="{&quot;height&quot;:396.85,&quot;left&quot;:24.75,&quot;top&quot;:66.7,&quot;width&quot;:504.4}"/>
</p:tagLst>
</file>

<file path=ppt/tags/tag129.xml><?xml version="1.0" encoding="utf-8"?>
<p:tagLst xmlns:p="http://schemas.openxmlformats.org/presentationml/2006/main">
  <p:tag name="KSO_WM_DIAGRAM_VIRTUALLY_FRAME" val="{&quot;height&quot;:396.85,&quot;left&quot;:24.75,&quot;top&quot;:66.7,&quot;width&quot;:504.4}"/>
</p:tagLst>
</file>

<file path=ppt/tags/tag130.xml><?xml version="1.0" encoding="utf-8"?>
<p:tagLst xmlns:p="http://schemas.openxmlformats.org/presentationml/2006/main">
  <p:tag name="KSO_WM_DIAGRAM_VIRTUALLY_FRAME" val="{&quot;height&quot;:396.85,&quot;left&quot;:24.75,&quot;top&quot;:66.7,&quot;width&quot;:504.4}"/>
</p:tagLst>
</file>

<file path=ppt/tags/tag131.xml><?xml version="1.0" encoding="utf-8"?>
<p:tagLst xmlns:p="http://schemas.openxmlformats.org/presentationml/2006/main">
  <p:tag name="KSO_WM_DIAGRAM_VIRTUALLY_FRAME" val="{&quot;height&quot;:503.5,&quot;left&quot;:47.9,&quot;top&quot;:13.95,&quot;width&quot;:886.05}"/>
</p:tagLst>
</file>

<file path=ppt/tags/tag132.xml><?xml version="1.0" encoding="utf-8"?>
<p:tagLst xmlns:p="http://schemas.openxmlformats.org/presentationml/2006/main">
  <p:tag name="KSO_WM_BEAUTIFY_FLAG" val="#wm#"/>
  <p:tag name="KSO_WM_TEMPLATE_CATEGORY" val="custom"/>
  <p:tag name="KSO_WM_TEMPLATE_INDEX" val="20205081"/>
</p:tagLst>
</file>

<file path=ppt/tags/tag133.xml><?xml version="1.0" encoding="utf-8"?>
<p:tagLst xmlns:p="http://schemas.openxmlformats.org/presentationml/2006/main">
  <p:tag name="KSO_WM_DIAGRAM_VIRTUALLY_FRAME" val="{&quot;height&quot;:503.5,&quot;left&quot;:47.9,&quot;top&quot;:13.95,&quot;width&quot;:886.05}"/>
</p:tagLst>
</file>

<file path=ppt/tags/tag134.xml><?xml version="1.0" encoding="utf-8"?>
<p:tagLst xmlns:p="http://schemas.openxmlformats.org/presentationml/2006/main">
  <p:tag name="KSO_WM_BEAUTIFY_FLAG" val="#wm#"/>
  <p:tag name="KSO_WM_TEMPLATE_CATEGORY" val="custom"/>
  <p:tag name="KSO_WM_TEMPLATE_INDEX" val="20205081"/>
</p:tagLst>
</file>

<file path=ppt/tags/tag135.xml><?xml version="1.0" encoding="utf-8"?>
<p:tagLst xmlns:p="http://schemas.openxmlformats.org/presentationml/2006/main">
  <p:tag name="KSO_WM_DIAGRAM_VIRTUALLY_FRAME" val="{&quot;height&quot;:388.6,&quot;left&quot;:76.3,&quot;top&quot;:128,&quot;width&quot;:816.2}"/>
</p:tagLst>
</file>

<file path=ppt/tags/tag136.xml><?xml version="1.0" encoding="utf-8"?>
<p:tagLst xmlns:p="http://schemas.openxmlformats.org/presentationml/2006/main">
  <p:tag name="KSO_WM_DIAGRAM_VIRTUALLY_FRAME" val="{&quot;height&quot;:388.6,&quot;left&quot;:76.3,&quot;top&quot;:128,&quot;width&quot;:816.2}"/>
</p:tagLst>
</file>

<file path=ppt/tags/tag137.xml><?xml version="1.0" encoding="utf-8"?>
<p:tagLst xmlns:p="http://schemas.openxmlformats.org/presentationml/2006/main">
  <p:tag name="KSO_WM_DIAGRAM_VIRTUALLY_FRAME" val="{&quot;height&quot;:503.5,&quot;left&quot;:47.9,&quot;top&quot;:13.95,&quot;width&quot;:886.05}"/>
</p:tagLst>
</file>

<file path=ppt/tags/tag138.xml><?xml version="1.0" encoding="utf-8"?>
<p:tagLst xmlns:p="http://schemas.openxmlformats.org/presentationml/2006/main">
  <p:tag name="KSO_WM_DIAGRAM_VIRTUALLY_FRAME" val="{&quot;height&quot;:388.6,&quot;left&quot;:76.3,&quot;top&quot;:128,&quot;width&quot;:816.2}"/>
</p:tagLst>
</file>

<file path=ppt/tags/tag139.xml><?xml version="1.0" encoding="utf-8"?>
<p:tagLst xmlns:p="http://schemas.openxmlformats.org/presentationml/2006/main">
  <p:tag name="KSO_WM_BEAUTIFY_FLAG" val="#wm#"/>
  <p:tag name="KSO_WM_TEMPLATE_CATEGORY" val="custom"/>
  <p:tag name="KSO_WM_TEMPLATE_INDEX" val="20205081"/>
</p:tagLst>
</file>

<file path=ppt/tags/tag140.xml><?xml version="1.0" encoding="utf-8"?>
<p:tagLst xmlns:p="http://schemas.openxmlformats.org/presentationml/2006/main">
  <p:tag name="KSO_WM_DIAGRAM_VIRTUALLY_FRAME" val="{&quot;height&quot;:503.5,&quot;left&quot;:47.9,&quot;top&quot;:13.95,&quot;width&quot;:886.05}"/>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DIAGRAM_VIRTUALLY_FRAME" val="{&quot;height&quot;:503.5,&quot;left&quot;:47.9,&quot;top&quot;:13.95,&quot;width&quot;:886.05}"/>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DIAGRAM_VIRTUALLY_FRAME" val="{&quot;height&quot;:503.5,&quot;left&quot;:47.9,&quot;top&quot;:13.95,&quot;width&quot;:886.05}"/>
</p:tagLst>
</file>

<file path=ppt/tags/tag145.xml><?xml version="1.0" encoding="utf-8"?>
<p:tagLst xmlns:p="http://schemas.openxmlformats.org/presentationml/2006/main">
  <p:tag name="KSO_WM_BEAUTIFY_FLAG" val="#wm#"/>
  <p:tag name="KSO_WM_TEMPLATE_CATEGORY" val="custom"/>
  <p:tag name="KSO_WM_TEMPLATE_INDEX" val="20205081"/>
</p:tagLst>
</file>

<file path=ppt/tags/tag146.xml><?xml version="1.0" encoding="utf-8"?>
<p:tagLst xmlns:p="http://schemas.openxmlformats.org/presentationml/2006/main">
  <p:tag name="KSO_WM_DIAGRAM_VIRTUALLY_FRAME" val="{&quot;height&quot;:503.5,&quot;left&quot;:47.9,&quot;top&quot;:13.95,&quot;width&quot;:886.05}"/>
</p:tagLst>
</file>

<file path=ppt/tags/tag147.xml><?xml version="1.0" encoding="utf-8"?>
<p:tagLst xmlns:p="http://schemas.openxmlformats.org/presentationml/2006/main">
  <p:tag name="KSO_WM_BEAUTIFY_FLAG" val="#wm#"/>
  <p:tag name="KSO_WM_TEMPLATE_CATEGORY" val="custom"/>
  <p:tag name="KSO_WM_TEMPLATE_INDEX" val="20205081"/>
</p:tagLst>
</file>

<file path=ppt/tags/tag148.xml><?xml version="1.0" encoding="utf-8"?>
<p:tagLst xmlns:p="http://schemas.openxmlformats.org/presentationml/2006/main">
  <p:tag name="KSO_WM_DIAGRAM_VIRTUALLY_FRAME" val="{&quot;height&quot;:503.5,&quot;left&quot;:47.9,&quot;top&quot;:13.95,&quot;width&quot;:886.05}"/>
</p:tagLst>
</file>

<file path=ppt/tags/tag149.xml><?xml version="1.0" encoding="utf-8"?>
<p:tagLst xmlns:p="http://schemas.openxmlformats.org/presentationml/2006/main">
  <p:tag name="KSO_WM_BEAUTIFY_FLAG" val="#wm#"/>
  <p:tag name="KSO_WM_TEMPLATE_CATEGORY" val="custom"/>
  <p:tag name="KSO_WM_TEMPLATE_INDEX" val="20205081"/>
</p:tagLst>
</file>

<file path=ppt/tags/tag150.xml><?xml version="1.0" encoding="utf-8"?>
<p:tagLst xmlns:p="http://schemas.openxmlformats.org/presentationml/2006/main">
  <p:tag name="TABLE_ENDDRAG_ORIGIN_RECT" val="615*436"/>
  <p:tag name="TABLE_ENDDRAG_RECT" val="175*61*615*437"/>
</p:tagLst>
</file>

<file path=ppt/tags/tag151.xml><?xml version="1.0" encoding="utf-8"?>
<p:tagLst xmlns:p="http://schemas.openxmlformats.org/presentationml/2006/main">
  <p:tag name="KSO_WM_DIAGRAM_VIRTUALLY_FRAME" val="{&quot;height&quot;:503.5,&quot;left&quot;:47.9,&quot;top&quot;:13.95,&quot;width&quot;:886.05}"/>
</p:tagLst>
</file>

<file path=ppt/tags/tag152.xml><?xml version="1.0" encoding="utf-8"?>
<p:tagLst xmlns:p="http://schemas.openxmlformats.org/presentationml/2006/main">
  <p:tag name="KSO_WM_BEAUTIFY_FLAG" val="#wm#"/>
  <p:tag name="KSO_WM_TEMPLATE_CATEGORY" val="custom"/>
  <p:tag name="KSO_WM_TEMPLATE_INDEX" val="20205081"/>
</p:tagLst>
</file>

<file path=ppt/tags/tag153.xml><?xml version="1.0" encoding="utf-8"?>
<p:tagLst xmlns:p="http://schemas.openxmlformats.org/presentationml/2006/main">
  <p:tag name="KSO_WM_DIAGRAM_VIRTUALLY_FRAME" val="{&quot;height&quot;:503.5,&quot;left&quot;:47.9,&quot;top&quot;:13.95,&quot;width&quot;:886.05}"/>
</p:tagLst>
</file>

<file path=ppt/tags/tag154.xml><?xml version="1.0" encoding="utf-8"?>
<p:tagLst xmlns:p="http://schemas.openxmlformats.org/presentationml/2006/main">
  <p:tag name="KSO_WM_BEAUTIFY_FLAG" val="#wm#"/>
  <p:tag name="KSO_WM_TEMPLATE_CATEGORY" val="custom"/>
  <p:tag name="KSO_WM_TEMPLATE_INDEX" val="20205081"/>
</p:tagLst>
</file>

<file path=ppt/tags/tag155.xml><?xml version="1.0" encoding="utf-8"?>
<p:tagLst xmlns:p="http://schemas.openxmlformats.org/presentationml/2006/main">
  <p:tag name="KSO_WM_DIAGRAM_VIRTUALLY_FRAME" val="{&quot;height&quot;:503.5,&quot;left&quot;:47.9,&quot;top&quot;:13.95,&quot;width&quot;:886.05}"/>
</p:tagLst>
</file>

<file path=ppt/tags/tag156.xml><?xml version="1.0" encoding="utf-8"?>
<p:tagLst xmlns:p="http://schemas.openxmlformats.org/presentationml/2006/main">
  <p:tag name="KSO_WM_BEAUTIFY_FLAG" val="#wm#"/>
  <p:tag name="KSO_WM_TEMPLATE_CATEGORY" val="custom"/>
  <p:tag name="KSO_WM_TEMPLATE_INDEX" val="20205081"/>
</p:tagLst>
</file>

<file path=ppt/tags/tag157.xml><?xml version="1.0" encoding="utf-8"?>
<p:tagLst xmlns:p="http://schemas.openxmlformats.org/presentationml/2006/main">
  <p:tag name="KSO_WM_DIAGRAM_VIRTUALLY_FRAME" val="{&quot;height&quot;:503.5,&quot;left&quot;:47.9,&quot;top&quot;:13.95,&quot;width&quot;:886.05}"/>
</p:tagLst>
</file>

<file path=ppt/tags/tag158.xml><?xml version="1.0" encoding="utf-8"?>
<p:tagLst xmlns:p="http://schemas.openxmlformats.org/presentationml/2006/main">
  <p:tag name="KSO_WM_BEAUTIFY_FLAG" val="#wm#"/>
  <p:tag name="KSO_WM_TEMPLATE_CATEGORY" val="custom"/>
  <p:tag name="KSO_WM_TEMPLATE_INDEX" val="20205081"/>
</p:tagLst>
</file>

<file path=ppt/tags/tag159.xml><?xml version="1.0" encoding="utf-8"?>
<p:tagLst xmlns:p="http://schemas.openxmlformats.org/presentationml/2006/main">
  <p:tag name="KSO_WM_DIAGRAM_VIRTUALLY_FRAME" val="{&quot;height&quot;:503.5,&quot;left&quot;:47.9,&quot;top&quot;:13.95,&quot;width&quot;:886.05}"/>
</p:tagLst>
</file>

<file path=ppt/tags/tag160.xml><?xml version="1.0" encoding="utf-8"?>
<p:tagLst xmlns:p="http://schemas.openxmlformats.org/presentationml/2006/main">
  <p:tag name="KSO_WM_BEAUTIFY_FLAG" val="#wm#"/>
  <p:tag name="KSO_WM_TEMPLATE_CATEGORY" val="custom"/>
  <p:tag name="KSO_WM_TEMPLATE_INDEX" val="20205081"/>
</p:tagLst>
</file>

<file path=ppt/tags/tag161.xml><?xml version="1.0" encoding="utf-8"?>
<p:tagLst xmlns:p="http://schemas.openxmlformats.org/presentationml/2006/main">
  <p:tag name="KSO_WM_DIAGRAM_VIRTUALLY_FRAME" val="{&quot;height&quot;:521.3,&quot;left&quot;:5.522204724409493,&quot;top&quot;:58.1,&quot;width&quot;:960.1}"/>
</p:tagLst>
</file>

<file path=ppt/tags/tag162.xml><?xml version="1.0" encoding="utf-8"?>
<p:tagLst xmlns:p="http://schemas.openxmlformats.org/presentationml/2006/main">
  <p:tag name="KSO_WM_DIAGRAM_VIRTUALLY_FRAME" val="{&quot;height&quot;:521.3,&quot;left&quot;:5.522204724409493,&quot;top&quot;:58.1,&quot;width&quot;:960.1}"/>
</p:tagLst>
</file>

<file path=ppt/tags/tag163.xml><?xml version="1.0" encoding="utf-8"?>
<p:tagLst xmlns:p="http://schemas.openxmlformats.org/presentationml/2006/main">
  <p:tag name="KSO_WM_DIAGRAM_VIRTUALLY_FRAME" val="{&quot;height&quot;:521.3,&quot;left&quot;:5.522204724409493,&quot;top&quot;:58.1,&quot;width&quot;:960.1}"/>
</p:tagLst>
</file>

<file path=ppt/tags/tag164.xml><?xml version="1.0" encoding="utf-8"?>
<p:tagLst xmlns:p="http://schemas.openxmlformats.org/presentationml/2006/main">
  <p:tag name="KSO_WM_BEAUTIFY_FLAG" val="#wm#"/>
  <p:tag name="KSO_WM_TEMPLATE_CATEGORY" val="custom"/>
  <p:tag name="KSO_WM_TEMPLATE_INDEX" val="20205081"/>
</p:tagLst>
</file>

<file path=ppt/tags/tag165.xml><?xml version="1.0" encoding="utf-8"?>
<p:tagLst xmlns:p="http://schemas.openxmlformats.org/presentationml/2006/main">
  <p:tag name="KSO_WM_DIAGRAM_VIRTUALLY_FRAME" val="{&quot;height&quot;:503.5,&quot;left&quot;:47.9,&quot;top&quot;:13.95,&quot;width&quot;:886.05}"/>
</p:tagLst>
</file>

<file path=ppt/tags/tag166.xml><?xml version="1.0" encoding="utf-8"?>
<p:tagLst xmlns:p="http://schemas.openxmlformats.org/presentationml/2006/main">
  <p:tag name="KSO_WM_DIAGRAM_VIRTUALLY_FRAME" val="{&quot;height&quot;:503.5,&quot;left&quot;:47.9,&quot;top&quot;:13.95,&quot;width&quot;:886.05}"/>
</p:tagLst>
</file>

<file path=ppt/tags/tag167.xml><?xml version="1.0" encoding="utf-8"?>
<p:tagLst xmlns:p="http://schemas.openxmlformats.org/presentationml/2006/main">
  <p:tag name="KSO_WM_BEAUTIFY_FLAG" val="#wm#"/>
  <p:tag name="KSO_WM_TEMPLATE_CATEGORY" val="custom"/>
  <p:tag name="KSO_WM_TEMPLATE_INDEX" val="20205081"/>
</p:tagLst>
</file>

<file path=ppt/tags/tag168.xml><?xml version="1.0" encoding="utf-8"?>
<p:tagLst xmlns:p="http://schemas.openxmlformats.org/presentationml/2006/main">
  <p:tag name="KSO_WM_DIAGRAM_VIRTUALLY_FRAME" val="{&quot;height&quot;:503.5,&quot;left&quot;:47.9,&quot;top&quot;:13.95,&quot;width&quot;:886.05}"/>
</p:tagLst>
</file>

<file path=ppt/tags/tag169.xml><?xml version="1.0" encoding="utf-8"?>
<p:tagLst xmlns:p="http://schemas.openxmlformats.org/presentationml/2006/main">
  <p:tag name="KSO_WM_BEAUTIFY_FLAG" val="#wm#"/>
  <p:tag name="KSO_WM_TEMPLATE_CATEGORY" val="custom"/>
  <p:tag name="KSO_WM_TEMPLATE_INDEX" val="20205081"/>
</p:tagLst>
</file>

<file path=ppt/tags/tag170.xml><?xml version="1.0" encoding="utf-8"?>
<p:tagLst xmlns:p="http://schemas.openxmlformats.org/presentationml/2006/main">
  <p:tag name="KSO_WM_BEAUTIFY_FLAG" val="#wm#"/>
  <p:tag name="KSO_WM_TEMPLATE_CATEGORY" val="custom"/>
  <p:tag name="KSO_WM_TEMPLATE_INDEX" val="20205081"/>
</p:tagLst>
</file>

<file path=ppt/tags/tag171.xml><?xml version="1.0" encoding="utf-8"?>
<p:tagLst xmlns:p="http://schemas.openxmlformats.org/presentationml/2006/main">
  <p:tag name="TABLE_ENDDRAG_ORIGIN_RECT" val="796*467"/>
  <p:tag name="TABLE_ENDDRAG_RECT" val="77*54*796*467"/>
</p:tagLst>
</file>

<file path=ppt/tags/tag172.xml><?xml version="1.0" encoding="utf-8"?>
<p:tagLst xmlns:p="http://schemas.openxmlformats.org/presentationml/2006/main">
  <p:tag name="KSO_WM_BEAUTIFY_FLAG" val="#wm#"/>
  <p:tag name="KSO_WM_TEMPLATE_CATEGORY" val="custom"/>
  <p:tag name="KSO_WM_TEMPLATE_INDEX" val="20205081"/>
</p:tagLst>
</file>

<file path=ppt/tags/tag173.xml><?xml version="1.0" encoding="utf-8"?>
<p:tagLst xmlns:p="http://schemas.openxmlformats.org/presentationml/2006/main">
  <p:tag name="KSO_WM_DIAGRAM_VIRTUALLY_FRAME" val="{&quot;height&quot;:503.5,&quot;left&quot;:47.9,&quot;top&quot;:13.95,&quot;width&quot;:886.05}"/>
</p:tagLst>
</file>

<file path=ppt/tags/tag174.xml><?xml version="1.0" encoding="utf-8"?>
<p:tagLst xmlns:p="http://schemas.openxmlformats.org/presentationml/2006/main">
  <p:tag name="KSO_WM_BEAUTIFY_FLAG" val="#wm#"/>
  <p:tag name="KSO_WM_TEMPLATE_CATEGORY" val="custom"/>
  <p:tag name="KSO_WM_TEMPLATE_INDEX" val="20205081"/>
</p:tagLst>
</file>

<file path=ppt/tags/tag175.xml><?xml version="1.0" encoding="utf-8"?>
<p:tagLst xmlns:p="http://schemas.openxmlformats.org/presentationml/2006/main">
  <p:tag name="KSO_WM_BEAUTIFY_FLAG" val="#wm#"/>
  <p:tag name="KSO_WM_TEMPLATE_CATEGORY" val="custom"/>
  <p:tag name="KSO_WM_TEMPLATE_INDEX" val="20205081"/>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8025</Words>
  <Application>WPS 演示</Application>
  <PresentationFormat>宽屏</PresentationFormat>
  <Paragraphs>781</Paragraphs>
  <Slides>31</Slides>
  <Notes>1</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31</vt:i4>
      </vt:variant>
    </vt:vector>
  </HeadingPairs>
  <TitlesOfParts>
    <vt:vector size="49" baseType="lpstr">
      <vt:lpstr>Arial</vt:lpstr>
      <vt:lpstr>宋体</vt:lpstr>
      <vt:lpstr>Wingdings</vt:lpstr>
      <vt:lpstr>Wingdings</vt:lpstr>
      <vt:lpstr>华文行楷</vt:lpstr>
      <vt:lpstr>仿宋</vt:lpstr>
      <vt:lpstr>华文新魏</vt:lpstr>
      <vt:lpstr>华文楷体</vt:lpstr>
      <vt:lpstr>方正楷体简体</vt:lpstr>
      <vt:lpstr>楷体</vt:lpstr>
      <vt:lpstr>微软雅黑</vt:lpstr>
      <vt:lpstr>Arial Unicode MS</vt:lpstr>
      <vt:lpstr>Calibri</vt:lpstr>
      <vt:lpstr>凤箫声动鱼龙舞</vt:lpstr>
      <vt:lpstr>KSOF97588FD9</vt:lpstr>
      <vt:lpstr>Segoe Print</vt:lpstr>
      <vt:lpstr>方正楷体简体</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v</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WPS_1695824785</cp:lastModifiedBy>
  <cp:revision>205</cp:revision>
  <dcterms:created xsi:type="dcterms:W3CDTF">2019-06-19T02:08:00Z</dcterms:created>
  <dcterms:modified xsi:type="dcterms:W3CDTF">2026-09-24T16:11:39Z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582B2705D62C4433BD9C1BB8A4158358_13</vt:lpwstr>
  </property>
</Properties>
</file>